
<file path=[Content_Types].xml><?xml version="1.0" encoding="utf-8"?>
<Types xmlns="http://schemas.openxmlformats.org/package/2006/content-types">
  <Default Extension="jpeg" ContentType="image/jpeg"/>
  <Default Extension="mov" ContentType="video/quicktime"/>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7" r:id="rId3"/>
    <p:sldId id="260" r:id="rId4"/>
    <p:sldId id="258" r:id="rId5"/>
    <p:sldId id="383" r:id="rId6"/>
    <p:sldId id="384" r:id="rId7"/>
    <p:sldId id="702" r:id="rId8"/>
    <p:sldId id="701" r:id="rId9"/>
    <p:sldId id="700" r:id="rId10"/>
    <p:sldId id="265" r:id="rId11"/>
    <p:sldId id="266" r:id="rId12"/>
    <p:sldId id="261" r:id="rId13"/>
    <p:sldId id="745" r:id="rId14"/>
    <p:sldId id="746" r:id="rId15"/>
    <p:sldId id="38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783"/>
    <p:restoredTop sz="94068"/>
  </p:normalViewPr>
  <p:slideViewPr>
    <p:cSldViewPr snapToGrid="0" snapToObjects="1">
      <p:cViewPr varScale="1">
        <p:scale>
          <a:sx n="63" d="100"/>
          <a:sy n="63" d="100"/>
        </p:scale>
        <p:origin x="176" y="6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B3EA22-4A64-A945-934E-623FF8FFC606}" type="datetimeFigureOut">
              <a:rPr lang="en-US" smtClean="0"/>
              <a:t>1/9/24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FD8CA7-B0B4-AA48-B484-DC0632FAE839}" type="slidenum">
              <a:rPr lang="en-US" smtClean="0"/>
              <a:t>‹#›</a:t>
            </a:fld>
            <a:endParaRPr lang="en-US"/>
          </a:p>
        </p:txBody>
      </p:sp>
    </p:spTree>
    <p:extLst>
      <p:ext uri="{BB962C8B-B14F-4D97-AF65-F5344CB8AC3E}">
        <p14:creationId xmlns:p14="http://schemas.microsoft.com/office/powerpoint/2010/main" val="2635246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rgbClr val="211E1E"/>
                </a:solidFill>
                <a:effectLst/>
                <a:latin typeface="Galliard"/>
              </a:rPr>
              <a:t>In a solid material, the positive nucleus vibrates but remains in the same position at the centre of the atom. The negative electrons are outside the nucleus and can move quite easily. Only the electrons can move in the solid material, so </a:t>
            </a:r>
            <a:r>
              <a:rPr lang="en-CA" sz="1800" i="1" dirty="0">
                <a:solidFill>
                  <a:srgbClr val="211E1E"/>
                </a:solidFill>
                <a:effectLst/>
                <a:latin typeface="Galliard"/>
              </a:rPr>
              <a:t>all solid materials are charged by the transfer of electrons</a:t>
            </a:r>
            <a:r>
              <a:rPr lang="en-CA" sz="1800" dirty="0">
                <a:solidFill>
                  <a:srgbClr val="211E1E"/>
                </a:solidFill>
                <a:effectLst/>
                <a:latin typeface="Galliard"/>
              </a:rPr>
              <a:t>. </a:t>
            </a:r>
            <a:endParaRPr lang="en-CA" dirty="0"/>
          </a:p>
          <a:p>
            <a:endParaRPr lang="en-US" dirty="0"/>
          </a:p>
        </p:txBody>
      </p:sp>
      <p:sp>
        <p:nvSpPr>
          <p:cNvPr id="4" name="Slide Number Placeholder 3"/>
          <p:cNvSpPr>
            <a:spLocks noGrp="1"/>
          </p:cNvSpPr>
          <p:nvPr>
            <p:ph type="sldNum" sz="quarter" idx="5"/>
          </p:nvPr>
        </p:nvSpPr>
        <p:spPr/>
        <p:txBody>
          <a:bodyPr/>
          <a:lstStyle/>
          <a:p>
            <a:fld id="{79FD8CA7-B0B4-AA48-B484-DC0632FAE839}" type="slidenum">
              <a:rPr lang="en-US" smtClean="0"/>
              <a:t>5</a:t>
            </a:fld>
            <a:endParaRPr lang="en-US"/>
          </a:p>
        </p:txBody>
      </p:sp>
    </p:spTree>
    <p:extLst>
      <p:ext uri="{BB962C8B-B14F-4D97-AF65-F5344CB8AC3E}">
        <p14:creationId xmlns:p14="http://schemas.microsoft.com/office/powerpoint/2010/main" val="3017949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E093A-4D8E-218D-5BAE-D7AF4DA52C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3620FB9-35D2-8BAA-75D2-99091D8141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6EDD4E-6906-FE64-10CF-57DF62C961B3}"/>
              </a:ext>
            </a:extLst>
          </p:cNvPr>
          <p:cNvSpPr>
            <a:spLocks noGrp="1"/>
          </p:cNvSpPr>
          <p:nvPr>
            <p:ph type="dt" sz="half" idx="10"/>
          </p:nvPr>
        </p:nvSpPr>
        <p:spPr/>
        <p:txBody>
          <a:bodyPr/>
          <a:lstStyle/>
          <a:p>
            <a:fld id="{487FF594-B615-124D-AE0C-C1FC13A167FB}" type="datetimeFigureOut">
              <a:rPr lang="en-US" smtClean="0"/>
              <a:t>1/9/24</a:t>
            </a:fld>
            <a:endParaRPr lang="en-US"/>
          </a:p>
        </p:txBody>
      </p:sp>
      <p:sp>
        <p:nvSpPr>
          <p:cNvPr id="5" name="Footer Placeholder 4">
            <a:extLst>
              <a:ext uri="{FF2B5EF4-FFF2-40B4-BE49-F238E27FC236}">
                <a16:creationId xmlns:a16="http://schemas.microsoft.com/office/drawing/2014/main" id="{14EBA06A-C9F5-9928-92E0-C99048D456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30C2CF-43DC-30A4-976C-5143E59C7831}"/>
              </a:ext>
            </a:extLst>
          </p:cNvPr>
          <p:cNvSpPr>
            <a:spLocks noGrp="1"/>
          </p:cNvSpPr>
          <p:nvPr>
            <p:ph type="sldNum" sz="quarter" idx="12"/>
          </p:nvPr>
        </p:nvSpPr>
        <p:spPr/>
        <p:txBody>
          <a:bodyPr/>
          <a:lstStyle/>
          <a:p>
            <a:fld id="{DEB83E61-5CF7-D145-9FAF-BE8F5A46D68C}" type="slidenum">
              <a:rPr lang="en-US" smtClean="0"/>
              <a:t>‹#›</a:t>
            </a:fld>
            <a:endParaRPr lang="en-US"/>
          </a:p>
        </p:txBody>
      </p:sp>
    </p:spTree>
    <p:extLst>
      <p:ext uri="{BB962C8B-B14F-4D97-AF65-F5344CB8AC3E}">
        <p14:creationId xmlns:p14="http://schemas.microsoft.com/office/powerpoint/2010/main" val="2380182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B3146-7247-6D8E-3013-113B0D1C8C7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5FEB2B-F730-2977-1E59-BBDF042F08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940687-69AC-EF2C-68E3-2A83AB8F2CE7}"/>
              </a:ext>
            </a:extLst>
          </p:cNvPr>
          <p:cNvSpPr>
            <a:spLocks noGrp="1"/>
          </p:cNvSpPr>
          <p:nvPr>
            <p:ph type="dt" sz="half" idx="10"/>
          </p:nvPr>
        </p:nvSpPr>
        <p:spPr/>
        <p:txBody>
          <a:bodyPr/>
          <a:lstStyle/>
          <a:p>
            <a:fld id="{487FF594-B615-124D-AE0C-C1FC13A167FB}" type="datetimeFigureOut">
              <a:rPr lang="en-US" smtClean="0"/>
              <a:t>1/9/24</a:t>
            </a:fld>
            <a:endParaRPr lang="en-US"/>
          </a:p>
        </p:txBody>
      </p:sp>
      <p:sp>
        <p:nvSpPr>
          <p:cNvPr id="5" name="Footer Placeholder 4">
            <a:extLst>
              <a:ext uri="{FF2B5EF4-FFF2-40B4-BE49-F238E27FC236}">
                <a16:creationId xmlns:a16="http://schemas.microsoft.com/office/drawing/2014/main" id="{1C75E603-1510-65B1-6922-0FD6390A98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2C2D36-AEDB-AA8A-100F-B4C261806DAC}"/>
              </a:ext>
            </a:extLst>
          </p:cNvPr>
          <p:cNvSpPr>
            <a:spLocks noGrp="1"/>
          </p:cNvSpPr>
          <p:nvPr>
            <p:ph type="sldNum" sz="quarter" idx="12"/>
          </p:nvPr>
        </p:nvSpPr>
        <p:spPr/>
        <p:txBody>
          <a:bodyPr/>
          <a:lstStyle/>
          <a:p>
            <a:fld id="{DEB83E61-5CF7-D145-9FAF-BE8F5A46D68C}" type="slidenum">
              <a:rPr lang="en-US" smtClean="0"/>
              <a:t>‹#›</a:t>
            </a:fld>
            <a:endParaRPr lang="en-US"/>
          </a:p>
        </p:txBody>
      </p:sp>
    </p:spTree>
    <p:extLst>
      <p:ext uri="{BB962C8B-B14F-4D97-AF65-F5344CB8AC3E}">
        <p14:creationId xmlns:p14="http://schemas.microsoft.com/office/powerpoint/2010/main" val="2629281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E96D36-522A-CA2F-2E27-063D05787E3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F37989-99D0-6752-58B6-F7EAD1D0632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9073B5-B083-E1B1-8E02-9C3AEE9AA90E}"/>
              </a:ext>
            </a:extLst>
          </p:cNvPr>
          <p:cNvSpPr>
            <a:spLocks noGrp="1"/>
          </p:cNvSpPr>
          <p:nvPr>
            <p:ph type="dt" sz="half" idx="10"/>
          </p:nvPr>
        </p:nvSpPr>
        <p:spPr/>
        <p:txBody>
          <a:bodyPr/>
          <a:lstStyle/>
          <a:p>
            <a:fld id="{487FF594-B615-124D-AE0C-C1FC13A167FB}" type="datetimeFigureOut">
              <a:rPr lang="en-US" smtClean="0"/>
              <a:t>1/9/24</a:t>
            </a:fld>
            <a:endParaRPr lang="en-US"/>
          </a:p>
        </p:txBody>
      </p:sp>
      <p:sp>
        <p:nvSpPr>
          <p:cNvPr id="5" name="Footer Placeholder 4">
            <a:extLst>
              <a:ext uri="{FF2B5EF4-FFF2-40B4-BE49-F238E27FC236}">
                <a16:creationId xmlns:a16="http://schemas.microsoft.com/office/drawing/2014/main" id="{B0BFDB28-9050-6931-157C-E43EE7FDA0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D9EB2D-8017-B0C6-C74E-B9776CB29516}"/>
              </a:ext>
            </a:extLst>
          </p:cNvPr>
          <p:cNvSpPr>
            <a:spLocks noGrp="1"/>
          </p:cNvSpPr>
          <p:nvPr>
            <p:ph type="sldNum" sz="quarter" idx="12"/>
          </p:nvPr>
        </p:nvSpPr>
        <p:spPr/>
        <p:txBody>
          <a:bodyPr/>
          <a:lstStyle/>
          <a:p>
            <a:fld id="{DEB83E61-5CF7-D145-9FAF-BE8F5A46D68C}" type="slidenum">
              <a:rPr lang="en-US" smtClean="0"/>
              <a:t>‹#›</a:t>
            </a:fld>
            <a:endParaRPr lang="en-US"/>
          </a:p>
        </p:txBody>
      </p:sp>
    </p:spTree>
    <p:extLst>
      <p:ext uri="{BB962C8B-B14F-4D97-AF65-F5344CB8AC3E}">
        <p14:creationId xmlns:p14="http://schemas.microsoft.com/office/powerpoint/2010/main" val="2295930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595688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ED2D3-8356-E282-9AF9-C8B61F2286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13ABB4-FF52-E138-41DA-55CFB9B6C5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E77691-2BD5-B92B-5E68-0BCAC0A1EA26}"/>
              </a:ext>
            </a:extLst>
          </p:cNvPr>
          <p:cNvSpPr>
            <a:spLocks noGrp="1"/>
          </p:cNvSpPr>
          <p:nvPr>
            <p:ph type="dt" sz="half" idx="10"/>
          </p:nvPr>
        </p:nvSpPr>
        <p:spPr/>
        <p:txBody>
          <a:bodyPr/>
          <a:lstStyle/>
          <a:p>
            <a:fld id="{487FF594-B615-124D-AE0C-C1FC13A167FB}" type="datetimeFigureOut">
              <a:rPr lang="en-US" smtClean="0"/>
              <a:t>1/9/24</a:t>
            </a:fld>
            <a:endParaRPr lang="en-US"/>
          </a:p>
        </p:txBody>
      </p:sp>
      <p:sp>
        <p:nvSpPr>
          <p:cNvPr id="5" name="Footer Placeholder 4">
            <a:extLst>
              <a:ext uri="{FF2B5EF4-FFF2-40B4-BE49-F238E27FC236}">
                <a16:creationId xmlns:a16="http://schemas.microsoft.com/office/drawing/2014/main" id="{C3F25E10-03C1-F002-CE88-B02EF13049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58045C-EA77-185C-7206-C2DC18BC0940}"/>
              </a:ext>
            </a:extLst>
          </p:cNvPr>
          <p:cNvSpPr>
            <a:spLocks noGrp="1"/>
          </p:cNvSpPr>
          <p:nvPr>
            <p:ph type="sldNum" sz="quarter" idx="12"/>
          </p:nvPr>
        </p:nvSpPr>
        <p:spPr/>
        <p:txBody>
          <a:bodyPr/>
          <a:lstStyle/>
          <a:p>
            <a:fld id="{DEB83E61-5CF7-D145-9FAF-BE8F5A46D68C}" type="slidenum">
              <a:rPr lang="en-US" smtClean="0"/>
              <a:t>‹#›</a:t>
            </a:fld>
            <a:endParaRPr lang="en-US"/>
          </a:p>
        </p:txBody>
      </p:sp>
    </p:spTree>
    <p:extLst>
      <p:ext uri="{BB962C8B-B14F-4D97-AF65-F5344CB8AC3E}">
        <p14:creationId xmlns:p14="http://schemas.microsoft.com/office/powerpoint/2010/main" val="221144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4D4D0-6DAD-8F13-CFB2-ABEFAD865A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BA58DF-E6FB-FA5B-D2E7-A9890E5A02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304487-79E9-B477-5B85-52E7935C5958}"/>
              </a:ext>
            </a:extLst>
          </p:cNvPr>
          <p:cNvSpPr>
            <a:spLocks noGrp="1"/>
          </p:cNvSpPr>
          <p:nvPr>
            <p:ph type="dt" sz="half" idx="10"/>
          </p:nvPr>
        </p:nvSpPr>
        <p:spPr/>
        <p:txBody>
          <a:bodyPr/>
          <a:lstStyle/>
          <a:p>
            <a:fld id="{487FF594-B615-124D-AE0C-C1FC13A167FB}" type="datetimeFigureOut">
              <a:rPr lang="en-US" smtClean="0"/>
              <a:t>1/9/24</a:t>
            </a:fld>
            <a:endParaRPr lang="en-US"/>
          </a:p>
        </p:txBody>
      </p:sp>
      <p:sp>
        <p:nvSpPr>
          <p:cNvPr id="5" name="Footer Placeholder 4">
            <a:extLst>
              <a:ext uri="{FF2B5EF4-FFF2-40B4-BE49-F238E27FC236}">
                <a16:creationId xmlns:a16="http://schemas.microsoft.com/office/drawing/2014/main" id="{98864E9A-1D8F-9BC7-A1AB-0C24980AEC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9A5201-3080-2810-0285-11C98E6706F2}"/>
              </a:ext>
            </a:extLst>
          </p:cNvPr>
          <p:cNvSpPr>
            <a:spLocks noGrp="1"/>
          </p:cNvSpPr>
          <p:nvPr>
            <p:ph type="sldNum" sz="quarter" idx="12"/>
          </p:nvPr>
        </p:nvSpPr>
        <p:spPr/>
        <p:txBody>
          <a:bodyPr/>
          <a:lstStyle/>
          <a:p>
            <a:fld id="{DEB83E61-5CF7-D145-9FAF-BE8F5A46D68C}" type="slidenum">
              <a:rPr lang="en-US" smtClean="0"/>
              <a:t>‹#›</a:t>
            </a:fld>
            <a:endParaRPr lang="en-US"/>
          </a:p>
        </p:txBody>
      </p:sp>
    </p:spTree>
    <p:extLst>
      <p:ext uri="{BB962C8B-B14F-4D97-AF65-F5344CB8AC3E}">
        <p14:creationId xmlns:p14="http://schemas.microsoft.com/office/powerpoint/2010/main" val="115096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BAD3E-82DD-BB09-EFF4-F84B00F3B5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B2D419-F1AD-3CC7-D185-15D29EF1DB0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076FF69-2709-F1D0-9715-1E9DAA2FA2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EF1B21-454C-08C7-E674-6C397B16ACF8}"/>
              </a:ext>
            </a:extLst>
          </p:cNvPr>
          <p:cNvSpPr>
            <a:spLocks noGrp="1"/>
          </p:cNvSpPr>
          <p:nvPr>
            <p:ph type="dt" sz="half" idx="10"/>
          </p:nvPr>
        </p:nvSpPr>
        <p:spPr/>
        <p:txBody>
          <a:bodyPr/>
          <a:lstStyle/>
          <a:p>
            <a:fld id="{487FF594-B615-124D-AE0C-C1FC13A167FB}" type="datetimeFigureOut">
              <a:rPr lang="en-US" smtClean="0"/>
              <a:t>1/9/24</a:t>
            </a:fld>
            <a:endParaRPr lang="en-US"/>
          </a:p>
        </p:txBody>
      </p:sp>
      <p:sp>
        <p:nvSpPr>
          <p:cNvPr id="6" name="Footer Placeholder 5">
            <a:extLst>
              <a:ext uri="{FF2B5EF4-FFF2-40B4-BE49-F238E27FC236}">
                <a16:creationId xmlns:a16="http://schemas.microsoft.com/office/drawing/2014/main" id="{C5A55514-8894-EC41-BF3E-FFB1944975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388701-6A35-8262-A94D-7013F9CEB05B}"/>
              </a:ext>
            </a:extLst>
          </p:cNvPr>
          <p:cNvSpPr>
            <a:spLocks noGrp="1"/>
          </p:cNvSpPr>
          <p:nvPr>
            <p:ph type="sldNum" sz="quarter" idx="12"/>
          </p:nvPr>
        </p:nvSpPr>
        <p:spPr/>
        <p:txBody>
          <a:bodyPr/>
          <a:lstStyle/>
          <a:p>
            <a:fld id="{DEB83E61-5CF7-D145-9FAF-BE8F5A46D68C}" type="slidenum">
              <a:rPr lang="en-US" smtClean="0"/>
              <a:t>‹#›</a:t>
            </a:fld>
            <a:endParaRPr lang="en-US"/>
          </a:p>
        </p:txBody>
      </p:sp>
    </p:spTree>
    <p:extLst>
      <p:ext uri="{BB962C8B-B14F-4D97-AF65-F5344CB8AC3E}">
        <p14:creationId xmlns:p14="http://schemas.microsoft.com/office/powerpoint/2010/main" val="3296459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6BACF-0B9E-7477-BCF3-866CD82217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035DCAF-4BE1-902D-1D3C-1D8D787316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C5CC9B-64BA-CEDB-A4B3-D9054502E0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F68AC0-3C29-73F1-98A3-1E8582E587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FC00C1-3B0D-3CA0-2E79-9663EA414A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D82E6DF-3EC3-F632-9382-C0EB9F9FE1EC}"/>
              </a:ext>
            </a:extLst>
          </p:cNvPr>
          <p:cNvSpPr>
            <a:spLocks noGrp="1"/>
          </p:cNvSpPr>
          <p:nvPr>
            <p:ph type="dt" sz="half" idx="10"/>
          </p:nvPr>
        </p:nvSpPr>
        <p:spPr/>
        <p:txBody>
          <a:bodyPr/>
          <a:lstStyle/>
          <a:p>
            <a:fld id="{487FF594-B615-124D-AE0C-C1FC13A167FB}" type="datetimeFigureOut">
              <a:rPr lang="en-US" smtClean="0"/>
              <a:t>1/9/24</a:t>
            </a:fld>
            <a:endParaRPr lang="en-US"/>
          </a:p>
        </p:txBody>
      </p:sp>
      <p:sp>
        <p:nvSpPr>
          <p:cNvPr id="8" name="Footer Placeholder 7">
            <a:extLst>
              <a:ext uri="{FF2B5EF4-FFF2-40B4-BE49-F238E27FC236}">
                <a16:creationId xmlns:a16="http://schemas.microsoft.com/office/drawing/2014/main" id="{50FFCC0E-C00A-EFAA-F80E-2748A2E1456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BE30DE3-B332-0B9C-8453-D7C50AF76CD1}"/>
              </a:ext>
            </a:extLst>
          </p:cNvPr>
          <p:cNvSpPr>
            <a:spLocks noGrp="1"/>
          </p:cNvSpPr>
          <p:nvPr>
            <p:ph type="sldNum" sz="quarter" idx="12"/>
          </p:nvPr>
        </p:nvSpPr>
        <p:spPr/>
        <p:txBody>
          <a:bodyPr/>
          <a:lstStyle/>
          <a:p>
            <a:fld id="{DEB83E61-5CF7-D145-9FAF-BE8F5A46D68C}" type="slidenum">
              <a:rPr lang="en-US" smtClean="0"/>
              <a:t>‹#›</a:t>
            </a:fld>
            <a:endParaRPr lang="en-US"/>
          </a:p>
        </p:txBody>
      </p:sp>
    </p:spTree>
    <p:extLst>
      <p:ext uri="{BB962C8B-B14F-4D97-AF65-F5344CB8AC3E}">
        <p14:creationId xmlns:p14="http://schemas.microsoft.com/office/powerpoint/2010/main" val="4234329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E3785-9634-34E8-265D-429276FB5AE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BC1BBD7-559A-7590-9E70-8DC96F551A1A}"/>
              </a:ext>
            </a:extLst>
          </p:cNvPr>
          <p:cNvSpPr>
            <a:spLocks noGrp="1"/>
          </p:cNvSpPr>
          <p:nvPr>
            <p:ph type="dt" sz="half" idx="10"/>
          </p:nvPr>
        </p:nvSpPr>
        <p:spPr/>
        <p:txBody>
          <a:bodyPr/>
          <a:lstStyle/>
          <a:p>
            <a:fld id="{487FF594-B615-124D-AE0C-C1FC13A167FB}" type="datetimeFigureOut">
              <a:rPr lang="en-US" smtClean="0"/>
              <a:t>1/9/24</a:t>
            </a:fld>
            <a:endParaRPr lang="en-US"/>
          </a:p>
        </p:txBody>
      </p:sp>
      <p:sp>
        <p:nvSpPr>
          <p:cNvPr id="4" name="Footer Placeholder 3">
            <a:extLst>
              <a:ext uri="{FF2B5EF4-FFF2-40B4-BE49-F238E27FC236}">
                <a16:creationId xmlns:a16="http://schemas.microsoft.com/office/drawing/2014/main" id="{E5290A92-389A-00A9-ECAF-062AEE95F2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A3AA18E-22B9-ACBF-5292-7EB6FC4DF12A}"/>
              </a:ext>
            </a:extLst>
          </p:cNvPr>
          <p:cNvSpPr>
            <a:spLocks noGrp="1"/>
          </p:cNvSpPr>
          <p:nvPr>
            <p:ph type="sldNum" sz="quarter" idx="12"/>
          </p:nvPr>
        </p:nvSpPr>
        <p:spPr/>
        <p:txBody>
          <a:bodyPr/>
          <a:lstStyle/>
          <a:p>
            <a:fld id="{DEB83E61-5CF7-D145-9FAF-BE8F5A46D68C}" type="slidenum">
              <a:rPr lang="en-US" smtClean="0"/>
              <a:t>‹#›</a:t>
            </a:fld>
            <a:endParaRPr lang="en-US"/>
          </a:p>
        </p:txBody>
      </p:sp>
    </p:spTree>
    <p:extLst>
      <p:ext uri="{BB962C8B-B14F-4D97-AF65-F5344CB8AC3E}">
        <p14:creationId xmlns:p14="http://schemas.microsoft.com/office/powerpoint/2010/main" val="1484726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049A9D-8158-9D22-5050-50ABEE2C562F}"/>
              </a:ext>
            </a:extLst>
          </p:cNvPr>
          <p:cNvSpPr>
            <a:spLocks noGrp="1"/>
          </p:cNvSpPr>
          <p:nvPr>
            <p:ph type="dt" sz="half" idx="10"/>
          </p:nvPr>
        </p:nvSpPr>
        <p:spPr/>
        <p:txBody>
          <a:bodyPr/>
          <a:lstStyle/>
          <a:p>
            <a:fld id="{487FF594-B615-124D-AE0C-C1FC13A167FB}" type="datetimeFigureOut">
              <a:rPr lang="en-US" smtClean="0"/>
              <a:t>1/9/24</a:t>
            </a:fld>
            <a:endParaRPr lang="en-US"/>
          </a:p>
        </p:txBody>
      </p:sp>
      <p:sp>
        <p:nvSpPr>
          <p:cNvPr id="3" name="Footer Placeholder 2">
            <a:extLst>
              <a:ext uri="{FF2B5EF4-FFF2-40B4-BE49-F238E27FC236}">
                <a16:creationId xmlns:a16="http://schemas.microsoft.com/office/drawing/2014/main" id="{8D2BA67C-79BA-BBEE-3965-A1B191B14CF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0348B8-AE64-C229-9C6B-9E2A51F8021F}"/>
              </a:ext>
            </a:extLst>
          </p:cNvPr>
          <p:cNvSpPr>
            <a:spLocks noGrp="1"/>
          </p:cNvSpPr>
          <p:nvPr>
            <p:ph type="sldNum" sz="quarter" idx="12"/>
          </p:nvPr>
        </p:nvSpPr>
        <p:spPr/>
        <p:txBody>
          <a:bodyPr/>
          <a:lstStyle/>
          <a:p>
            <a:fld id="{DEB83E61-5CF7-D145-9FAF-BE8F5A46D68C}" type="slidenum">
              <a:rPr lang="en-US" smtClean="0"/>
              <a:t>‹#›</a:t>
            </a:fld>
            <a:endParaRPr lang="en-US"/>
          </a:p>
        </p:txBody>
      </p:sp>
    </p:spTree>
    <p:extLst>
      <p:ext uri="{BB962C8B-B14F-4D97-AF65-F5344CB8AC3E}">
        <p14:creationId xmlns:p14="http://schemas.microsoft.com/office/powerpoint/2010/main" val="1757341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F7F90-2291-B3E8-5BF0-F77A4E53F2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3CA9A4-09A5-9BE2-C8DF-457ACC3C31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F2F3833-9CFB-B3D4-AC82-5E52D5FA41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33D331-7DDA-2E1C-83DF-8B1093F1E794}"/>
              </a:ext>
            </a:extLst>
          </p:cNvPr>
          <p:cNvSpPr>
            <a:spLocks noGrp="1"/>
          </p:cNvSpPr>
          <p:nvPr>
            <p:ph type="dt" sz="half" idx="10"/>
          </p:nvPr>
        </p:nvSpPr>
        <p:spPr/>
        <p:txBody>
          <a:bodyPr/>
          <a:lstStyle/>
          <a:p>
            <a:fld id="{487FF594-B615-124D-AE0C-C1FC13A167FB}" type="datetimeFigureOut">
              <a:rPr lang="en-US" smtClean="0"/>
              <a:t>1/9/24</a:t>
            </a:fld>
            <a:endParaRPr lang="en-US"/>
          </a:p>
        </p:txBody>
      </p:sp>
      <p:sp>
        <p:nvSpPr>
          <p:cNvPr id="6" name="Footer Placeholder 5">
            <a:extLst>
              <a:ext uri="{FF2B5EF4-FFF2-40B4-BE49-F238E27FC236}">
                <a16:creationId xmlns:a16="http://schemas.microsoft.com/office/drawing/2014/main" id="{61485E73-7FCA-4B01-4E93-79085316CC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5ED7FA-A0DE-8977-BB77-066FD7238884}"/>
              </a:ext>
            </a:extLst>
          </p:cNvPr>
          <p:cNvSpPr>
            <a:spLocks noGrp="1"/>
          </p:cNvSpPr>
          <p:nvPr>
            <p:ph type="sldNum" sz="quarter" idx="12"/>
          </p:nvPr>
        </p:nvSpPr>
        <p:spPr/>
        <p:txBody>
          <a:bodyPr/>
          <a:lstStyle/>
          <a:p>
            <a:fld id="{DEB83E61-5CF7-D145-9FAF-BE8F5A46D68C}" type="slidenum">
              <a:rPr lang="en-US" smtClean="0"/>
              <a:t>‹#›</a:t>
            </a:fld>
            <a:endParaRPr lang="en-US"/>
          </a:p>
        </p:txBody>
      </p:sp>
    </p:spTree>
    <p:extLst>
      <p:ext uri="{BB962C8B-B14F-4D97-AF65-F5344CB8AC3E}">
        <p14:creationId xmlns:p14="http://schemas.microsoft.com/office/powerpoint/2010/main" val="2576841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1FD4C-B953-BDC8-6A4C-4B69D77660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21A672E-73C2-B4FB-9A99-2BB85FC45E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A7668D5-69BE-3990-7E70-423A8BAD7F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4E820F-EC9F-6AA3-906A-2C8BEBBE3585}"/>
              </a:ext>
            </a:extLst>
          </p:cNvPr>
          <p:cNvSpPr>
            <a:spLocks noGrp="1"/>
          </p:cNvSpPr>
          <p:nvPr>
            <p:ph type="dt" sz="half" idx="10"/>
          </p:nvPr>
        </p:nvSpPr>
        <p:spPr/>
        <p:txBody>
          <a:bodyPr/>
          <a:lstStyle/>
          <a:p>
            <a:fld id="{487FF594-B615-124D-AE0C-C1FC13A167FB}" type="datetimeFigureOut">
              <a:rPr lang="en-US" smtClean="0"/>
              <a:t>1/9/24</a:t>
            </a:fld>
            <a:endParaRPr lang="en-US"/>
          </a:p>
        </p:txBody>
      </p:sp>
      <p:sp>
        <p:nvSpPr>
          <p:cNvPr id="6" name="Footer Placeholder 5">
            <a:extLst>
              <a:ext uri="{FF2B5EF4-FFF2-40B4-BE49-F238E27FC236}">
                <a16:creationId xmlns:a16="http://schemas.microsoft.com/office/drawing/2014/main" id="{E0D05969-19C1-DCD9-B649-13DFBCA02F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53D87A-DF17-4A86-9BF0-6B989E7038AA}"/>
              </a:ext>
            </a:extLst>
          </p:cNvPr>
          <p:cNvSpPr>
            <a:spLocks noGrp="1"/>
          </p:cNvSpPr>
          <p:nvPr>
            <p:ph type="sldNum" sz="quarter" idx="12"/>
          </p:nvPr>
        </p:nvSpPr>
        <p:spPr/>
        <p:txBody>
          <a:bodyPr/>
          <a:lstStyle/>
          <a:p>
            <a:fld id="{DEB83E61-5CF7-D145-9FAF-BE8F5A46D68C}" type="slidenum">
              <a:rPr lang="en-US" smtClean="0"/>
              <a:t>‹#›</a:t>
            </a:fld>
            <a:endParaRPr lang="en-US"/>
          </a:p>
        </p:txBody>
      </p:sp>
    </p:spTree>
    <p:extLst>
      <p:ext uri="{BB962C8B-B14F-4D97-AF65-F5344CB8AC3E}">
        <p14:creationId xmlns:p14="http://schemas.microsoft.com/office/powerpoint/2010/main" val="2087681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A2FC61-5294-8CA8-5B78-BFA6D5A486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0A37740-B532-FB5E-F3EC-CD56921146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C7F6A9-AA4F-07CD-5CEA-2777A40CA2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7FF594-B615-124D-AE0C-C1FC13A167FB}" type="datetimeFigureOut">
              <a:rPr lang="en-US" smtClean="0"/>
              <a:t>1/9/24</a:t>
            </a:fld>
            <a:endParaRPr lang="en-US"/>
          </a:p>
        </p:txBody>
      </p:sp>
      <p:sp>
        <p:nvSpPr>
          <p:cNvPr id="5" name="Footer Placeholder 4">
            <a:extLst>
              <a:ext uri="{FF2B5EF4-FFF2-40B4-BE49-F238E27FC236}">
                <a16:creationId xmlns:a16="http://schemas.microsoft.com/office/drawing/2014/main" id="{FD94867E-FA6C-70BD-04A4-F094E640B8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A9FE600-69CB-E6A1-761F-ADEFB316C1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B83E61-5CF7-D145-9FAF-BE8F5A46D68C}" type="slidenum">
              <a:rPr lang="en-US" smtClean="0"/>
              <a:t>‹#›</a:t>
            </a:fld>
            <a:endParaRPr lang="en-US"/>
          </a:p>
        </p:txBody>
      </p:sp>
    </p:spTree>
    <p:extLst>
      <p:ext uri="{BB962C8B-B14F-4D97-AF65-F5344CB8AC3E}">
        <p14:creationId xmlns:p14="http://schemas.microsoft.com/office/powerpoint/2010/main" val="20337308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7.xml"/><Relationship Id="rId1" Type="http://schemas.openxmlformats.org/officeDocument/2006/relationships/video" Target="https://www.youtube.com/embed/laDmuQFmK3Y?feature=oembed"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7.xml"/><Relationship Id="rId1" Type="http://schemas.openxmlformats.org/officeDocument/2006/relationships/video" Target="https://www.youtube.com/embed/EsZQS2GOMQE?feature=oembed"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ZF3-mwLq6Q8?feature=oembe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ov"/><Relationship Id="rId1" Type="http://schemas.microsoft.com/office/2007/relationships/media" Target="../media/media1.mov"/><Relationship Id="rId6" Type="http://schemas.openxmlformats.org/officeDocument/2006/relationships/image" Target="../media/image15.png"/><Relationship Id="rId5" Type="http://schemas.openxmlformats.org/officeDocument/2006/relationships/hyperlink" Target="https://phet.colorado.edu/sims/html/balloons-and-static-electricity/latest/balloons-and-static-electricity_en.html" TargetMode="Externa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C85BD-AFAE-283D-D33F-5BDF1B862D22}"/>
              </a:ext>
            </a:extLst>
          </p:cNvPr>
          <p:cNvSpPr>
            <a:spLocks noGrp="1"/>
          </p:cNvSpPr>
          <p:nvPr>
            <p:ph type="ctrTitle"/>
          </p:nvPr>
        </p:nvSpPr>
        <p:spPr>
          <a:xfrm>
            <a:off x="7464613" y="1783959"/>
            <a:ext cx="4727385" cy="2889114"/>
          </a:xfrm>
        </p:spPr>
        <p:txBody>
          <a:bodyPr anchor="b">
            <a:normAutofit/>
          </a:bodyPr>
          <a:lstStyle/>
          <a:p>
            <a:pPr algn="l"/>
            <a:r>
              <a:rPr lang="en-US" sz="8800" dirty="0"/>
              <a:t>Electricity</a:t>
            </a:r>
          </a:p>
        </p:txBody>
      </p:sp>
      <p:sp>
        <p:nvSpPr>
          <p:cNvPr id="9"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Lightbulb idea concept">
            <a:extLst>
              <a:ext uri="{FF2B5EF4-FFF2-40B4-BE49-F238E27FC236}">
                <a16:creationId xmlns:a16="http://schemas.microsoft.com/office/drawing/2014/main" id="{83D9B202-95A1-07A1-080E-9A288B47B1A3}"/>
              </a:ext>
            </a:extLst>
          </p:cNvPr>
          <p:cNvPicPr>
            <a:picLocks noChangeAspect="1"/>
          </p:cNvPicPr>
          <p:nvPr/>
        </p:nvPicPr>
        <p:blipFill rotWithShape="1">
          <a:blip r:embed="rId2"/>
          <a:srcRect r="31589"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345194996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80D76A-275D-1DD5-D1C7-A974E708BE2A}"/>
              </a:ext>
            </a:extLst>
          </p:cNvPr>
          <p:cNvSpPr>
            <a:spLocks noGrp="1"/>
          </p:cNvSpPr>
          <p:nvPr>
            <p:ph idx="1"/>
          </p:nvPr>
        </p:nvSpPr>
        <p:spPr>
          <a:xfrm>
            <a:off x="255543" y="134003"/>
            <a:ext cx="5580000" cy="6589526"/>
          </a:xfrm>
        </p:spPr>
        <p:txBody>
          <a:bodyPr>
            <a:normAutofit fontScale="92500" lnSpcReduction="20000"/>
          </a:bodyPr>
          <a:lstStyle/>
          <a:p>
            <a:r>
              <a:rPr lang="en-CA" dirty="0"/>
              <a:t>Charging an object by using </a:t>
            </a:r>
            <a:r>
              <a:rPr lang="en-CA" b="1" dirty="0">
                <a:solidFill>
                  <a:srgbClr val="FFFF00"/>
                </a:solidFill>
              </a:rPr>
              <a:t>friction</a:t>
            </a:r>
            <a:r>
              <a:rPr lang="en-CA" dirty="0"/>
              <a:t> occurs naturally in many situations in nature. </a:t>
            </a:r>
          </a:p>
          <a:p>
            <a:r>
              <a:rPr lang="en-CA" dirty="0"/>
              <a:t>For example, the static charge in the clouds that produce lightening is due to friction as hot air rises rapidly in cloud banks. </a:t>
            </a:r>
          </a:p>
          <a:p>
            <a:r>
              <a:rPr lang="en-CA" dirty="0"/>
              <a:t>Lightning is a giant spark of electricity in the atmosphere between clouds, the air, or the ground. In the early stages of development, </a:t>
            </a:r>
            <a:r>
              <a:rPr lang="en-CA" b="1" dirty="0"/>
              <a:t>air</a:t>
            </a:r>
            <a:r>
              <a:rPr lang="en-CA" dirty="0"/>
              <a:t> acts as an </a:t>
            </a:r>
            <a:r>
              <a:rPr lang="en-CA" b="1" dirty="0">
                <a:solidFill>
                  <a:srgbClr val="FFFF00"/>
                </a:solidFill>
              </a:rPr>
              <a:t>insulator</a:t>
            </a:r>
            <a:r>
              <a:rPr lang="en-CA" dirty="0"/>
              <a:t> between the </a:t>
            </a:r>
            <a:r>
              <a:rPr lang="en-CA" b="1" dirty="0">
                <a:solidFill>
                  <a:srgbClr val="FFFF00"/>
                </a:solidFill>
              </a:rPr>
              <a:t>+</a:t>
            </a:r>
            <a:r>
              <a:rPr lang="en-CA" dirty="0">
                <a:solidFill>
                  <a:srgbClr val="FFFF00"/>
                </a:solidFill>
              </a:rPr>
              <a:t> </a:t>
            </a:r>
            <a:r>
              <a:rPr lang="en-CA" dirty="0"/>
              <a:t>and</a:t>
            </a:r>
            <a:r>
              <a:rPr lang="en-CA" dirty="0">
                <a:solidFill>
                  <a:srgbClr val="FFFF00"/>
                </a:solidFill>
              </a:rPr>
              <a:t> </a:t>
            </a:r>
            <a:r>
              <a:rPr lang="en-CA" b="1" dirty="0">
                <a:solidFill>
                  <a:srgbClr val="FFFF00"/>
                </a:solidFill>
              </a:rPr>
              <a:t>-</a:t>
            </a:r>
            <a:r>
              <a:rPr lang="en-CA" dirty="0">
                <a:solidFill>
                  <a:srgbClr val="FFFF00"/>
                </a:solidFill>
              </a:rPr>
              <a:t> </a:t>
            </a:r>
            <a:r>
              <a:rPr lang="en-CA" dirty="0"/>
              <a:t>charges in the cloud and between the cloud and the ground. When the opposite charges build up enough, this insulating capacity of the air breaks down and there is a rapid </a:t>
            </a:r>
            <a:r>
              <a:rPr lang="en-CA" b="1" dirty="0">
                <a:solidFill>
                  <a:srgbClr val="FFFF00"/>
                </a:solidFill>
              </a:rPr>
              <a:t>discharge</a:t>
            </a:r>
            <a:r>
              <a:rPr lang="en-CA" dirty="0"/>
              <a:t> of electricity that we know as lightning. The flash of lightning temporarily </a:t>
            </a:r>
            <a:r>
              <a:rPr lang="en-CA" b="1" dirty="0">
                <a:solidFill>
                  <a:srgbClr val="FFFF00"/>
                </a:solidFill>
              </a:rPr>
              <a:t>equalizes</a:t>
            </a:r>
            <a:r>
              <a:rPr lang="en-CA" dirty="0"/>
              <a:t> the charged regions in the atmosphere until the opposite charges build up again.</a:t>
            </a:r>
            <a:endParaRPr lang="en-US" dirty="0"/>
          </a:p>
          <a:p>
            <a:endParaRPr lang="en-CA" i="1" dirty="0"/>
          </a:p>
          <a:p>
            <a:endParaRPr lang="en-CA" dirty="0"/>
          </a:p>
          <a:p>
            <a:endParaRPr lang="en-US" dirty="0"/>
          </a:p>
        </p:txBody>
      </p:sp>
      <p:sp>
        <p:nvSpPr>
          <p:cNvPr id="11" name="Rectangle 10">
            <a:extLst>
              <a:ext uri="{FF2B5EF4-FFF2-40B4-BE49-F238E27FC236}">
                <a16:creationId xmlns:a16="http://schemas.microsoft.com/office/drawing/2014/main" id="{003713C1-2FB2-413B-BF91-3AE41726F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0991" y="3474720"/>
            <a:ext cx="6100914"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90795B4D-5022-4A7F-A01D-8D880B7CD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99584" y="0"/>
            <a:ext cx="6192415" cy="6858000"/>
          </a:xfrm>
          <a:prstGeom prst="rect">
            <a:avLst/>
          </a:prstGeom>
          <a:solidFill>
            <a:schemeClr val="tx1">
              <a:lumMod val="85000"/>
              <a:lumOff val="1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AFD19018-DE7C-4796-ADF2-AD2EB0FC0D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3002281"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B1A0A2C2-4F85-44AF-8708-8DCA4B550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9624" y="0"/>
            <a:ext cx="3002281"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194" name="Picture 2" descr="Lightening strikes Kibaale school, severely injures pupils, teacher - PML  Daily">
            <a:extLst>
              <a:ext uri="{FF2B5EF4-FFF2-40B4-BE49-F238E27FC236}">
                <a16:creationId xmlns:a16="http://schemas.microsoft.com/office/drawing/2014/main" id="{CC52F11B-1A0C-A74B-60FD-C0226BA8AE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2750" y="3452520"/>
            <a:ext cx="4960430" cy="3271009"/>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Young Asian American girl on playground slide with hair standing up from  static electricity Stock Photo | Adobe Stock">
            <a:extLst>
              <a:ext uri="{FF2B5EF4-FFF2-40B4-BE49-F238E27FC236}">
                <a16:creationId xmlns:a16="http://schemas.microsoft.com/office/drawing/2014/main" id="{4E8C90D3-620F-DF3F-B84E-B5193DC3F56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403" r="10291"/>
          <a:stretch/>
        </p:blipFill>
        <p:spPr bwMode="auto">
          <a:xfrm>
            <a:off x="6090991" y="361949"/>
            <a:ext cx="3002280" cy="2457233"/>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page7image16410784">
            <a:extLst>
              <a:ext uri="{FF2B5EF4-FFF2-40B4-BE49-F238E27FC236}">
                <a16:creationId xmlns:a16="http://schemas.microsoft.com/office/drawing/2014/main" id="{7A4E5906-CA98-7E3A-9D38-E0F5DC851D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4695" y="787149"/>
            <a:ext cx="3043410" cy="2032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130375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80D76A-275D-1DD5-D1C7-A974E708BE2A}"/>
              </a:ext>
            </a:extLst>
          </p:cNvPr>
          <p:cNvSpPr>
            <a:spLocks noGrp="1"/>
          </p:cNvSpPr>
          <p:nvPr>
            <p:ph idx="1"/>
          </p:nvPr>
        </p:nvSpPr>
        <p:spPr>
          <a:xfrm>
            <a:off x="255543" y="134003"/>
            <a:ext cx="5580000" cy="6589526"/>
          </a:xfrm>
        </p:spPr>
        <p:txBody>
          <a:bodyPr>
            <a:normAutofit/>
          </a:bodyPr>
          <a:lstStyle/>
          <a:p>
            <a:pPr marL="0" indent="0">
              <a:buNone/>
            </a:pPr>
            <a:r>
              <a:rPr lang="en-CA" sz="3200" b="1" u="sng" dirty="0"/>
              <a:t>Van de Graaff Generator</a:t>
            </a:r>
          </a:p>
          <a:p>
            <a:pPr marL="0" indent="0">
              <a:buNone/>
            </a:pPr>
            <a:endParaRPr lang="en-CA" sz="3200" u="sng" dirty="0"/>
          </a:p>
          <a:p>
            <a:r>
              <a:rPr lang="en-CA" sz="3200" dirty="0"/>
              <a:t>The first successful “lightning” machine was invented in 1929 by American physicist Robert Van de Graaff. </a:t>
            </a:r>
          </a:p>
          <a:p>
            <a:r>
              <a:rPr lang="en-CA" sz="3200" dirty="0"/>
              <a:t>Uses a moving belt to produce a static charge at the base of the generator. The belt carries this charge to the top where it collects on the dome.</a:t>
            </a:r>
          </a:p>
          <a:p>
            <a:endParaRPr lang="en-CA" sz="3200" dirty="0"/>
          </a:p>
          <a:p>
            <a:endParaRPr lang="en-US" sz="3200" dirty="0"/>
          </a:p>
        </p:txBody>
      </p:sp>
      <p:sp>
        <p:nvSpPr>
          <p:cNvPr id="11" name="Rectangle 10">
            <a:extLst>
              <a:ext uri="{FF2B5EF4-FFF2-40B4-BE49-F238E27FC236}">
                <a16:creationId xmlns:a16="http://schemas.microsoft.com/office/drawing/2014/main" id="{003713C1-2FB2-413B-BF91-3AE41726F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0991" y="3474720"/>
            <a:ext cx="6100914"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90795B4D-5022-4A7F-A01D-8D880B7CD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99584" y="0"/>
            <a:ext cx="6192415" cy="6858000"/>
          </a:xfrm>
          <a:prstGeom prst="rect">
            <a:avLst/>
          </a:prstGeom>
          <a:solidFill>
            <a:schemeClr val="tx1">
              <a:lumMod val="85000"/>
              <a:lumOff val="1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AFD19018-DE7C-4796-ADF2-AD2EB0FC0D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3002281"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B1A0A2C2-4F85-44AF-8708-8DCA4B550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9624" y="0"/>
            <a:ext cx="3002281"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Content Placeholder 4" descr="A picture containing text, device&#10;&#10;Description automatically generated">
            <a:extLst>
              <a:ext uri="{FF2B5EF4-FFF2-40B4-BE49-F238E27FC236}">
                <a16:creationId xmlns:a16="http://schemas.microsoft.com/office/drawing/2014/main" id="{5BB0C008-55E6-09A8-1F66-11FCE21D8748}"/>
              </a:ext>
            </a:extLst>
          </p:cNvPr>
          <p:cNvPicPr>
            <a:picLocks noChangeAspect="1"/>
          </p:cNvPicPr>
          <p:nvPr/>
        </p:nvPicPr>
        <p:blipFill rotWithShape="1">
          <a:blip r:embed="rId2"/>
          <a:srcRect l="8423" t="5325"/>
          <a:stretch/>
        </p:blipFill>
        <p:spPr>
          <a:xfrm>
            <a:off x="9266395" y="134004"/>
            <a:ext cx="2888193" cy="3227996"/>
          </a:xfrm>
          <a:prstGeom prst="rect">
            <a:avLst/>
          </a:prstGeom>
        </p:spPr>
      </p:pic>
      <p:pic>
        <p:nvPicPr>
          <p:cNvPr id="10" name="Picture 6" descr="Making Electricity! Van De Graaff Generators and Tesla Coils. | Spectrum  Scientifics' Store Blog">
            <a:extLst>
              <a:ext uri="{FF2B5EF4-FFF2-40B4-BE49-F238E27FC236}">
                <a16:creationId xmlns:a16="http://schemas.microsoft.com/office/drawing/2014/main" id="{91DDF9E7-BDA2-9FC2-89AE-80224932A61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11490" y="3520440"/>
            <a:ext cx="4875032" cy="320308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air Raising | Harvard Natural Sciences Lecture Demonstrations">
            <a:extLst>
              <a:ext uri="{FF2B5EF4-FFF2-40B4-BE49-F238E27FC236}">
                <a16:creationId xmlns:a16="http://schemas.microsoft.com/office/drawing/2014/main" id="{78CFDBAE-FCAC-968F-7463-BE6461EAD4D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399887" y="45719"/>
            <a:ext cx="2534195" cy="3383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595658"/>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107" name="Straight Connector 4106">
            <a:extLst>
              <a:ext uri="{FF2B5EF4-FFF2-40B4-BE49-F238E27FC236}">
                <a16:creationId xmlns:a16="http://schemas.microsoft.com/office/drawing/2014/main" id="{99AE2756-0FC4-4155-83E7-58AAAB63E7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689"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4109" name="Rectangle 4108">
            <a:extLst>
              <a:ext uri="{FF2B5EF4-FFF2-40B4-BE49-F238E27FC236}">
                <a16:creationId xmlns:a16="http://schemas.microsoft.com/office/drawing/2014/main" id="{247AB924-1B87-43FC-B7C7-B112D5C51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83ADDD-2F06-C893-6877-17235AE97303}"/>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dirty="0">
                <a:solidFill>
                  <a:srgbClr val="FFFFFF"/>
                </a:solidFill>
              </a:rPr>
              <a:t>Van de Graaff Generator – demos </a:t>
            </a:r>
            <a:r>
              <a:rPr lang="en-US" sz="5400" dirty="0">
                <a:solidFill>
                  <a:srgbClr val="FFFFFF"/>
                </a:solidFill>
                <a:sym typeface="Wingdings" pitchFamily="2" charset="2"/>
              </a:rPr>
              <a:t></a:t>
            </a:r>
            <a:endParaRPr lang="en-US" sz="5400" dirty="0">
              <a:solidFill>
                <a:srgbClr val="FFFFFF"/>
              </a:solidFill>
            </a:endParaRPr>
          </a:p>
        </p:txBody>
      </p:sp>
      <p:pic>
        <p:nvPicPr>
          <p:cNvPr id="5" name="Content Placeholder 4" descr="A picture containing text, device&#10;&#10;Description automatically generated">
            <a:extLst>
              <a:ext uri="{FF2B5EF4-FFF2-40B4-BE49-F238E27FC236}">
                <a16:creationId xmlns:a16="http://schemas.microsoft.com/office/drawing/2014/main" id="{2DF6A513-6C05-59D0-EDDE-6B41893B1BD0}"/>
              </a:ext>
            </a:extLst>
          </p:cNvPr>
          <p:cNvPicPr>
            <a:picLocks noGrp="1" noChangeAspect="1"/>
          </p:cNvPicPr>
          <p:nvPr>
            <p:ph idx="1"/>
          </p:nvPr>
        </p:nvPicPr>
        <p:blipFill>
          <a:blip r:embed="rId2"/>
          <a:stretch>
            <a:fillRect/>
          </a:stretch>
        </p:blipFill>
        <p:spPr>
          <a:xfrm>
            <a:off x="320040" y="454869"/>
            <a:ext cx="3425609" cy="3703361"/>
          </a:xfrm>
          <a:prstGeom prst="rect">
            <a:avLst/>
          </a:prstGeom>
        </p:spPr>
      </p:pic>
      <p:pic>
        <p:nvPicPr>
          <p:cNvPr id="4102" name="Picture 6" descr="Making Electricity! Van De Graaff Generators and Tesla Coils. | Spectrum  Scientifics' Store Blog">
            <a:extLst>
              <a:ext uri="{FF2B5EF4-FFF2-40B4-BE49-F238E27FC236}">
                <a16:creationId xmlns:a16="http://schemas.microsoft.com/office/drawing/2014/main" id="{746CA55F-2525-DBFB-7C8A-7D363655911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385729" y="1178634"/>
            <a:ext cx="3433324" cy="2255830"/>
          </a:xfrm>
          <a:prstGeom prst="rect">
            <a:avLst/>
          </a:prstGeom>
          <a:noFill/>
          <a:extLst>
            <a:ext uri="{909E8E84-426E-40DD-AFC4-6F175D3DCCD1}">
              <a14:hiddenFill xmlns:a14="http://schemas.microsoft.com/office/drawing/2010/main">
                <a:solidFill>
                  <a:srgbClr val="FFFFFF"/>
                </a:solidFill>
              </a14:hiddenFill>
            </a:ext>
          </a:extLst>
        </p:spPr>
      </p:pic>
      <p:cxnSp>
        <p:nvCxnSpPr>
          <p:cNvPr id="4111" name="Straight Connector 4110">
            <a:extLst>
              <a:ext uri="{FF2B5EF4-FFF2-40B4-BE49-F238E27FC236}">
                <a16:creationId xmlns:a16="http://schemas.microsoft.com/office/drawing/2014/main" id="{818DC98F-4057-4645-B948-F604F39A9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534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4100" name="Picture 4" descr="Hair Raising | Harvard Natural Sciences Lecture Demonstrations">
            <a:extLst>
              <a:ext uri="{FF2B5EF4-FFF2-40B4-BE49-F238E27FC236}">
                <a16:creationId xmlns:a16="http://schemas.microsoft.com/office/drawing/2014/main" id="{7A480D88-36E3-8012-E7EB-5E67451AC52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664498" y="330045"/>
            <a:ext cx="2994369" cy="3997637"/>
          </a:xfrm>
          <a:prstGeom prst="rect">
            <a:avLst/>
          </a:prstGeom>
          <a:noFill/>
          <a:extLst>
            <a:ext uri="{909E8E84-426E-40DD-AFC4-6F175D3DCCD1}">
              <a14:hiddenFill xmlns:a14="http://schemas.microsoft.com/office/drawing/2010/main">
                <a:solidFill>
                  <a:srgbClr val="FFFFFF"/>
                </a:solidFill>
              </a14:hiddenFill>
            </a:ext>
          </a:extLst>
        </p:spPr>
      </p:pic>
      <p:cxnSp>
        <p:nvCxnSpPr>
          <p:cNvPr id="4113" name="Straight Connector 4112">
            <a:extLst>
              <a:ext uri="{FF2B5EF4-FFF2-40B4-BE49-F238E27FC236}">
                <a16:creationId xmlns:a16="http://schemas.microsoft.com/office/drawing/2014/main" id="{DAD2B705-4A9B-408D-AA80-4F41045E09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412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descr="The Van de Graaff Generator Explained - GCSE Physics">
            <a:hlinkClick r:id="" action="ppaction://media"/>
            <a:extLst>
              <a:ext uri="{FF2B5EF4-FFF2-40B4-BE49-F238E27FC236}">
                <a16:creationId xmlns:a16="http://schemas.microsoft.com/office/drawing/2014/main" id="{61686476-A99A-C08F-147A-B7FF24D0019D}"/>
              </a:ext>
            </a:extLst>
          </p:cNvPr>
          <p:cNvPicPr>
            <a:picLocks noRot="1" noChangeAspect="1"/>
          </p:cNvPicPr>
          <p:nvPr>
            <a:videoFile r:link="rId1"/>
          </p:nvPr>
        </p:nvPicPr>
        <p:blipFill>
          <a:blip r:embed="rId3"/>
          <a:stretch>
            <a:fillRect/>
          </a:stretch>
        </p:blipFill>
        <p:spPr>
          <a:xfrm>
            <a:off x="1530220" y="653018"/>
            <a:ext cx="9717315" cy="5490283"/>
          </a:xfrm>
          <a:prstGeom prst="rect">
            <a:avLst/>
          </a:prstGeom>
        </p:spPr>
      </p:pic>
    </p:spTree>
    <p:extLst>
      <p:ext uri="{BB962C8B-B14F-4D97-AF65-F5344CB8AC3E}">
        <p14:creationId xmlns:p14="http://schemas.microsoft.com/office/powerpoint/2010/main" val="1260959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descr="How a Van de Graaff Generator Works">
            <a:hlinkClick r:id="" action="ppaction://media"/>
            <a:extLst>
              <a:ext uri="{FF2B5EF4-FFF2-40B4-BE49-F238E27FC236}">
                <a16:creationId xmlns:a16="http://schemas.microsoft.com/office/drawing/2014/main" id="{9FC95E54-0EAD-431C-8659-DE21F4927F5C}"/>
              </a:ext>
            </a:extLst>
          </p:cNvPr>
          <p:cNvPicPr>
            <a:picLocks noRot="1" noChangeAspect="1"/>
          </p:cNvPicPr>
          <p:nvPr>
            <a:videoFile r:link="rId1"/>
          </p:nvPr>
        </p:nvPicPr>
        <p:blipFill>
          <a:blip r:embed="rId3"/>
          <a:stretch>
            <a:fillRect/>
          </a:stretch>
        </p:blipFill>
        <p:spPr>
          <a:xfrm>
            <a:off x="2351314" y="195941"/>
            <a:ext cx="8317723" cy="6238293"/>
          </a:xfrm>
          <a:prstGeom prst="rect">
            <a:avLst/>
          </a:prstGeom>
        </p:spPr>
      </p:pic>
    </p:spTree>
    <p:extLst>
      <p:ext uri="{BB962C8B-B14F-4D97-AF65-F5344CB8AC3E}">
        <p14:creationId xmlns:p14="http://schemas.microsoft.com/office/powerpoint/2010/main" val="852077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graphical user interface&#10;&#10;Description automatically generated">
            <a:extLst>
              <a:ext uri="{FF2B5EF4-FFF2-40B4-BE49-F238E27FC236}">
                <a16:creationId xmlns:a16="http://schemas.microsoft.com/office/drawing/2014/main" id="{E31B4367-C2EB-DE95-B5C1-202B21FDD710}"/>
              </a:ext>
            </a:extLst>
          </p:cNvPr>
          <p:cNvPicPr>
            <a:picLocks noGrp="1" noChangeAspect="1"/>
          </p:cNvPicPr>
          <p:nvPr>
            <p:ph idx="1"/>
          </p:nvPr>
        </p:nvPicPr>
        <p:blipFill rotWithShape="1">
          <a:blip r:embed="rId2"/>
          <a:srcRect t="2700"/>
          <a:stretch/>
        </p:blipFill>
        <p:spPr>
          <a:xfrm>
            <a:off x="-17383" y="1469585"/>
            <a:ext cx="10239070" cy="5519044"/>
          </a:xfrm>
        </p:spPr>
      </p:pic>
      <p:sp>
        <p:nvSpPr>
          <p:cNvPr id="2" name="Title 1">
            <a:extLst>
              <a:ext uri="{FF2B5EF4-FFF2-40B4-BE49-F238E27FC236}">
                <a16:creationId xmlns:a16="http://schemas.microsoft.com/office/drawing/2014/main" id="{3CAE563E-FC7D-6641-1A82-772824BE6EF6}"/>
              </a:ext>
            </a:extLst>
          </p:cNvPr>
          <p:cNvSpPr>
            <a:spLocks noGrp="1"/>
          </p:cNvSpPr>
          <p:nvPr>
            <p:ph type="title"/>
          </p:nvPr>
        </p:nvSpPr>
        <p:spPr>
          <a:xfrm>
            <a:off x="251387" y="185510"/>
            <a:ext cx="10515600" cy="1325563"/>
          </a:xfrm>
        </p:spPr>
        <p:txBody>
          <a:bodyPr/>
          <a:lstStyle/>
          <a:p>
            <a:r>
              <a:rPr lang="en-US" u="sng" dirty="0"/>
              <a:t>Dangers of Static Electricity</a:t>
            </a:r>
          </a:p>
        </p:txBody>
      </p:sp>
      <p:pic>
        <p:nvPicPr>
          <p:cNvPr id="3074" name="Picture 2" descr="Lightning rod - Wikipedia">
            <a:extLst>
              <a:ext uri="{FF2B5EF4-FFF2-40B4-BE49-F238E27FC236}">
                <a16:creationId xmlns:a16="http://schemas.microsoft.com/office/drawing/2014/main" id="{2B8E794A-B707-8E03-D064-CAB7EFB7AF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2654" y="1224643"/>
            <a:ext cx="3006205" cy="4163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5783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F0D37-8822-C523-AA29-98E9071BA5EB}"/>
              </a:ext>
            </a:extLst>
          </p:cNvPr>
          <p:cNvSpPr>
            <a:spLocks noGrp="1"/>
          </p:cNvSpPr>
          <p:nvPr>
            <p:ph type="title"/>
          </p:nvPr>
        </p:nvSpPr>
        <p:spPr>
          <a:xfrm>
            <a:off x="383176" y="299918"/>
            <a:ext cx="5712824" cy="1325563"/>
          </a:xfrm>
        </p:spPr>
        <p:txBody>
          <a:bodyPr>
            <a:normAutofit/>
          </a:bodyPr>
          <a:lstStyle/>
          <a:p>
            <a:r>
              <a:rPr lang="en-US" u="sng" dirty="0"/>
              <a:t>There are two types of electricity:</a:t>
            </a:r>
          </a:p>
        </p:txBody>
      </p:sp>
      <p:sp>
        <p:nvSpPr>
          <p:cNvPr id="3" name="Content Placeholder 2">
            <a:extLst>
              <a:ext uri="{FF2B5EF4-FFF2-40B4-BE49-F238E27FC236}">
                <a16:creationId xmlns:a16="http://schemas.microsoft.com/office/drawing/2014/main" id="{F6AF996C-BAA2-6342-D686-CE591130D13D}"/>
              </a:ext>
            </a:extLst>
          </p:cNvPr>
          <p:cNvSpPr>
            <a:spLocks noGrp="1"/>
          </p:cNvSpPr>
          <p:nvPr>
            <p:ph idx="1"/>
          </p:nvPr>
        </p:nvSpPr>
        <p:spPr>
          <a:xfrm>
            <a:off x="805543" y="2259106"/>
            <a:ext cx="4558309" cy="3794560"/>
          </a:xfrm>
        </p:spPr>
        <p:txBody>
          <a:bodyPr anchor="t">
            <a:normAutofit/>
          </a:bodyPr>
          <a:lstStyle/>
          <a:p>
            <a:pPr marL="457200" indent="-457200">
              <a:buAutoNum type="arabicPeriod"/>
            </a:pPr>
            <a:r>
              <a:rPr lang="en-US" sz="4000" b="1" dirty="0">
                <a:solidFill>
                  <a:srgbClr val="FFFF00"/>
                </a:solidFill>
              </a:rPr>
              <a:t>Static Electricity </a:t>
            </a:r>
            <a:r>
              <a:rPr lang="en-US" sz="4000" dirty="0"/>
              <a:t>– is a build-up of charge that remains </a:t>
            </a:r>
            <a:r>
              <a:rPr lang="en-US" sz="4000" i="1" dirty="0">
                <a:solidFill>
                  <a:srgbClr val="FFFF00"/>
                </a:solidFill>
              </a:rPr>
              <a:t>stationary</a:t>
            </a:r>
            <a:r>
              <a:rPr lang="en-US" sz="4000" dirty="0"/>
              <a:t> in one place</a:t>
            </a:r>
            <a:endParaRPr lang="en-CA" sz="4000" dirty="0"/>
          </a:p>
          <a:p>
            <a:pPr marL="457200" indent="-457200">
              <a:buAutoNum type="arabicPeriod"/>
            </a:pPr>
            <a:endParaRPr lang="en-US" sz="1800" dirty="0"/>
          </a:p>
          <a:p>
            <a:pPr marL="457200" indent="-457200">
              <a:buAutoNum type="arabicPeriod"/>
            </a:pPr>
            <a:endParaRPr lang="en-US" sz="1800" dirty="0"/>
          </a:p>
          <a:p>
            <a:pPr marL="457200" indent="-457200">
              <a:buAutoNum type="arabicPeriod"/>
            </a:pPr>
            <a:endParaRPr lang="en-US" sz="1800" dirty="0"/>
          </a:p>
        </p:txBody>
      </p:sp>
      <p:sp>
        <p:nvSpPr>
          <p:cNvPr id="1035" name="Oval 1034">
            <a:extLst>
              <a:ext uri="{FF2B5EF4-FFF2-40B4-BE49-F238E27FC236}">
                <a16:creationId xmlns:a16="http://schemas.microsoft.com/office/drawing/2014/main" id="{C99A8FB7-A79B-4BC9-9D56-B79587F6A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4761" y="2650637"/>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7" name="Freeform: Shape 1036">
            <a:extLst>
              <a:ext uri="{FF2B5EF4-FFF2-40B4-BE49-F238E27FC236}">
                <a16:creationId xmlns:a16="http://schemas.microsoft.com/office/drawing/2014/main" id="{B23893E2-3349-46D7-A7AA-B9E447957F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96859" y="0"/>
            <a:ext cx="4198060" cy="3650200"/>
          </a:xfrm>
          <a:custGeom>
            <a:avLst/>
            <a:gdLst>
              <a:gd name="connsiteX0" fmla="*/ 262846 w 4198060"/>
              <a:gd name="connsiteY0" fmla="*/ 0 h 3650200"/>
              <a:gd name="connsiteX1" fmla="*/ 4198060 w 4198060"/>
              <a:gd name="connsiteY1" fmla="*/ 0 h 3650200"/>
              <a:gd name="connsiteX2" fmla="*/ 4198060 w 4198060"/>
              <a:gd name="connsiteY2" fmla="*/ 3021648 h 3650200"/>
              <a:gd name="connsiteX3" fmla="*/ 4142653 w 4198060"/>
              <a:gd name="connsiteY3" fmla="*/ 3072005 h 3650200"/>
              <a:gd name="connsiteX4" fmla="*/ 2532040 w 4198060"/>
              <a:gd name="connsiteY4" fmla="*/ 3650200 h 3650200"/>
              <a:gd name="connsiteX5" fmla="*/ 0 w 4198060"/>
              <a:gd name="connsiteY5" fmla="*/ 1118160 h 3650200"/>
              <a:gd name="connsiteX6" fmla="*/ 198981 w 4198060"/>
              <a:gd name="connsiteY6" fmla="*/ 132576 h 365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060" h="3650200">
                <a:moveTo>
                  <a:pt x="262846" y="0"/>
                </a:moveTo>
                <a:lnTo>
                  <a:pt x="4198060" y="0"/>
                </a:lnTo>
                <a:lnTo>
                  <a:pt x="4198060" y="3021648"/>
                </a:lnTo>
                <a:lnTo>
                  <a:pt x="4142653" y="3072005"/>
                </a:lnTo>
                <a:cubicBezTo>
                  <a:pt x="3704967" y="3433216"/>
                  <a:pt x="3143843" y="3650200"/>
                  <a:pt x="2532040" y="3650200"/>
                </a:cubicBezTo>
                <a:cubicBezTo>
                  <a:pt x="1133633" y="3650200"/>
                  <a:pt x="0" y="2516567"/>
                  <a:pt x="0" y="1118160"/>
                </a:cubicBezTo>
                <a:cubicBezTo>
                  <a:pt x="0" y="768558"/>
                  <a:pt x="70852" y="435505"/>
                  <a:pt x="198981" y="132576"/>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8" name="Picture 4" descr="Science: Static Electricity">
            <a:extLst>
              <a:ext uri="{FF2B5EF4-FFF2-40B4-BE49-F238E27FC236}">
                <a16:creationId xmlns:a16="http://schemas.microsoft.com/office/drawing/2014/main" id="{C7153209-3293-8D37-3F2E-08BF7BC71C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655" r="16764"/>
          <a:stretch/>
        </p:blipFill>
        <p:spPr bwMode="auto">
          <a:xfrm>
            <a:off x="5969353" y="2815228"/>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0ED61413-E730-A981-A9A2-C31B9EA872E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061" r="17217" b="2"/>
          <a:stretch/>
        </p:blipFill>
        <p:spPr bwMode="auto">
          <a:xfrm>
            <a:off x="8160603" y="2"/>
            <a:ext cx="4034316" cy="3486455"/>
          </a:xfrm>
          <a:custGeom>
            <a:avLst/>
            <a:gdLst/>
            <a:ahLst/>
            <a:cxnLst/>
            <a:rect l="l" t="t" r="r" b="b"/>
            <a:pathLst>
              <a:path w="4034316" h="3486455">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a:noFill/>
          <a:extLst>
            <a:ext uri="{909E8E84-426E-40DD-AFC4-6F175D3DCCD1}">
              <a14:hiddenFill xmlns:a14="http://schemas.microsoft.com/office/drawing/2010/main">
                <a:solidFill>
                  <a:srgbClr val="FFFFFF"/>
                </a:solidFill>
              </a14:hiddenFill>
            </a:ext>
          </a:extLst>
        </p:spPr>
      </p:pic>
      <p:sp>
        <p:nvSpPr>
          <p:cNvPr id="1039" name="Freeform: Shape 1038">
            <a:extLst>
              <a:ext uri="{FF2B5EF4-FFF2-40B4-BE49-F238E27FC236}">
                <a16:creationId xmlns:a16="http://schemas.microsoft.com/office/drawing/2014/main" id="{2B7592FE-10D1-4664-B623-353F47C8D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8132" y="4032250"/>
            <a:ext cx="3303868" cy="2825750"/>
          </a:xfrm>
          <a:custGeom>
            <a:avLst/>
            <a:gdLst>
              <a:gd name="connsiteX0" fmla="*/ 1888600 w 3303868"/>
              <a:gd name="connsiteY0" fmla="*/ 0 h 2825750"/>
              <a:gd name="connsiteX1" fmla="*/ 3224042 w 3303868"/>
              <a:gd name="connsiteY1" fmla="*/ 553158 h 2825750"/>
              <a:gd name="connsiteX2" fmla="*/ 3303868 w 3303868"/>
              <a:gd name="connsiteY2" fmla="*/ 640989 h 2825750"/>
              <a:gd name="connsiteX3" fmla="*/ 3303868 w 3303868"/>
              <a:gd name="connsiteY3" fmla="*/ 2825750 h 2825750"/>
              <a:gd name="connsiteX4" fmla="*/ 250380 w 3303868"/>
              <a:gd name="connsiteY4" fmla="*/ 2825750 h 2825750"/>
              <a:gd name="connsiteX5" fmla="*/ 227944 w 3303868"/>
              <a:gd name="connsiteY5" fmla="*/ 2788819 h 2825750"/>
              <a:gd name="connsiteX6" fmla="*/ 0 w 3303868"/>
              <a:gd name="connsiteY6" fmla="*/ 1888600 h 2825750"/>
              <a:gd name="connsiteX7" fmla="*/ 1888600 w 3303868"/>
              <a:gd name="connsiteY7" fmla="*/ 0 h 282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3868" h="2825750">
                <a:moveTo>
                  <a:pt x="1888600" y="0"/>
                </a:moveTo>
                <a:cubicBezTo>
                  <a:pt x="2410123" y="0"/>
                  <a:pt x="2882273" y="211389"/>
                  <a:pt x="3224042" y="553158"/>
                </a:cubicBezTo>
                <a:lnTo>
                  <a:pt x="3303868" y="640989"/>
                </a:lnTo>
                <a:lnTo>
                  <a:pt x="3303868" y="2825750"/>
                </a:lnTo>
                <a:lnTo>
                  <a:pt x="250380" y="2825750"/>
                </a:lnTo>
                <a:lnTo>
                  <a:pt x="227944" y="2788819"/>
                </a:lnTo>
                <a:cubicBezTo>
                  <a:pt x="82574" y="2521217"/>
                  <a:pt x="0" y="2214552"/>
                  <a:pt x="0" y="1888600"/>
                </a:cubicBezTo>
                <a:cubicBezTo>
                  <a:pt x="0" y="845555"/>
                  <a:pt x="845555" y="0"/>
                  <a:pt x="18886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What is Static Electricity? - Answered - Twinkl Teaching Wiki">
            <a:extLst>
              <a:ext uri="{FF2B5EF4-FFF2-40B4-BE49-F238E27FC236}">
                <a16:creationId xmlns:a16="http://schemas.microsoft.com/office/drawing/2014/main" id="{E3AD9560-8E37-BE30-97ED-F2990B73535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401" r="-3" b="-3"/>
          <a:stretch/>
        </p:blipFill>
        <p:spPr bwMode="auto">
          <a:xfrm>
            <a:off x="9053088" y="4197217"/>
            <a:ext cx="3138912" cy="2660795"/>
          </a:xfrm>
          <a:custGeom>
            <a:avLst/>
            <a:gdLst/>
            <a:ahLst/>
            <a:cxnLst/>
            <a:rect l="l" t="t" r="r" b="b"/>
            <a:pathLst>
              <a:path w="3138912" h="2660795">
                <a:moveTo>
                  <a:pt x="1723644" y="0"/>
                </a:moveTo>
                <a:cubicBezTo>
                  <a:pt x="2259111" y="0"/>
                  <a:pt x="2737550" y="244172"/>
                  <a:pt x="3053691" y="627247"/>
                </a:cubicBezTo>
                <a:lnTo>
                  <a:pt x="3138912" y="741211"/>
                </a:lnTo>
                <a:lnTo>
                  <a:pt x="3138912" y="2660795"/>
                </a:lnTo>
                <a:lnTo>
                  <a:pt x="278239" y="2660795"/>
                </a:lnTo>
                <a:lnTo>
                  <a:pt x="208035" y="2545235"/>
                </a:lnTo>
                <a:cubicBezTo>
                  <a:pt x="75362" y="2301006"/>
                  <a:pt x="0" y="2021126"/>
                  <a:pt x="0" y="1723644"/>
                </a:cubicBezTo>
                <a:cubicBezTo>
                  <a:pt x="0" y="771702"/>
                  <a:pt x="771702" y="0"/>
                  <a:pt x="1723644"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71832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F0D37-8822-C523-AA29-98E9071BA5EB}"/>
              </a:ext>
            </a:extLst>
          </p:cNvPr>
          <p:cNvSpPr>
            <a:spLocks noGrp="1"/>
          </p:cNvSpPr>
          <p:nvPr>
            <p:ph type="title"/>
          </p:nvPr>
        </p:nvSpPr>
        <p:spPr>
          <a:xfrm>
            <a:off x="474666" y="279187"/>
            <a:ext cx="4249006" cy="1325563"/>
          </a:xfrm>
        </p:spPr>
        <p:txBody>
          <a:bodyPr>
            <a:normAutofit/>
          </a:bodyPr>
          <a:lstStyle/>
          <a:p>
            <a:r>
              <a:rPr lang="en-US" sz="4100" u="sng" dirty="0"/>
              <a:t>There are two types of electricity:</a:t>
            </a:r>
          </a:p>
        </p:txBody>
      </p:sp>
      <p:sp>
        <p:nvSpPr>
          <p:cNvPr id="3" name="Content Placeholder 2">
            <a:extLst>
              <a:ext uri="{FF2B5EF4-FFF2-40B4-BE49-F238E27FC236}">
                <a16:creationId xmlns:a16="http://schemas.microsoft.com/office/drawing/2014/main" id="{F6AF996C-BAA2-6342-D686-CE591130D13D}"/>
              </a:ext>
            </a:extLst>
          </p:cNvPr>
          <p:cNvSpPr>
            <a:spLocks noGrp="1"/>
          </p:cNvSpPr>
          <p:nvPr>
            <p:ph idx="1"/>
          </p:nvPr>
        </p:nvSpPr>
        <p:spPr>
          <a:xfrm>
            <a:off x="770234" y="2145926"/>
            <a:ext cx="4774985" cy="4243916"/>
          </a:xfrm>
        </p:spPr>
        <p:txBody>
          <a:bodyPr anchor="t">
            <a:normAutofit/>
          </a:bodyPr>
          <a:lstStyle/>
          <a:p>
            <a:pPr marL="0" indent="0">
              <a:buNone/>
            </a:pPr>
            <a:r>
              <a:rPr lang="en-US" sz="4000" b="1" dirty="0"/>
              <a:t>2. </a:t>
            </a:r>
            <a:r>
              <a:rPr lang="en-US" sz="4000" b="1" dirty="0">
                <a:solidFill>
                  <a:srgbClr val="FFFF00"/>
                </a:solidFill>
              </a:rPr>
              <a:t>Current Electricity</a:t>
            </a:r>
          </a:p>
          <a:p>
            <a:pPr marL="0" indent="0">
              <a:buNone/>
            </a:pPr>
            <a:r>
              <a:rPr lang="en-US" sz="4000" b="1" dirty="0"/>
              <a:t> </a:t>
            </a:r>
            <a:r>
              <a:rPr lang="en-US" sz="4000" dirty="0"/>
              <a:t>– is </a:t>
            </a:r>
            <a:r>
              <a:rPr lang="en-US" sz="4000" i="1" dirty="0">
                <a:solidFill>
                  <a:srgbClr val="FFFF00"/>
                </a:solidFill>
              </a:rPr>
              <a:t>moving</a:t>
            </a:r>
            <a:r>
              <a:rPr lang="en-US" sz="4000" dirty="0"/>
              <a:t> charges (usually through a wire)</a:t>
            </a:r>
          </a:p>
          <a:p>
            <a:pPr marL="0" indent="0">
              <a:buNone/>
            </a:pPr>
            <a:endParaRPr lang="en-CA" sz="4000" dirty="0"/>
          </a:p>
          <a:p>
            <a:pPr marL="0" indent="0">
              <a:buNone/>
            </a:pPr>
            <a:r>
              <a:rPr lang="en-US" sz="4000" i="1" dirty="0"/>
              <a:t>*more on this ahead</a:t>
            </a:r>
          </a:p>
          <a:p>
            <a:pPr marL="457200" indent="-457200">
              <a:buAutoNum type="arabicPeriod"/>
            </a:pPr>
            <a:endParaRPr lang="en-US" sz="4000" dirty="0"/>
          </a:p>
          <a:p>
            <a:pPr marL="457200" indent="-457200">
              <a:buAutoNum type="arabicPeriod"/>
            </a:pPr>
            <a:endParaRPr lang="en-US" sz="4000" dirty="0"/>
          </a:p>
        </p:txBody>
      </p:sp>
      <p:sp>
        <p:nvSpPr>
          <p:cNvPr id="3081" name="Freeform: Shape 3080">
            <a:extLst>
              <a:ext uri="{FF2B5EF4-FFF2-40B4-BE49-F238E27FC236}">
                <a16:creationId xmlns:a16="http://schemas.microsoft.com/office/drawing/2014/main" id="{A86541C6-61B1-4DAA-B57A-EAF3F24F0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33310" y="1"/>
            <a:ext cx="6488456" cy="3036711"/>
          </a:xfrm>
          <a:custGeom>
            <a:avLst/>
            <a:gdLst>
              <a:gd name="connsiteX0" fmla="*/ 0 w 6488456"/>
              <a:gd name="connsiteY0" fmla="*/ 0 h 3036711"/>
              <a:gd name="connsiteX1" fmla="*/ 6488456 w 6488456"/>
              <a:gd name="connsiteY1" fmla="*/ 0 h 3036711"/>
              <a:gd name="connsiteX2" fmla="*/ 6482686 w 6488456"/>
              <a:gd name="connsiteY2" fmla="*/ 114279 h 3036711"/>
              <a:gd name="connsiteX3" fmla="*/ 3244228 w 6488456"/>
              <a:gd name="connsiteY3" fmla="*/ 3036711 h 3036711"/>
              <a:gd name="connsiteX4" fmla="*/ 5771 w 6488456"/>
              <a:gd name="connsiteY4" fmla="*/ 114279 h 303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8456" h="3036711">
                <a:moveTo>
                  <a:pt x="0" y="0"/>
                </a:moveTo>
                <a:lnTo>
                  <a:pt x="6488456" y="0"/>
                </a:lnTo>
                <a:lnTo>
                  <a:pt x="6482686" y="114279"/>
                </a:lnTo>
                <a:cubicBezTo>
                  <a:pt x="6315984" y="1755766"/>
                  <a:pt x="4929697" y="3036711"/>
                  <a:pt x="3244228" y="3036711"/>
                </a:cubicBezTo>
                <a:cubicBezTo>
                  <a:pt x="1558760" y="3036711"/>
                  <a:pt x="172473" y="1755766"/>
                  <a:pt x="5771" y="11427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76" name="Picture 4" descr="Electric current Images, Stock Photos &amp; Vectors | Shutterstock">
            <a:extLst>
              <a:ext uri="{FF2B5EF4-FFF2-40B4-BE49-F238E27FC236}">
                <a16:creationId xmlns:a16="http://schemas.microsoft.com/office/drawing/2014/main" id="{5E606885-4B7B-DD36-76F8-240D67E66F3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757" b="37867"/>
          <a:stretch/>
        </p:blipFill>
        <p:spPr bwMode="auto">
          <a:xfrm>
            <a:off x="5142944" y="3"/>
            <a:ext cx="6069184" cy="2839783"/>
          </a:xfrm>
          <a:custGeom>
            <a:avLst/>
            <a:gdLst/>
            <a:ahLst/>
            <a:cxnLst/>
            <a:rect l="l" t="t" r="r" b="b"/>
            <a:pathLst>
              <a:path w="6069184" h="2839783">
                <a:moveTo>
                  <a:pt x="0" y="0"/>
                </a:moveTo>
                <a:lnTo>
                  <a:pt x="6069184" y="0"/>
                </a:lnTo>
                <a:lnTo>
                  <a:pt x="6063823" y="106160"/>
                </a:lnTo>
                <a:cubicBezTo>
                  <a:pt x="5907891" y="1641596"/>
                  <a:pt x="4611168" y="2839783"/>
                  <a:pt x="3034592" y="2839783"/>
                </a:cubicBezTo>
                <a:cubicBezTo>
                  <a:pt x="1458016" y="2839783"/>
                  <a:pt x="161292" y="1641596"/>
                  <a:pt x="5360" y="106160"/>
                </a:cubicBezTo>
                <a:close/>
              </a:path>
            </a:pathLst>
          </a:custGeom>
          <a:noFill/>
          <a:extLst>
            <a:ext uri="{909E8E84-426E-40DD-AFC4-6F175D3DCCD1}">
              <a14:hiddenFill xmlns:a14="http://schemas.microsoft.com/office/drawing/2010/main">
                <a:solidFill>
                  <a:srgbClr val="FFFFFF"/>
                </a:solidFill>
              </a14:hiddenFill>
            </a:ext>
          </a:extLst>
        </p:spPr>
      </p:pic>
      <p:sp>
        <p:nvSpPr>
          <p:cNvPr id="3083" name="Freeform: Shape 3082">
            <a:extLst>
              <a:ext uri="{FF2B5EF4-FFF2-40B4-BE49-F238E27FC236}">
                <a16:creationId xmlns:a16="http://schemas.microsoft.com/office/drawing/2014/main" id="{71750011-2006-46BB-AFDE-C6E4617523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93989" y="2900758"/>
            <a:ext cx="5198011" cy="3957242"/>
          </a:xfrm>
          <a:custGeom>
            <a:avLst/>
            <a:gdLst>
              <a:gd name="connsiteX0" fmla="*/ 1942747 w 5198011"/>
              <a:gd name="connsiteY0" fmla="*/ 0 h 3957242"/>
              <a:gd name="connsiteX1" fmla="*/ 5198011 w 5198011"/>
              <a:gd name="connsiteY1" fmla="*/ 3255264 h 3957242"/>
              <a:gd name="connsiteX2" fmla="*/ 5131876 w 5198011"/>
              <a:gd name="connsiteY2" fmla="*/ 3911314 h 3957242"/>
              <a:gd name="connsiteX3" fmla="*/ 5120066 w 5198011"/>
              <a:gd name="connsiteY3" fmla="*/ 3957242 h 3957242"/>
              <a:gd name="connsiteX4" fmla="*/ 0 w 5198011"/>
              <a:gd name="connsiteY4" fmla="*/ 3957242 h 3957242"/>
              <a:gd name="connsiteX5" fmla="*/ 0 w 5198011"/>
              <a:gd name="connsiteY5" fmla="*/ 647700 h 3957242"/>
              <a:gd name="connsiteX6" fmla="*/ 122698 w 5198011"/>
              <a:gd name="connsiteY6" fmla="*/ 555948 h 3957242"/>
              <a:gd name="connsiteX7" fmla="*/ 1942747 w 5198011"/>
              <a:gd name="connsiteY7" fmla="*/ 0 h 395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8011" h="3957242">
                <a:moveTo>
                  <a:pt x="1942747" y="0"/>
                </a:moveTo>
                <a:cubicBezTo>
                  <a:pt x="3740580" y="0"/>
                  <a:pt x="5198011" y="1457431"/>
                  <a:pt x="5198011" y="3255264"/>
                </a:cubicBezTo>
                <a:cubicBezTo>
                  <a:pt x="5198011" y="3479993"/>
                  <a:pt x="5175239" y="3699404"/>
                  <a:pt x="5131876" y="3911314"/>
                </a:cubicBezTo>
                <a:lnTo>
                  <a:pt x="5120066" y="3957242"/>
                </a:lnTo>
                <a:lnTo>
                  <a:pt x="0" y="3957242"/>
                </a:lnTo>
                <a:lnTo>
                  <a:pt x="0" y="647700"/>
                </a:lnTo>
                <a:lnTo>
                  <a:pt x="122698" y="555948"/>
                </a:lnTo>
                <a:cubicBezTo>
                  <a:pt x="642241" y="204951"/>
                  <a:pt x="1268560" y="0"/>
                  <a:pt x="1942747"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74" name="Picture 2" descr="Electrical Current Definition">
            <a:extLst>
              <a:ext uri="{FF2B5EF4-FFF2-40B4-BE49-F238E27FC236}">
                <a16:creationId xmlns:a16="http://schemas.microsoft.com/office/drawing/2014/main" id="{0DEBE0F9-D102-8FC5-3B0A-042547A755D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48" r="-2" b="-3"/>
          <a:stretch/>
        </p:blipFill>
        <p:spPr bwMode="auto">
          <a:xfrm>
            <a:off x="7190587" y="3124784"/>
            <a:ext cx="5001415" cy="3733214"/>
          </a:xfrm>
          <a:custGeom>
            <a:avLst/>
            <a:gdLst/>
            <a:ahLst/>
            <a:cxnLst/>
            <a:rect l="l" t="t" r="r" b="b"/>
            <a:pathLst>
              <a:path w="5001415" h="3733214">
                <a:moveTo>
                  <a:pt x="3044952" y="0"/>
                </a:moveTo>
                <a:cubicBezTo>
                  <a:pt x="3780687" y="0"/>
                  <a:pt x="4455477" y="260939"/>
                  <a:pt x="4981824" y="695319"/>
                </a:cubicBezTo>
                <a:lnTo>
                  <a:pt x="5001415" y="713124"/>
                </a:lnTo>
                <a:lnTo>
                  <a:pt x="5001415" y="3733214"/>
                </a:lnTo>
                <a:lnTo>
                  <a:pt x="81043" y="3733214"/>
                </a:lnTo>
                <a:lnTo>
                  <a:pt x="61862" y="3658617"/>
                </a:lnTo>
                <a:cubicBezTo>
                  <a:pt x="21301" y="3460397"/>
                  <a:pt x="0" y="3255162"/>
                  <a:pt x="0" y="3044952"/>
                </a:cubicBezTo>
                <a:cubicBezTo>
                  <a:pt x="0" y="1363271"/>
                  <a:pt x="1363271" y="0"/>
                  <a:pt x="3044952"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28557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628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nline Media 3" descr="Static Electricity | How it is Produced | Video for Kids">
            <a:hlinkClick r:id="" action="ppaction://media"/>
            <a:extLst>
              <a:ext uri="{FF2B5EF4-FFF2-40B4-BE49-F238E27FC236}">
                <a16:creationId xmlns:a16="http://schemas.microsoft.com/office/drawing/2014/main" id="{FFD8FA22-4E7A-CCDA-FA7A-BF4FE243208D}"/>
              </a:ext>
            </a:extLst>
          </p:cNvPr>
          <p:cNvPicPr>
            <a:picLocks noGrp="1" noRot="1" noChangeAspect="1"/>
          </p:cNvPicPr>
          <p:nvPr>
            <p:ph idx="1"/>
            <a:videoFile r:link="rId1"/>
          </p:nvPr>
        </p:nvPicPr>
        <p:blipFill>
          <a:blip r:embed="rId3"/>
          <a:stretch>
            <a:fillRect/>
          </a:stretch>
        </p:blipFill>
        <p:spPr>
          <a:xfrm>
            <a:off x="1165853" y="643467"/>
            <a:ext cx="9860293" cy="5571066"/>
          </a:xfrm>
          <a:prstGeom prst="rect">
            <a:avLst/>
          </a:prstGeom>
        </p:spPr>
      </p:pic>
    </p:spTree>
    <p:extLst>
      <p:ext uri="{BB962C8B-B14F-4D97-AF65-F5344CB8AC3E}">
        <p14:creationId xmlns:p14="http://schemas.microsoft.com/office/powerpoint/2010/main" val="533592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059EF-1EE9-628C-9E36-D9F3BB804A20}"/>
              </a:ext>
            </a:extLst>
          </p:cNvPr>
          <p:cNvSpPr>
            <a:spLocks noGrp="1"/>
          </p:cNvSpPr>
          <p:nvPr>
            <p:ph type="title"/>
          </p:nvPr>
        </p:nvSpPr>
        <p:spPr>
          <a:xfrm>
            <a:off x="838200" y="365126"/>
            <a:ext cx="10515600" cy="810532"/>
          </a:xfrm>
        </p:spPr>
        <p:txBody>
          <a:bodyPr/>
          <a:lstStyle/>
          <a:p>
            <a:r>
              <a:rPr lang="en-US" b="1" u="sng" dirty="0"/>
              <a:t>Charges in the Atom</a:t>
            </a:r>
          </a:p>
        </p:txBody>
      </p:sp>
      <p:pic>
        <p:nvPicPr>
          <p:cNvPr id="5" name="Content Placeholder 4" descr="Diagram&#10;&#10;Description automatically generated">
            <a:extLst>
              <a:ext uri="{FF2B5EF4-FFF2-40B4-BE49-F238E27FC236}">
                <a16:creationId xmlns:a16="http://schemas.microsoft.com/office/drawing/2014/main" id="{AC77FB56-8E75-6B4A-8580-CA0E7DF44C9A}"/>
              </a:ext>
            </a:extLst>
          </p:cNvPr>
          <p:cNvPicPr>
            <a:picLocks noGrp="1" noChangeAspect="1"/>
          </p:cNvPicPr>
          <p:nvPr>
            <p:ph idx="1"/>
          </p:nvPr>
        </p:nvPicPr>
        <p:blipFill>
          <a:blip r:embed="rId3"/>
          <a:stretch>
            <a:fillRect/>
          </a:stretch>
        </p:blipFill>
        <p:spPr>
          <a:xfrm>
            <a:off x="0" y="1540784"/>
            <a:ext cx="3759200" cy="3860800"/>
          </a:xfrm>
        </p:spPr>
      </p:pic>
      <p:sp>
        <p:nvSpPr>
          <p:cNvPr id="6" name="TextBox 5">
            <a:extLst>
              <a:ext uri="{FF2B5EF4-FFF2-40B4-BE49-F238E27FC236}">
                <a16:creationId xmlns:a16="http://schemas.microsoft.com/office/drawing/2014/main" id="{4522B12A-F13C-E671-D30B-911ECFCF8D3A}"/>
              </a:ext>
            </a:extLst>
          </p:cNvPr>
          <p:cNvSpPr txBox="1"/>
          <p:nvPr/>
        </p:nvSpPr>
        <p:spPr>
          <a:xfrm>
            <a:off x="4042229" y="1680255"/>
            <a:ext cx="7685314" cy="5509200"/>
          </a:xfrm>
          <a:prstGeom prst="rect">
            <a:avLst/>
          </a:prstGeom>
          <a:noFill/>
        </p:spPr>
        <p:txBody>
          <a:bodyPr wrap="square" rtlCol="0">
            <a:spAutoFit/>
          </a:bodyPr>
          <a:lstStyle/>
          <a:p>
            <a:pPr marL="457200" indent="-457200">
              <a:buFont typeface="Arial" panose="020B0604020202020204" pitchFamily="34" charset="0"/>
              <a:buChar char="•"/>
            </a:pPr>
            <a:r>
              <a:rPr lang="en-US" sz="3200" dirty="0"/>
              <a:t>If an electron is </a:t>
            </a:r>
            <a:r>
              <a:rPr lang="en-US" sz="3200" b="1" i="1" dirty="0"/>
              <a:t>removed</a:t>
            </a:r>
            <a:r>
              <a:rPr lang="en-US" sz="3200" dirty="0"/>
              <a:t> from a neutral atom, the atom becomes </a:t>
            </a:r>
            <a:r>
              <a:rPr lang="en-US" sz="3200" b="1" dirty="0">
                <a:highlight>
                  <a:srgbClr val="FFFF00"/>
                </a:highlight>
              </a:rPr>
              <a:t>positively</a:t>
            </a:r>
            <a:r>
              <a:rPr lang="en-US" sz="3200" dirty="0"/>
              <a:t> charged</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If an electron is </a:t>
            </a:r>
            <a:r>
              <a:rPr lang="en-US" sz="3200" b="1" i="1" dirty="0"/>
              <a:t>added</a:t>
            </a:r>
            <a:r>
              <a:rPr lang="en-US" sz="3200" dirty="0"/>
              <a:t> to a neutral atom, the atom becomes </a:t>
            </a:r>
            <a:r>
              <a:rPr lang="en-US" sz="3200" b="1" dirty="0">
                <a:highlight>
                  <a:srgbClr val="FFFF00"/>
                </a:highlight>
              </a:rPr>
              <a:t>negatively</a:t>
            </a:r>
            <a:r>
              <a:rPr lang="en-US" sz="3200" dirty="0"/>
              <a:t> charged</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The movement, or </a:t>
            </a:r>
            <a:r>
              <a:rPr lang="en-US" sz="3200" b="1" dirty="0">
                <a:highlight>
                  <a:srgbClr val="FFFF00"/>
                </a:highlight>
              </a:rPr>
              <a:t>transfer</a:t>
            </a:r>
            <a:r>
              <a:rPr lang="en-US" sz="3200" dirty="0"/>
              <a:t> of electrons from one atom to another changes the </a:t>
            </a:r>
            <a:r>
              <a:rPr lang="en-US" sz="3200" b="1" dirty="0">
                <a:highlight>
                  <a:srgbClr val="FFFF00"/>
                </a:highlight>
              </a:rPr>
              <a:t>charge</a:t>
            </a:r>
            <a:r>
              <a:rPr lang="en-US" sz="3200" dirty="0"/>
              <a:t> of the atom.</a:t>
            </a:r>
          </a:p>
          <a:p>
            <a:endParaRPr lang="en-US" sz="3200" dirty="0"/>
          </a:p>
        </p:txBody>
      </p:sp>
      <p:pic>
        <p:nvPicPr>
          <p:cNvPr id="2049" name="Picture 1" descr="page9image32754864">
            <a:extLst>
              <a:ext uri="{FF2B5EF4-FFF2-40B4-BE49-F238E27FC236}">
                <a16:creationId xmlns:a16="http://schemas.microsoft.com/office/drawing/2014/main" id="{7D9EFD7C-0E56-B6B0-8825-354C02C6E1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549400" cy="139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078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23FA4-E6DE-FF0C-588D-E7761CE00358}"/>
              </a:ext>
            </a:extLst>
          </p:cNvPr>
          <p:cNvSpPr>
            <a:spLocks noGrp="1"/>
          </p:cNvSpPr>
          <p:nvPr>
            <p:ph type="title"/>
          </p:nvPr>
        </p:nvSpPr>
        <p:spPr>
          <a:xfrm>
            <a:off x="838200" y="104255"/>
            <a:ext cx="10515600" cy="1325563"/>
          </a:xfrm>
        </p:spPr>
        <p:txBody>
          <a:bodyPr/>
          <a:lstStyle/>
          <a:p>
            <a:r>
              <a:rPr lang="en-US" b="1" u="sng" dirty="0"/>
              <a:t>Friction and Electron Transfer</a:t>
            </a:r>
          </a:p>
        </p:txBody>
      </p:sp>
      <p:sp>
        <p:nvSpPr>
          <p:cNvPr id="3" name="Content Placeholder 2">
            <a:extLst>
              <a:ext uri="{FF2B5EF4-FFF2-40B4-BE49-F238E27FC236}">
                <a16:creationId xmlns:a16="http://schemas.microsoft.com/office/drawing/2014/main" id="{33990309-9229-5F2E-1B31-FB632E7569C1}"/>
              </a:ext>
            </a:extLst>
          </p:cNvPr>
          <p:cNvSpPr>
            <a:spLocks noGrp="1"/>
          </p:cNvSpPr>
          <p:nvPr>
            <p:ph idx="1"/>
          </p:nvPr>
        </p:nvSpPr>
        <p:spPr>
          <a:xfrm>
            <a:off x="609600" y="1429818"/>
            <a:ext cx="10515600" cy="4351338"/>
          </a:xfrm>
        </p:spPr>
        <p:txBody>
          <a:bodyPr>
            <a:normAutofit/>
          </a:bodyPr>
          <a:lstStyle/>
          <a:p>
            <a:r>
              <a:rPr lang="en-US" sz="3200" dirty="0"/>
              <a:t>Friction occurs when objects </a:t>
            </a:r>
            <a:r>
              <a:rPr lang="en-US" sz="3200" b="1" dirty="0">
                <a:highlight>
                  <a:srgbClr val="FFFF00"/>
                </a:highlight>
              </a:rPr>
              <a:t>rub</a:t>
            </a:r>
            <a:r>
              <a:rPr lang="en-US" sz="3200" dirty="0"/>
              <a:t> against each other</a:t>
            </a:r>
          </a:p>
          <a:p>
            <a:r>
              <a:rPr lang="en-US" sz="3200" dirty="0"/>
              <a:t>Results in one object </a:t>
            </a:r>
            <a:r>
              <a:rPr lang="en-US" sz="3200" b="1" dirty="0">
                <a:highlight>
                  <a:srgbClr val="FFFF00"/>
                </a:highlight>
              </a:rPr>
              <a:t>losing</a:t>
            </a:r>
            <a:r>
              <a:rPr lang="en-US" sz="3200" dirty="0"/>
              <a:t> electrons and the other </a:t>
            </a:r>
            <a:r>
              <a:rPr lang="en-US" sz="3200" b="1" dirty="0">
                <a:highlight>
                  <a:srgbClr val="FFFF00"/>
                </a:highlight>
              </a:rPr>
              <a:t>gaining</a:t>
            </a:r>
            <a:r>
              <a:rPr lang="en-US" sz="3200" dirty="0"/>
              <a:t> electrons</a:t>
            </a:r>
          </a:p>
        </p:txBody>
      </p:sp>
      <p:pic>
        <p:nvPicPr>
          <p:cNvPr id="5" name="Picture 4" descr="Calendar&#10;&#10;Description automatically generated">
            <a:extLst>
              <a:ext uri="{FF2B5EF4-FFF2-40B4-BE49-F238E27FC236}">
                <a16:creationId xmlns:a16="http://schemas.microsoft.com/office/drawing/2014/main" id="{D9274D32-DD6A-86DA-1983-CAD704DC6841}"/>
              </a:ext>
            </a:extLst>
          </p:cNvPr>
          <p:cNvPicPr>
            <a:picLocks noChangeAspect="1"/>
          </p:cNvPicPr>
          <p:nvPr/>
        </p:nvPicPr>
        <p:blipFill>
          <a:blip r:embed="rId2"/>
          <a:stretch>
            <a:fillRect/>
          </a:stretch>
        </p:blipFill>
        <p:spPr>
          <a:xfrm>
            <a:off x="313182" y="3322316"/>
            <a:ext cx="11565636" cy="2989584"/>
          </a:xfrm>
          <a:prstGeom prst="rect">
            <a:avLst/>
          </a:prstGeom>
        </p:spPr>
      </p:pic>
    </p:spTree>
    <p:extLst>
      <p:ext uri="{BB962C8B-B14F-4D97-AF65-F5344CB8AC3E}">
        <p14:creationId xmlns:p14="http://schemas.microsoft.com/office/powerpoint/2010/main" val="2021424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5011F-0A12-05DF-D6E3-071709EE94DC}"/>
              </a:ext>
            </a:extLst>
          </p:cNvPr>
          <p:cNvSpPr>
            <a:spLocks noGrp="1"/>
          </p:cNvSpPr>
          <p:nvPr>
            <p:ph type="title"/>
          </p:nvPr>
        </p:nvSpPr>
        <p:spPr>
          <a:xfrm>
            <a:off x="838200" y="0"/>
            <a:ext cx="10515600" cy="1325563"/>
          </a:xfrm>
        </p:spPr>
        <p:txBody>
          <a:bodyPr/>
          <a:lstStyle/>
          <a:p>
            <a:r>
              <a:rPr lang="en-US" u="sng" dirty="0"/>
              <a:t>Law of Static Charge</a:t>
            </a:r>
          </a:p>
        </p:txBody>
      </p:sp>
      <p:sp>
        <p:nvSpPr>
          <p:cNvPr id="3" name="Content Placeholder 2">
            <a:extLst>
              <a:ext uri="{FF2B5EF4-FFF2-40B4-BE49-F238E27FC236}">
                <a16:creationId xmlns:a16="http://schemas.microsoft.com/office/drawing/2014/main" id="{866893EA-4510-5DF3-F239-A4601A0BB221}"/>
              </a:ext>
            </a:extLst>
          </p:cNvPr>
          <p:cNvSpPr>
            <a:spLocks noGrp="1"/>
          </p:cNvSpPr>
          <p:nvPr>
            <p:ph idx="1"/>
          </p:nvPr>
        </p:nvSpPr>
        <p:spPr>
          <a:xfrm>
            <a:off x="266699" y="1325563"/>
            <a:ext cx="7603671" cy="5385480"/>
          </a:xfrm>
        </p:spPr>
        <p:txBody>
          <a:bodyPr>
            <a:normAutofit/>
          </a:bodyPr>
          <a:lstStyle/>
          <a:p>
            <a:r>
              <a:rPr lang="en-CA" sz="2400" dirty="0">
                <a:solidFill>
                  <a:srgbClr val="211E1E"/>
                </a:solidFill>
                <a:effectLst/>
                <a:latin typeface="Galliard"/>
              </a:rPr>
              <a:t>The unit of electric charge is called the </a:t>
            </a:r>
            <a:r>
              <a:rPr lang="en-CA" sz="2400" b="1" dirty="0">
                <a:solidFill>
                  <a:srgbClr val="211E1E"/>
                </a:solidFill>
                <a:effectLst/>
                <a:highlight>
                  <a:srgbClr val="FFFF00"/>
                </a:highlight>
                <a:latin typeface="Galliard"/>
              </a:rPr>
              <a:t>coulomb</a:t>
            </a:r>
            <a:r>
              <a:rPr lang="en-CA" sz="2400" b="1" dirty="0">
                <a:solidFill>
                  <a:srgbClr val="211E1E"/>
                </a:solidFill>
                <a:effectLst/>
                <a:latin typeface="Galliard"/>
              </a:rPr>
              <a:t> </a:t>
            </a:r>
            <a:r>
              <a:rPr lang="en-CA" sz="2400" dirty="0">
                <a:solidFill>
                  <a:srgbClr val="211E1E"/>
                </a:solidFill>
                <a:effectLst/>
                <a:latin typeface="Galliard"/>
              </a:rPr>
              <a:t>(C).</a:t>
            </a:r>
          </a:p>
          <a:p>
            <a:r>
              <a:rPr lang="en-CA" sz="2400" dirty="0">
                <a:solidFill>
                  <a:srgbClr val="211E1E"/>
                </a:solidFill>
                <a:effectLst/>
                <a:latin typeface="Galliard"/>
              </a:rPr>
              <a:t>It takes the addition or removal of </a:t>
            </a:r>
            <a:r>
              <a:rPr lang="en-CA" sz="2400" b="1" dirty="0">
                <a:solidFill>
                  <a:srgbClr val="211E1E"/>
                </a:solidFill>
                <a:effectLst/>
                <a:latin typeface="Galliard"/>
              </a:rPr>
              <a:t>6.25 x</a:t>
            </a:r>
            <a:r>
              <a:rPr lang="en-CA" sz="2400" b="1" dirty="0">
                <a:solidFill>
                  <a:srgbClr val="211E1E"/>
                </a:solidFill>
                <a:effectLst/>
                <a:latin typeface="MathematicalPi"/>
              </a:rPr>
              <a:t> </a:t>
            </a:r>
            <a:r>
              <a:rPr lang="en-CA" sz="2400" b="1" dirty="0">
                <a:solidFill>
                  <a:srgbClr val="211E1E"/>
                </a:solidFill>
                <a:effectLst/>
                <a:latin typeface="Galliard"/>
              </a:rPr>
              <a:t>10</a:t>
            </a:r>
            <a:r>
              <a:rPr lang="en-CA" sz="2400" b="1" baseline="30000" dirty="0">
                <a:solidFill>
                  <a:srgbClr val="211E1E"/>
                </a:solidFill>
                <a:effectLst/>
                <a:latin typeface="Galliard"/>
              </a:rPr>
              <a:t>18</a:t>
            </a:r>
            <a:r>
              <a:rPr lang="en-CA" sz="2400" b="1" dirty="0">
                <a:solidFill>
                  <a:srgbClr val="211E1E"/>
                </a:solidFill>
                <a:effectLst/>
                <a:latin typeface="Galliard"/>
              </a:rPr>
              <a:t> </a:t>
            </a:r>
            <a:r>
              <a:rPr lang="en-CA" sz="2400" dirty="0">
                <a:solidFill>
                  <a:srgbClr val="211E1E"/>
                </a:solidFill>
                <a:effectLst/>
                <a:latin typeface="Galliard"/>
              </a:rPr>
              <a:t>electrons to produce </a:t>
            </a:r>
            <a:r>
              <a:rPr lang="en-CA" sz="2400" b="1" dirty="0">
                <a:solidFill>
                  <a:srgbClr val="211E1E"/>
                </a:solidFill>
                <a:effectLst/>
                <a:highlight>
                  <a:srgbClr val="FFFF00"/>
                </a:highlight>
                <a:latin typeface="Galliard"/>
              </a:rPr>
              <a:t>1 C </a:t>
            </a:r>
            <a:r>
              <a:rPr lang="en-CA" sz="2400" dirty="0">
                <a:solidFill>
                  <a:srgbClr val="211E1E"/>
                </a:solidFill>
                <a:effectLst/>
                <a:latin typeface="Galliard"/>
              </a:rPr>
              <a:t>of charge. </a:t>
            </a:r>
          </a:p>
          <a:p>
            <a:pPr lvl="1"/>
            <a:r>
              <a:rPr lang="en-CA" sz="2000" dirty="0">
                <a:solidFill>
                  <a:srgbClr val="211E1E"/>
                </a:solidFill>
                <a:effectLst/>
                <a:latin typeface="Galliard"/>
              </a:rPr>
              <a:t>A typical lightning bolt can carry 5 C to 25 C of charge. </a:t>
            </a:r>
            <a:endParaRPr lang="en-CA" sz="1200" dirty="0"/>
          </a:p>
          <a:p>
            <a:r>
              <a:rPr lang="en-CA" sz="2400" dirty="0">
                <a:solidFill>
                  <a:srgbClr val="211E1E"/>
                </a:solidFill>
                <a:latin typeface="Galliard"/>
              </a:rPr>
              <a:t>E</a:t>
            </a:r>
            <a:r>
              <a:rPr lang="en-CA" sz="2400" dirty="0">
                <a:solidFill>
                  <a:srgbClr val="211E1E"/>
                </a:solidFill>
                <a:effectLst/>
                <a:latin typeface="Galliard"/>
              </a:rPr>
              <a:t>lectric </a:t>
            </a:r>
            <a:r>
              <a:rPr lang="en-CA" sz="2400" u="sng" dirty="0">
                <a:solidFill>
                  <a:srgbClr val="211E1E"/>
                </a:solidFill>
                <a:effectLst/>
                <a:latin typeface="Galliard"/>
              </a:rPr>
              <a:t>force</a:t>
            </a:r>
            <a:r>
              <a:rPr lang="en-CA" sz="2400" dirty="0">
                <a:solidFill>
                  <a:srgbClr val="211E1E"/>
                </a:solidFill>
                <a:effectLst/>
                <a:latin typeface="Galliard"/>
              </a:rPr>
              <a:t> is </a:t>
            </a:r>
            <a:r>
              <a:rPr lang="en-CA" sz="2400" b="1" dirty="0">
                <a:solidFill>
                  <a:srgbClr val="211E1E"/>
                </a:solidFill>
                <a:effectLst/>
                <a:highlight>
                  <a:srgbClr val="FFFF00"/>
                </a:highlight>
                <a:latin typeface="Galliard"/>
              </a:rPr>
              <a:t>proportional</a:t>
            </a:r>
            <a:r>
              <a:rPr lang="en-CA" sz="2400" dirty="0">
                <a:solidFill>
                  <a:srgbClr val="211E1E"/>
                </a:solidFill>
                <a:effectLst/>
                <a:latin typeface="Galliard"/>
              </a:rPr>
              <a:t> to charge. </a:t>
            </a:r>
          </a:p>
          <a:p>
            <a:pPr lvl="1"/>
            <a:r>
              <a:rPr lang="en-CA" sz="2000" dirty="0">
                <a:solidFill>
                  <a:srgbClr val="211E1E"/>
                </a:solidFill>
                <a:effectLst/>
                <a:latin typeface="Galliard"/>
              </a:rPr>
              <a:t>If you </a:t>
            </a:r>
            <a:r>
              <a:rPr lang="en-CA" sz="1800" dirty="0">
                <a:effectLst/>
                <a:latin typeface="Calibri" panose="020F0502020204030204" pitchFamily="34" charset="0"/>
                <a:ea typeface="Calibri" panose="020F0502020204030204" pitchFamily="34" charset="0"/>
                <a:cs typeface="Times New Roman" panose="02020603050405020304" pitchFamily="18" charset="0"/>
              </a:rPr>
              <a:t> </a:t>
            </a:r>
            <a:r>
              <a:rPr lang="en-CA" sz="1800" dirty="0" err="1">
                <a:effectLst/>
                <a:latin typeface="Wingdings" pitchFamily="2" charset="2"/>
                <a:ea typeface="Calibri" panose="020F0502020204030204" pitchFamily="34" charset="0"/>
                <a:cs typeface="Times New Roman" panose="02020603050405020304" pitchFamily="18" charset="0"/>
              </a:rPr>
              <a:t>á</a:t>
            </a:r>
            <a:r>
              <a:rPr lang="en-CA" sz="1800" dirty="0">
                <a:effectLst/>
                <a:latin typeface="Calibri" panose="020F0502020204030204" pitchFamily="34" charset="0"/>
                <a:ea typeface="Calibri" panose="020F0502020204030204" pitchFamily="34" charset="0"/>
                <a:cs typeface="Times New Roman" panose="02020603050405020304" pitchFamily="18" charset="0"/>
              </a:rPr>
              <a:t> </a:t>
            </a:r>
            <a:r>
              <a:rPr lang="en-CA" sz="2000" dirty="0">
                <a:solidFill>
                  <a:srgbClr val="211E1E"/>
                </a:solidFill>
                <a:effectLst/>
                <a:latin typeface="Galliard"/>
              </a:rPr>
              <a:t> the amount of </a:t>
            </a:r>
            <a:r>
              <a:rPr lang="en-CA" sz="2000" b="1" dirty="0">
                <a:solidFill>
                  <a:srgbClr val="211E1E"/>
                </a:solidFill>
                <a:effectLst/>
                <a:highlight>
                  <a:srgbClr val="FFFF00"/>
                </a:highlight>
                <a:latin typeface="Galliard"/>
              </a:rPr>
              <a:t>charge</a:t>
            </a:r>
            <a:r>
              <a:rPr lang="en-CA" sz="2000" dirty="0">
                <a:solidFill>
                  <a:srgbClr val="211E1E"/>
                </a:solidFill>
                <a:effectLst/>
                <a:latin typeface="Galliard"/>
              </a:rPr>
              <a:t>, you </a:t>
            </a:r>
            <a:r>
              <a:rPr lang="en-CA" sz="1800" dirty="0">
                <a:effectLst/>
                <a:latin typeface="Calibri" panose="020F0502020204030204" pitchFamily="34" charset="0"/>
                <a:ea typeface="Calibri" panose="020F0502020204030204" pitchFamily="34" charset="0"/>
                <a:cs typeface="Times New Roman" panose="02020603050405020304" pitchFamily="18" charset="0"/>
              </a:rPr>
              <a:t> </a:t>
            </a:r>
            <a:r>
              <a:rPr lang="en-CA" sz="1800" dirty="0" err="1">
                <a:effectLst/>
                <a:latin typeface="Wingdings" pitchFamily="2" charset="2"/>
                <a:ea typeface="Calibri" panose="020F0502020204030204" pitchFamily="34" charset="0"/>
                <a:cs typeface="Times New Roman" panose="02020603050405020304" pitchFamily="18" charset="0"/>
              </a:rPr>
              <a:t>á</a:t>
            </a:r>
            <a:r>
              <a:rPr lang="en-CA" sz="1800" dirty="0">
                <a:effectLst/>
                <a:latin typeface="Calibri" panose="020F0502020204030204" pitchFamily="34" charset="0"/>
                <a:ea typeface="Calibri" panose="020F0502020204030204" pitchFamily="34" charset="0"/>
                <a:cs typeface="Times New Roman" panose="02020603050405020304" pitchFamily="18" charset="0"/>
              </a:rPr>
              <a:t> </a:t>
            </a:r>
            <a:r>
              <a:rPr lang="en-CA" sz="2000" dirty="0">
                <a:solidFill>
                  <a:srgbClr val="211E1E"/>
                </a:solidFill>
                <a:effectLst/>
                <a:latin typeface="Galliard"/>
              </a:rPr>
              <a:t> the electric </a:t>
            </a:r>
            <a:r>
              <a:rPr lang="en-CA" sz="2000" b="1" dirty="0">
                <a:solidFill>
                  <a:srgbClr val="211E1E"/>
                </a:solidFill>
                <a:effectLst/>
                <a:highlight>
                  <a:srgbClr val="FFFF00"/>
                </a:highlight>
                <a:latin typeface="Galliard"/>
              </a:rPr>
              <a:t>force</a:t>
            </a:r>
            <a:r>
              <a:rPr lang="en-CA" sz="2000" dirty="0">
                <a:solidFill>
                  <a:srgbClr val="211E1E"/>
                </a:solidFill>
                <a:effectLst/>
                <a:latin typeface="Galliard"/>
              </a:rPr>
              <a:t>. </a:t>
            </a:r>
          </a:p>
          <a:p>
            <a:pPr lvl="1"/>
            <a:r>
              <a:rPr lang="en-CA" sz="2000" dirty="0">
                <a:solidFill>
                  <a:srgbClr val="211E1E"/>
                </a:solidFill>
                <a:latin typeface="Galliard"/>
              </a:rPr>
              <a:t>I</a:t>
            </a:r>
            <a:r>
              <a:rPr lang="en-CA" sz="2000" dirty="0">
                <a:solidFill>
                  <a:srgbClr val="211E1E"/>
                </a:solidFill>
                <a:effectLst/>
                <a:latin typeface="Galliard"/>
              </a:rPr>
              <a:t>f you </a:t>
            </a:r>
            <a:r>
              <a:rPr lang="en-CA" sz="1800" dirty="0" err="1">
                <a:effectLst/>
                <a:latin typeface="Wingdings" pitchFamily="2" charset="2"/>
                <a:ea typeface="Calibri" panose="020F0502020204030204" pitchFamily="34" charset="0"/>
                <a:cs typeface="Times New Roman" panose="02020603050405020304" pitchFamily="18" charset="0"/>
              </a:rPr>
              <a:t>â</a:t>
            </a:r>
            <a:r>
              <a:rPr lang="en-CA" sz="1600" dirty="0">
                <a:effectLst/>
              </a:rPr>
              <a:t> </a:t>
            </a:r>
            <a:r>
              <a:rPr lang="en-CA" sz="2000" dirty="0">
                <a:solidFill>
                  <a:srgbClr val="211E1E"/>
                </a:solidFill>
                <a:effectLst/>
                <a:latin typeface="Galliard"/>
              </a:rPr>
              <a:t> the amount of </a:t>
            </a:r>
            <a:r>
              <a:rPr lang="en-CA" sz="2000" b="1" dirty="0">
                <a:solidFill>
                  <a:srgbClr val="211E1E"/>
                </a:solidFill>
                <a:effectLst/>
                <a:highlight>
                  <a:srgbClr val="FFFF00"/>
                </a:highlight>
                <a:latin typeface="Galliard"/>
              </a:rPr>
              <a:t>charge</a:t>
            </a:r>
            <a:r>
              <a:rPr lang="en-CA" sz="2000" dirty="0">
                <a:solidFill>
                  <a:srgbClr val="211E1E"/>
                </a:solidFill>
                <a:effectLst/>
                <a:latin typeface="Galliard"/>
              </a:rPr>
              <a:t>, you </a:t>
            </a:r>
            <a:r>
              <a:rPr lang="en-CA" sz="1800" dirty="0" err="1">
                <a:effectLst/>
                <a:latin typeface="Wingdings" pitchFamily="2" charset="2"/>
                <a:ea typeface="Calibri" panose="020F0502020204030204" pitchFamily="34" charset="0"/>
                <a:cs typeface="Times New Roman" panose="02020603050405020304" pitchFamily="18" charset="0"/>
              </a:rPr>
              <a:t>â</a:t>
            </a:r>
            <a:r>
              <a:rPr lang="en-CA" sz="1600" dirty="0">
                <a:effectLst/>
              </a:rPr>
              <a:t> </a:t>
            </a:r>
            <a:r>
              <a:rPr lang="en-CA" sz="2000" dirty="0">
                <a:solidFill>
                  <a:srgbClr val="211E1E"/>
                </a:solidFill>
                <a:effectLst/>
                <a:latin typeface="Galliard"/>
              </a:rPr>
              <a:t> the electric </a:t>
            </a:r>
            <a:r>
              <a:rPr lang="en-CA" sz="2000" b="1" dirty="0">
                <a:solidFill>
                  <a:srgbClr val="211E1E"/>
                </a:solidFill>
                <a:effectLst/>
                <a:highlight>
                  <a:srgbClr val="FFFF00"/>
                </a:highlight>
                <a:latin typeface="Galliard"/>
              </a:rPr>
              <a:t>force</a:t>
            </a:r>
            <a:r>
              <a:rPr lang="en-CA" sz="2000" dirty="0">
                <a:solidFill>
                  <a:srgbClr val="211E1E"/>
                </a:solidFill>
                <a:effectLst/>
                <a:latin typeface="Galliard"/>
              </a:rPr>
              <a:t>. </a:t>
            </a:r>
          </a:p>
          <a:p>
            <a:r>
              <a:rPr lang="en-CA" sz="2400" dirty="0">
                <a:solidFill>
                  <a:srgbClr val="211E1E"/>
                </a:solidFill>
                <a:latin typeface="Galliard"/>
              </a:rPr>
              <a:t>Also…</a:t>
            </a:r>
            <a:endParaRPr lang="en-CA" sz="2400" dirty="0">
              <a:solidFill>
                <a:srgbClr val="211E1E"/>
              </a:solidFill>
              <a:effectLst/>
              <a:latin typeface="Galliard"/>
            </a:endParaRPr>
          </a:p>
          <a:p>
            <a:pPr lvl="1"/>
            <a:r>
              <a:rPr lang="en-CA" sz="2000" dirty="0">
                <a:solidFill>
                  <a:srgbClr val="211E1E"/>
                </a:solidFill>
                <a:latin typeface="Galliard"/>
              </a:rPr>
              <a:t>I</a:t>
            </a:r>
            <a:r>
              <a:rPr lang="en-CA" sz="2000" dirty="0">
                <a:solidFill>
                  <a:srgbClr val="211E1E"/>
                </a:solidFill>
                <a:effectLst/>
                <a:latin typeface="Galliard"/>
              </a:rPr>
              <a:t>f you </a:t>
            </a:r>
            <a:r>
              <a:rPr lang="en-CA" sz="1400" dirty="0">
                <a:effectLst/>
                <a:latin typeface="Calibri" panose="020F0502020204030204" pitchFamily="34" charset="0"/>
                <a:ea typeface="Calibri" panose="020F0502020204030204" pitchFamily="34" charset="0"/>
                <a:cs typeface="Times New Roman" panose="02020603050405020304" pitchFamily="18" charset="0"/>
              </a:rPr>
              <a:t> </a:t>
            </a:r>
            <a:r>
              <a:rPr lang="en-CA" sz="1400" dirty="0" err="1">
                <a:effectLst/>
                <a:latin typeface="Wingdings" pitchFamily="2" charset="2"/>
                <a:ea typeface="Calibri" panose="020F0502020204030204" pitchFamily="34" charset="0"/>
                <a:cs typeface="Times New Roman" panose="02020603050405020304" pitchFamily="18" charset="0"/>
              </a:rPr>
              <a:t>á</a:t>
            </a:r>
            <a:r>
              <a:rPr lang="en-CA" sz="1400" dirty="0">
                <a:effectLst/>
                <a:latin typeface="Calibri" panose="020F0502020204030204" pitchFamily="34" charset="0"/>
                <a:ea typeface="Calibri" panose="020F0502020204030204" pitchFamily="34" charset="0"/>
                <a:cs typeface="Times New Roman" panose="02020603050405020304" pitchFamily="18" charset="0"/>
              </a:rPr>
              <a:t> </a:t>
            </a:r>
            <a:r>
              <a:rPr lang="en-CA" sz="2000" dirty="0">
                <a:solidFill>
                  <a:srgbClr val="211E1E"/>
                </a:solidFill>
                <a:effectLst/>
                <a:latin typeface="Galliard"/>
              </a:rPr>
              <a:t> the </a:t>
            </a:r>
            <a:r>
              <a:rPr lang="en-CA" sz="2000" b="1" dirty="0">
                <a:solidFill>
                  <a:srgbClr val="211E1E"/>
                </a:solidFill>
                <a:effectLst/>
                <a:highlight>
                  <a:srgbClr val="FFFF00"/>
                </a:highlight>
                <a:latin typeface="Galliard"/>
              </a:rPr>
              <a:t>distance</a:t>
            </a:r>
            <a:r>
              <a:rPr lang="en-CA" sz="2000" i="1" dirty="0">
                <a:solidFill>
                  <a:srgbClr val="211E1E"/>
                </a:solidFill>
                <a:effectLst/>
                <a:latin typeface="Galliard"/>
              </a:rPr>
              <a:t> </a:t>
            </a:r>
            <a:r>
              <a:rPr lang="en-CA" sz="2000" dirty="0">
                <a:solidFill>
                  <a:srgbClr val="211E1E"/>
                </a:solidFill>
                <a:effectLst/>
                <a:latin typeface="Galliard"/>
              </a:rPr>
              <a:t>between charged objects, you </a:t>
            </a:r>
            <a:r>
              <a:rPr lang="en-CA" sz="1400" dirty="0" err="1">
                <a:effectLst/>
                <a:latin typeface="Wingdings" pitchFamily="2" charset="2"/>
                <a:ea typeface="Calibri" panose="020F0502020204030204" pitchFamily="34" charset="0"/>
                <a:cs typeface="Times New Roman" panose="02020603050405020304" pitchFamily="18" charset="0"/>
              </a:rPr>
              <a:t>â</a:t>
            </a:r>
            <a:r>
              <a:rPr lang="en-CA" sz="1200" dirty="0">
                <a:effectLst/>
              </a:rPr>
              <a:t> </a:t>
            </a:r>
            <a:r>
              <a:rPr lang="en-CA" sz="2000" dirty="0">
                <a:solidFill>
                  <a:srgbClr val="211E1E"/>
                </a:solidFill>
                <a:effectLst/>
                <a:latin typeface="Galliard"/>
              </a:rPr>
              <a:t> the electric </a:t>
            </a:r>
            <a:r>
              <a:rPr lang="en-CA" sz="2000" b="1" dirty="0">
                <a:solidFill>
                  <a:srgbClr val="211E1E"/>
                </a:solidFill>
                <a:effectLst/>
                <a:highlight>
                  <a:srgbClr val="FFFF00"/>
                </a:highlight>
                <a:latin typeface="Galliard"/>
              </a:rPr>
              <a:t>force</a:t>
            </a:r>
            <a:r>
              <a:rPr lang="en-CA" sz="2000" dirty="0">
                <a:solidFill>
                  <a:srgbClr val="211E1E"/>
                </a:solidFill>
                <a:effectLst/>
                <a:latin typeface="Galliard"/>
              </a:rPr>
              <a:t>. </a:t>
            </a:r>
          </a:p>
          <a:p>
            <a:pPr lvl="1"/>
            <a:r>
              <a:rPr lang="en-CA" sz="2000" dirty="0">
                <a:solidFill>
                  <a:srgbClr val="211E1E"/>
                </a:solidFill>
                <a:effectLst/>
                <a:latin typeface="Galliard"/>
              </a:rPr>
              <a:t>If you </a:t>
            </a:r>
            <a:r>
              <a:rPr lang="en-CA" sz="1400" dirty="0" err="1">
                <a:effectLst/>
                <a:latin typeface="Wingdings" pitchFamily="2" charset="2"/>
                <a:ea typeface="Calibri" panose="020F0502020204030204" pitchFamily="34" charset="0"/>
                <a:cs typeface="Times New Roman" panose="02020603050405020304" pitchFamily="18" charset="0"/>
              </a:rPr>
              <a:t>â</a:t>
            </a:r>
            <a:r>
              <a:rPr lang="en-CA" sz="1200" dirty="0">
                <a:effectLst/>
              </a:rPr>
              <a:t> </a:t>
            </a:r>
            <a:r>
              <a:rPr lang="en-CA" sz="2000" dirty="0">
                <a:solidFill>
                  <a:srgbClr val="211E1E"/>
                </a:solidFill>
                <a:effectLst/>
                <a:latin typeface="Galliard"/>
              </a:rPr>
              <a:t> the </a:t>
            </a:r>
            <a:r>
              <a:rPr lang="en-CA" sz="2000" b="1" dirty="0">
                <a:solidFill>
                  <a:srgbClr val="211E1E"/>
                </a:solidFill>
                <a:effectLst/>
                <a:highlight>
                  <a:srgbClr val="FFFF00"/>
                </a:highlight>
                <a:latin typeface="Galliard"/>
              </a:rPr>
              <a:t>distance</a:t>
            </a:r>
            <a:r>
              <a:rPr lang="en-CA" sz="2000" dirty="0">
                <a:solidFill>
                  <a:srgbClr val="211E1E"/>
                </a:solidFill>
                <a:effectLst/>
                <a:latin typeface="Galliard"/>
              </a:rPr>
              <a:t> between charged objects, you </a:t>
            </a:r>
            <a:r>
              <a:rPr lang="en-CA" sz="1400" dirty="0">
                <a:effectLst/>
                <a:latin typeface="Calibri" panose="020F0502020204030204" pitchFamily="34" charset="0"/>
                <a:ea typeface="Calibri" panose="020F0502020204030204" pitchFamily="34" charset="0"/>
                <a:cs typeface="Times New Roman" panose="02020603050405020304" pitchFamily="18" charset="0"/>
              </a:rPr>
              <a:t> </a:t>
            </a:r>
            <a:r>
              <a:rPr lang="en-CA" sz="1400" dirty="0" err="1">
                <a:effectLst/>
                <a:latin typeface="Wingdings" pitchFamily="2" charset="2"/>
                <a:ea typeface="Calibri" panose="020F0502020204030204" pitchFamily="34" charset="0"/>
                <a:cs typeface="Times New Roman" panose="02020603050405020304" pitchFamily="18" charset="0"/>
              </a:rPr>
              <a:t>á</a:t>
            </a:r>
            <a:r>
              <a:rPr lang="en-CA" sz="1400" dirty="0">
                <a:effectLst/>
                <a:latin typeface="Calibri" panose="020F0502020204030204" pitchFamily="34" charset="0"/>
                <a:ea typeface="Calibri" panose="020F0502020204030204" pitchFamily="34" charset="0"/>
                <a:cs typeface="Times New Roman" panose="02020603050405020304" pitchFamily="18" charset="0"/>
              </a:rPr>
              <a:t> </a:t>
            </a:r>
            <a:r>
              <a:rPr lang="en-CA" sz="2000" dirty="0">
                <a:solidFill>
                  <a:srgbClr val="211E1E"/>
                </a:solidFill>
                <a:effectLst/>
                <a:latin typeface="Galliard"/>
              </a:rPr>
              <a:t> the electric </a:t>
            </a:r>
            <a:r>
              <a:rPr lang="en-CA" sz="2000" b="1" dirty="0">
                <a:solidFill>
                  <a:srgbClr val="211E1E"/>
                </a:solidFill>
                <a:effectLst/>
                <a:highlight>
                  <a:srgbClr val="FFFF00"/>
                </a:highlight>
                <a:latin typeface="Galliard"/>
              </a:rPr>
              <a:t>force</a:t>
            </a:r>
            <a:r>
              <a:rPr lang="en-CA" sz="2000" dirty="0">
                <a:solidFill>
                  <a:srgbClr val="211E1E"/>
                </a:solidFill>
                <a:effectLst/>
                <a:latin typeface="Galliard"/>
              </a:rPr>
              <a:t>. </a:t>
            </a:r>
          </a:p>
          <a:p>
            <a:pPr lvl="1"/>
            <a:r>
              <a:rPr lang="en-CA" sz="2000" dirty="0">
                <a:solidFill>
                  <a:srgbClr val="211E1E"/>
                </a:solidFill>
                <a:latin typeface="Galliard"/>
              </a:rPr>
              <a:t>This relationship is called </a:t>
            </a:r>
            <a:r>
              <a:rPr lang="en-CA" sz="2000" b="1" dirty="0">
                <a:solidFill>
                  <a:srgbClr val="211E1E"/>
                </a:solidFill>
                <a:highlight>
                  <a:srgbClr val="FFFF00"/>
                </a:highlight>
                <a:latin typeface="Galliard"/>
              </a:rPr>
              <a:t>inversely</a:t>
            </a:r>
            <a:r>
              <a:rPr lang="en-CA" sz="2000" dirty="0">
                <a:solidFill>
                  <a:srgbClr val="211E1E"/>
                </a:solidFill>
                <a:highlight>
                  <a:srgbClr val="FFFF00"/>
                </a:highlight>
                <a:latin typeface="Galliard"/>
              </a:rPr>
              <a:t> </a:t>
            </a:r>
            <a:r>
              <a:rPr lang="en-CA" sz="2000" b="1" dirty="0">
                <a:solidFill>
                  <a:srgbClr val="211E1E"/>
                </a:solidFill>
                <a:highlight>
                  <a:srgbClr val="FFFF00"/>
                </a:highlight>
                <a:latin typeface="Galliard"/>
              </a:rPr>
              <a:t>proportional</a:t>
            </a:r>
            <a:endParaRPr lang="en-CA" sz="1200" b="1" dirty="0">
              <a:effectLst/>
              <a:highlight>
                <a:srgbClr val="FFFF00"/>
              </a:highlight>
            </a:endParaRPr>
          </a:p>
        </p:txBody>
      </p:sp>
      <p:pic>
        <p:nvPicPr>
          <p:cNvPr id="5" name="Picture 4" descr="Diagram&#10;&#10;Description automatically generated">
            <a:extLst>
              <a:ext uri="{FF2B5EF4-FFF2-40B4-BE49-F238E27FC236}">
                <a16:creationId xmlns:a16="http://schemas.microsoft.com/office/drawing/2014/main" id="{3D9338DB-D716-A4CA-78A8-78A5D559600E}"/>
              </a:ext>
            </a:extLst>
          </p:cNvPr>
          <p:cNvPicPr>
            <a:picLocks noChangeAspect="1"/>
          </p:cNvPicPr>
          <p:nvPr/>
        </p:nvPicPr>
        <p:blipFill>
          <a:blip r:embed="rId2"/>
          <a:stretch>
            <a:fillRect/>
          </a:stretch>
        </p:blipFill>
        <p:spPr>
          <a:xfrm>
            <a:off x="7995650" y="1975756"/>
            <a:ext cx="4196350" cy="3151925"/>
          </a:xfrm>
          <a:prstGeom prst="rect">
            <a:avLst/>
          </a:prstGeom>
        </p:spPr>
      </p:pic>
    </p:spTree>
    <p:extLst>
      <p:ext uri="{BB962C8B-B14F-4D97-AF65-F5344CB8AC3E}">
        <p14:creationId xmlns:p14="http://schemas.microsoft.com/office/powerpoint/2010/main" val="2719850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8" name="Rectangle 3087">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845549">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0EF0D37-8822-C523-AA29-98E9071BA5EB}"/>
              </a:ext>
            </a:extLst>
          </p:cNvPr>
          <p:cNvSpPr>
            <a:spLocks noGrp="1"/>
          </p:cNvSpPr>
          <p:nvPr>
            <p:ph type="title"/>
          </p:nvPr>
        </p:nvSpPr>
        <p:spPr>
          <a:xfrm>
            <a:off x="616815" y="321732"/>
            <a:ext cx="6594189" cy="1131511"/>
          </a:xfrm>
        </p:spPr>
        <p:txBody>
          <a:bodyPr>
            <a:normAutofit/>
          </a:bodyPr>
          <a:lstStyle/>
          <a:p>
            <a:r>
              <a:rPr lang="en-US" dirty="0">
                <a:solidFill>
                  <a:srgbClr val="FFFFFF"/>
                </a:solidFill>
              </a:rPr>
              <a:t>Demos: Static Charge</a:t>
            </a:r>
            <a:endParaRPr lang="en-US" u="sng" dirty="0">
              <a:solidFill>
                <a:srgbClr val="FFFFFF"/>
              </a:solidFill>
            </a:endParaRPr>
          </a:p>
        </p:txBody>
      </p:sp>
      <p:sp>
        <p:nvSpPr>
          <p:cNvPr id="3090" name="Rectangle 3089">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2" descr="Balloon Static Hair Science Forces Electrostatic People Experiment Beyond">
            <a:extLst>
              <a:ext uri="{FF2B5EF4-FFF2-40B4-BE49-F238E27FC236}">
                <a16:creationId xmlns:a16="http://schemas.microsoft.com/office/drawing/2014/main" id="{DCAC9E1C-E335-62FF-5619-222A458EC7B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432" r="26013"/>
          <a:stretch/>
        </p:blipFill>
        <p:spPr bwMode="auto">
          <a:xfrm>
            <a:off x="7705344" y="1303865"/>
            <a:ext cx="3962400" cy="408025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72431BD-5D3C-05A8-35AC-85BC9EED98C5}"/>
              </a:ext>
            </a:extLst>
          </p:cNvPr>
          <p:cNvSpPr txBox="1"/>
          <p:nvPr/>
        </p:nvSpPr>
        <p:spPr>
          <a:xfrm>
            <a:off x="266155" y="1255312"/>
            <a:ext cx="7181088" cy="6165983"/>
          </a:xfrm>
          <a:prstGeom prst="rect">
            <a:avLst/>
          </a:prstGeom>
          <a:solidFill>
            <a:schemeClr val="bg1"/>
          </a:solidFill>
        </p:spPr>
        <p:txBody>
          <a:bodyPr wrap="square">
            <a:spAutoFit/>
          </a:bodyPr>
          <a:lstStyle/>
          <a:p>
            <a:pPr marL="0" indent="0">
              <a:lnSpc>
                <a:spcPct val="110000"/>
              </a:lnSpc>
              <a:spcBef>
                <a:spcPts val="0"/>
              </a:spcBef>
              <a:buNone/>
            </a:pPr>
            <a:r>
              <a:rPr lang="en-CA" sz="2400" b="1" dirty="0"/>
              <a:t>Activity 1: Charged balloon + confetti</a:t>
            </a:r>
          </a:p>
          <a:p>
            <a:pPr>
              <a:lnSpc>
                <a:spcPct val="110000"/>
              </a:lnSpc>
              <a:spcBef>
                <a:spcPts val="0"/>
              </a:spcBef>
            </a:pPr>
            <a:r>
              <a:rPr lang="en-CA" sz="2400" dirty="0"/>
              <a:t>Charge a blown-up and tied-off balloon by rubbing it on a sweater (not your head).</a:t>
            </a:r>
          </a:p>
          <a:p>
            <a:pPr>
              <a:lnSpc>
                <a:spcPct val="110000"/>
              </a:lnSpc>
              <a:spcBef>
                <a:spcPts val="0"/>
              </a:spcBef>
            </a:pPr>
            <a:r>
              <a:rPr lang="en-CA" sz="2400" dirty="0"/>
              <a:t>Hover it over paper confetti &amp; observe.</a:t>
            </a:r>
          </a:p>
          <a:p>
            <a:pPr>
              <a:lnSpc>
                <a:spcPct val="110000"/>
              </a:lnSpc>
              <a:spcBef>
                <a:spcPts val="0"/>
              </a:spcBef>
            </a:pPr>
            <a:endParaRPr lang="en-CA" sz="2400" dirty="0"/>
          </a:p>
          <a:p>
            <a:pPr marL="0" indent="0">
              <a:lnSpc>
                <a:spcPct val="110000"/>
              </a:lnSpc>
              <a:spcBef>
                <a:spcPts val="0"/>
              </a:spcBef>
              <a:buNone/>
            </a:pPr>
            <a:r>
              <a:rPr lang="en-CA" sz="2400" b="1" dirty="0"/>
              <a:t>Activity 2: Charged balloon + water</a:t>
            </a:r>
          </a:p>
          <a:p>
            <a:pPr>
              <a:lnSpc>
                <a:spcPct val="110000"/>
              </a:lnSpc>
              <a:spcBef>
                <a:spcPts val="0"/>
              </a:spcBef>
            </a:pPr>
            <a:r>
              <a:rPr lang="en-CA" sz="2400" dirty="0"/>
              <a:t>Obtain two beakers. Fill one ¾ full with water. Charge a blown-up and tied-off balloon by rubbing it on a sweater.</a:t>
            </a:r>
          </a:p>
          <a:p>
            <a:pPr>
              <a:lnSpc>
                <a:spcPct val="110000"/>
              </a:lnSpc>
              <a:spcBef>
                <a:spcPts val="0"/>
              </a:spcBef>
            </a:pPr>
            <a:r>
              <a:rPr lang="en-CA" sz="2400" dirty="0"/>
              <a:t>Put the empty beaker on the table and hold the filled beaker ~30cm above it. Slowly pour into the empty beaker to create a small and consistent stream of water. Slowly bring the balloon close but do not touch the water &amp; observe.</a:t>
            </a:r>
          </a:p>
          <a:p>
            <a:pPr>
              <a:lnSpc>
                <a:spcPct val="110000"/>
              </a:lnSpc>
              <a:spcBef>
                <a:spcPts val="0"/>
              </a:spcBef>
            </a:pPr>
            <a:endParaRPr lang="en-CA" sz="2400" dirty="0"/>
          </a:p>
        </p:txBody>
      </p:sp>
    </p:spTree>
    <p:extLst>
      <p:ext uri="{BB962C8B-B14F-4D97-AF65-F5344CB8AC3E}">
        <p14:creationId xmlns:p14="http://schemas.microsoft.com/office/powerpoint/2010/main" val="464627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alloon_and_water.mov" descr="balloon_and_water.mov">
            <a:hlinkClick r:id="" action="ppaction://media"/>
            <a:extLst>
              <a:ext uri="{FF2B5EF4-FFF2-40B4-BE49-F238E27FC236}">
                <a16:creationId xmlns:a16="http://schemas.microsoft.com/office/drawing/2014/main" id="{6064D9B1-2416-1E49-8BBF-8115D871650A}"/>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25663" y="150112"/>
            <a:ext cx="4309177" cy="3231884"/>
          </a:xfrm>
          <a:prstGeom prst="rect">
            <a:avLst/>
          </a:prstGeom>
        </p:spPr>
      </p:pic>
      <p:sp>
        <p:nvSpPr>
          <p:cNvPr id="2" name="Title 1">
            <a:extLst>
              <a:ext uri="{FF2B5EF4-FFF2-40B4-BE49-F238E27FC236}">
                <a16:creationId xmlns:a16="http://schemas.microsoft.com/office/drawing/2014/main" id="{FA66EC8B-B3E7-9046-8A52-F77C448737D6}"/>
              </a:ext>
            </a:extLst>
          </p:cNvPr>
          <p:cNvSpPr>
            <a:spLocks noGrp="1"/>
          </p:cNvSpPr>
          <p:nvPr>
            <p:ph type="title" idx="4294967295"/>
          </p:nvPr>
        </p:nvSpPr>
        <p:spPr>
          <a:xfrm>
            <a:off x="5089071" y="-127476"/>
            <a:ext cx="6172200" cy="1025525"/>
          </a:xfrm>
        </p:spPr>
        <p:txBody>
          <a:bodyPr>
            <a:normAutofit/>
          </a:bodyPr>
          <a:lstStyle/>
          <a:p>
            <a:pPr algn="ctr">
              <a:lnSpc>
                <a:spcPct val="140000"/>
              </a:lnSpc>
            </a:pPr>
            <a:r>
              <a:rPr lang="en-US" sz="3300" b="1" i="1" dirty="0"/>
              <a:t>Expected Results</a:t>
            </a:r>
          </a:p>
        </p:txBody>
      </p:sp>
      <p:sp>
        <p:nvSpPr>
          <p:cNvPr id="3" name="Content Placeholder 2">
            <a:extLst>
              <a:ext uri="{FF2B5EF4-FFF2-40B4-BE49-F238E27FC236}">
                <a16:creationId xmlns:a16="http://schemas.microsoft.com/office/drawing/2014/main" id="{352CFD60-0568-144A-80D2-37AF9B4B7AB9}"/>
              </a:ext>
            </a:extLst>
          </p:cNvPr>
          <p:cNvSpPr>
            <a:spLocks noGrp="1"/>
          </p:cNvSpPr>
          <p:nvPr>
            <p:ph sz="quarter" idx="4294967295"/>
          </p:nvPr>
        </p:nvSpPr>
        <p:spPr>
          <a:xfrm>
            <a:off x="4853895" y="1142960"/>
            <a:ext cx="7212442" cy="5470525"/>
          </a:xfrm>
        </p:spPr>
        <p:txBody>
          <a:bodyPr anchor="t">
            <a:noAutofit/>
          </a:bodyPr>
          <a:lstStyle/>
          <a:p>
            <a:pPr marL="0" indent="0">
              <a:lnSpc>
                <a:spcPct val="100000"/>
              </a:lnSpc>
              <a:buNone/>
            </a:pPr>
            <a:r>
              <a:rPr lang="en-US" sz="2500" b="0" dirty="0"/>
              <a:t>The stream of water should bend </a:t>
            </a:r>
            <a:r>
              <a:rPr lang="en-US" sz="2500" dirty="0"/>
              <a:t>towards</a:t>
            </a:r>
            <a:r>
              <a:rPr lang="en-US" sz="2500" b="0" dirty="0"/>
              <a:t> the balloon as it is attracted to the balloon.</a:t>
            </a:r>
          </a:p>
          <a:p>
            <a:pPr marL="0" indent="0">
              <a:lnSpc>
                <a:spcPct val="100000"/>
              </a:lnSpc>
              <a:buNone/>
            </a:pPr>
            <a:r>
              <a:rPr lang="en-US" sz="2500" b="1" i="1" dirty="0"/>
              <a:t>Why</a:t>
            </a:r>
            <a:r>
              <a:rPr lang="en-US" sz="2500" b="0" dirty="0"/>
              <a:t>?</a:t>
            </a:r>
          </a:p>
          <a:p>
            <a:pPr marL="285750" indent="-285750" fontAlgn="ctr">
              <a:lnSpc>
                <a:spcPct val="100000"/>
              </a:lnSpc>
              <a:buFont typeface="Arial" panose="020B0604020202020204" pitchFamily="34" charset="0"/>
              <a:buChar char="•"/>
            </a:pPr>
            <a:r>
              <a:rPr lang="en-US" sz="2500" b="0" dirty="0"/>
              <a:t>When the balloon is rubbed on hair or clothes, electrons move onto the balloon giving it a negative charge.</a:t>
            </a:r>
          </a:p>
          <a:p>
            <a:pPr marL="285750" indent="-285750" fontAlgn="ctr">
              <a:lnSpc>
                <a:spcPct val="100000"/>
              </a:lnSpc>
              <a:buFont typeface="Arial" panose="020B0604020202020204" pitchFamily="34" charset="0"/>
              <a:buChar char="•"/>
            </a:pPr>
            <a:r>
              <a:rPr lang="en-US" sz="2500" b="0" dirty="0"/>
              <a:t>When the negatively charged balloon is brought near the water, electrons are repelled and move away from the balloon, leaving a positive area of the water near the balloon.</a:t>
            </a:r>
          </a:p>
          <a:p>
            <a:pPr marL="285750" indent="-285750" fontAlgn="ctr">
              <a:lnSpc>
                <a:spcPct val="100000"/>
              </a:lnSpc>
              <a:buFont typeface="Arial" panose="020B0604020202020204" pitchFamily="34" charset="0"/>
              <a:buChar char="•"/>
            </a:pPr>
            <a:r>
              <a:rPr lang="en-US" sz="2500" b="0" dirty="0"/>
              <a:t>The negatively charged balloon and the positive area of the water attract.</a:t>
            </a:r>
          </a:p>
        </p:txBody>
      </p:sp>
      <p:pic>
        <p:nvPicPr>
          <p:cNvPr id="7" name="Picture 6">
            <a:hlinkClick r:id="rId5"/>
            <a:extLst>
              <a:ext uri="{FF2B5EF4-FFF2-40B4-BE49-F238E27FC236}">
                <a16:creationId xmlns:a16="http://schemas.microsoft.com/office/drawing/2014/main" id="{E5F0D76B-980E-9345-A837-659BB15D270D}"/>
              </a:ext>
            </a:extLst>
          </p:cNvPr>
          <p:cNvPicPr>
            <a:picLocks noChangeAspect="1"/>
          </p:cNvPicPr>
          <p:nvPr/>
        </p:nvPicPr>
        <p:blipFill>
          <a:blip r:embed="rId6"/>
          <a:stretch>
            <a:fillRect/>
          </a:stretch>
        </p:blipFill>
        <p:spPr>
          <a:xfrm>
            <a:off x="75434" y="3525614"/>
            <a:ext cx="4538114" cy="3140766"/>
          </a:xfrm>
          <a:prstGeom prst="rect">
            <a:avLst/>
          </a:prstGeom>
        </p:spPr>
      </p:pic>
    </p:spTree>
    <p:extLst>
      <p:ext uri="{BB962C8B-B14F-4D97-AF65-F5344CB8AC3E}">
        <p14:creationId xmlns:p14="http://schemas.microsoft.com/office/powerpoint/2010/main" val="304212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dissolv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33" fill="hold" display="0">
                  <p:stCondLst>
                    <p:cond delay="indefinite"/>
                  </p:stCondLst>
                </p:cTn>
                <p:tgtEl>
                  <p:spTgt spid="5"/>
                </p:tgtEl>
              </p:cMediaNode>
            </p:video>
            <p:seq concurrent="1" nextAc="seek">
              <p:cTn id="34" restart="whenNotActive" fill="hold" evtFilter="cancelBubble" nodeType="interactiveSeq">
                <p:stCondLst>
                  <p:cond evt="onClick" delay="0">
                    <p:tgtEl>
                      <p:spTgt spid="5"/>
                    </p:tgtEl>
                  </p:cond>
                </p:stCondLst>
                <p:endSync evt="end" delay="0">
                  <p:rtn val="all"/>
                </p:endSync>
                <p:childTnLst>
                  <p:par>
                    <p:cTn id="35" fill="hold">
                      <p:stCondLst>
                        <p:cond delay="0"/>
                      </p:stCondLst>
                      <p:childTnLst>
                        <p:par>
                          <p:cTn id="36" fill="hold">
                            <p:stCondLst>
                              <p:cond delay="0"/>
                            </p:stCondLst>
                            <p:childTnLst>
                              <p:par>
                                <p:cTn id="37" presetID="1" presetClass="mediacall" presetSubtype="0" fill="hold" nodeType="clickEffect">
                                  <p:stCondLst>
                                    <p:cond delay="0"/>
                                  </p:stCondLst>
                                  <p:childTnLst>
                                    <p:cmd type="call" cmd="playFrom(0.0)">
                                      <p:cBhvr>
                                        <p:cTn id="38" dur="11811" fill="hold"/>
                                        <p:tgtEl>
                                          <p:spTgt spid="5"/>
                                        </p:tgtEl>
                                      </p:cBhvr>
                                    </p:cmd>
                                  </p:childTnLst>
                                </p:cTn>
                              </p:par>
                            </p:childTnLst>
                          </p:cTn>
                        </p:par>
                      </p:childTnLst>
                    </p:cTn>
                  </p:par>
                  <p:par>
                    <p:cTn id="39" fill="hold">
                      <p:stCondLst>
                        <p:cond delay="indefinite"/>
                      </p:stCondLst>
                      <p:childTnLst>
                        <p:par>
                          <p:cTn id="40" fill="hold">
                            <p:stCondLst>
                              <p:cond delay="0"/>
                            </p:stCondLst>
                            <p:childTnLst>
                              <p:par>
                                <p:cTn id="41" presetID="2" presetClass="mediacall" presetSubtype="0" fill="hold" nodeType="clickEffect">
                                  <p:stCondLst>
                                    <p:cond delay="0"/>
                                  </p:stCondLst>
                                  <p:childTnLst>
                                    <p:cmd type="call" cmd="togglePause">
                                      <p:cBhvr>
                                        <p:cTn id="42" dur="1" fill="hold"/>
                                        <p:tgtEl>
                                          <p:spTgt spid="5"/>
                                        </p:tgtEl>
                                      </p:cBhvr>
                                    </p:cmd>
                                  </p:childTnLst>
                                </p:cTn>
                              </p:par>
                            </p:childTnLst>
                          </p:cTn>
                        </p:par>
                      </p:childTnLst>
                    </p:cTn>
                  </p:par>
                </p:childTnLst>
              </p:cTn>
              <p:nextCondLst>
                <p:cond evt="onClick" delay="0">
                  <p:tgtEl>
                    <p:spTgt spid="5"/>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6011</TotalTime>
  <Words>708</Words>
  <Application>Microsoft Macintosh PowerPoint</Application>
  <PresentationFormat>Widescreen</PresentationFormat>
  <Paragraphs>55</Paragraphs>
  <Slides>15</Slides>
  <Notes>1</Notes>
  <HiddenSlides>0</HiddenSlides>
  <MMClips>4</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Galliard</vt:lpstr>
      <vt:lpstr>MathematicalPi</vt:lpstr>
      <vt:lpstr>Wingdings</vt:lpstr>
      <vt:lpstr>Office Theme</vt:lpstr>
      <vt:lpstr>Electricity</vt:lpstr>
      <vt:lpstr>There are two types of electricity:</vt:lpstr>
      <vt:lpstr>There are two types of electricity:</vt:lpstr>
      <vt:lpstr>PowerPoint Presentation</vt:lpstr>
      <vt:lpstr>Charges in the Atom</vt:lpstr>
      <vt:lpstr>Friction and Electron Transfer</vt:lpstr>
      <vt:lpstr>Law of Static Charge</vt:lpstr>
      <vt:lpstr>Demos: Static Charge</vt:lpstr>
      <vt:lpstr>Expected Results</vt:lpstr>
      <vt:lpstr>PowerPoint Presentation</vt:lpstr>
      <vt:lpstr>PowerPoint Presentation</vt:lpstr>
      <vt:lpstr>Van de Graaff Generator – demos </vt:lpstr>
      <vt:lpstr>PowerPoint Presentation</vt:lpstr>
      <vt:lpstr>PowerPoint Presentation</vt:lpstr>
      <vt:lpstr>Dangers of Static Electricity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Electricity</dc:title>
  <dc:creator>Laura Spindlove</dc:creator>
  <cp:lastModifiedBy>Laura Spindlove</cp:lastModifiedBy>
  <cp:revision>58</cp:revision>
  <dcterms:created xsi:type="dcterms:W3CDTF">2022-06-08T16:40:48Z</dcterms:created>
  <dcterms:modified xsi:type="dcterms:W3CDTF">2024-01-09T17:39:56Z</dcterms:modified>
</cp:coreProperties>
</file>