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6"/>
  </p:notesMasterIdLst>
  <p:sldIdLst>
    <p:sldId id="384" r:id="rId2"/>
    <p:sldId id="325" r:id="rId3"/>
    <p:sldId id="276" r:id="rId4"/>
    <p:sldId id="269" r:id="rId5"/>
    <p:sldId id="274" r:id="rId6"/>
    <p:sldId id="277" r:id="rId7"/>
    <p:sldId id="279" r:id="rId8"/>
    <p:sldId id="275" r:id="rId9"/>
    <p:sldId id="278" r:id="rId10"/>
    <p:sldId id="280" r:id="rId11"/>
    <p:sldId id="392" r:id="rId12"/>
    <p:sldId id="391" r:id="rId13"/>
    <p:sldId id="281" r:id="rId14"/>
    <p:sldId id="3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8"/>
    <p:restoredTop sz="93405"/>
  </p:normalViewPr>
  <p:slideViewPr>
    <p:cSldViewPr snapToGrid="0" snapToObjects="1">
      <p:cViewPr varScale="1">
        <p:scale>
          <a:sx n="85" d="100"/>
          <a:sy n="85" d="100"/>
        </p:scale>
        <p:origin x="200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</a:t>
            </a:r>
            <a:r>
              <a:rPr lang="en-US" baseline="0"/>
              <a:t> "best" Paper Airplane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PowerPoint]Sheet1'!$A$8:$C$8</c:f>
              <c:strCache>
                <c:ptCount val="3"/>
                <c:pt idx="0">
                  <c:v>Prototype A</c:v>
                </c:pt>
                <c:pt idx="1">
                  <c:v>Prototype B</c:v>
                </c:pt>
                <c:pt idx="2">
                  <c:v>Prototype C</c:v>
                </c:pt>
              </c:strCache>
            </c:strRef>
          </c:cat>
          <c:val>
            <c:numRef>
              <c:f>'[Chart in Microsoft PowerPoint]Sheet1'!$A$9:$C$9</c:f>
              <c:numCache>
                <c:formatCode>General</c:formatCode>
                <c:ptCount val="3"/>
                <c:pt idx="0">
                  <c:v>3.2</c:v>
                </c:pt>
                <c:pt idx="1">
                  <c:v>5.0999999999999996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A-084D-8A93-7C3EF0DD9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125823"/>
        <c:axId val="1845127455"/>
      </c:barChart>
      <c:catAx>
        <c:axId val="184512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127455"/>
        <c:crosses val="autoZero"/>
        <c:auto val="1"/>
        <c:lblAlgn val="ctr"/>
        <c:lblOffset val="100"/>
        <c:noMultiLvlLbl val="0"/>
      </c:catAx>
      <c:valAx>
        <c:axId val="184512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Flight 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12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svg"/><Relationship Id="rId7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EE5F7-94EA-B846-AA0C-619AB79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 descr="Scientist">
            <a:extLst>
              <a:ext uri="{FF2B5EF4-FFF2-40B4-BE49-F238E27FC236}">
                <a16:creationId xmlns:a16="http://schemas.microsoft.com/office/drawing/2014/main" id="{C55E9301-951E-434A-9A47-49548979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4460" y="616872"/>
            <a:ext cx="3011848" cy="3011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2DB96-401A-1D40-8369-9EA780F9A075}"/>
              </a:ext>
            </a:extLst>
          </p:cNvPr>
          <p:cNvSpPr txBox="1"/>
          <p:nvPr/>
        </p:nvSpPr>
        <p:spPr>
          <a:xfrm>
            <a:off x="3783862" y="3701429"/>
            <a:ext cx="3046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Paper Airplane </a:t>
            </a:r>
          </a:p>
          <a:p>
            <a:pPr algn="ctr"/>
            <a:r>
              <a:rPr lang="en-US" sz="5400" dirty="0"/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A2339-2EDD-734A-9971-9001AA6BFA4D}"/>
              </a:ext>
            </a:extLst>
          </p:cNvPr>
          <p:cNvSpPr txBox="1"/>
          <p:nvPr/>
        </p:nvSpPr>
        <p:spPr>
          <a:xfrm>
            <a:off x="7255573" y="273955"/>
            <a:ext cx="471716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dirty="0"/>
              <a:t>In your lab groups, </a:t>
            </a:r>
            <a:r>
              <a:rPr lang="en-US" sz="2000" b="1" dirty="0"/>
              <a:t>design</a:t>
            </a:r>
            <a:r>
              <a:rPr lang="en-US" sz="2000" dirty="0"/>
              <a:t> and </a:t>
            </a:r>
            <a:r>
              <a:rPr lang="en-US" sz="2000" b="1" dirty="0"/>
              <a:t>carry out </a:t>
            </a:r>
            <a:r>
              <a:rPr lang="en-US" sz="2000" dirty="0"/>
              <a:t>an experiment that aims to answer the following question: </a:t>
            </a:r>
          </a:p>
          <a:p>
            <a:pPr fontAlgn="ctr"/>
            <a:endParaRPr lang="en-US" sz="2000" dirty="0"/>
          </a:p>
          <a:p>
            <a:pPr fontAlgn="ctr"/>
            <a:endParaRPr lang="en-US" sz="2000" dirty="0"/>
          </a:p>
          <a:p>
            <a:pPr fontAlgn="ctr"/>
            <a:endParaRPr lang="en-US" sz="2000" dirty="0"/>
          </a:p>
          <a:p>
            <a:pPr fontAlgn="ctr"/>
            <a:r>
              <a:rPr lang="en-US" sz="2000" dirty="0"/>
              <a:t>Required components: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Question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Hypothesis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Materials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Procedure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Observations &amp; Data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Analysis (Graph)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Concluding statement</a:t>
            </a:r>
          </a:p>
          <a:p>
            <a:pPr fontAlgn="ctr"/>
            <a:endParaRPr lang="en-US" sz="2000" dirty="0"/>
          </a:p>
          <a:p>
            <a:pPr fontAlgn="ctr"/>
            <a:r>
              <a:rPr lang="en-US" sz="2000" dirty="0"/>
              <a:t>You may work on a single document (digital shared doc or written)</a:t>
            </a:r>
          </a:p>
          <a:p>
            <a:pPr fontAlgn="ctr"/>
            <a:endParaRPr lang="en-US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 ALL science labs and activities…</a:t>
            </a:r>
          </a:p>
          <a:p>
            <a:r>
              <a:rPr lang="en-US" sz="1400" dirty="0"/>
              <a:t>First… </a:t>
            </a:r>
            <a:r>
              <a:rPr lang="en-US" sz="1400" i="1" dirty="0"/>
              <a:t>Think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Second… </a:t>
            </a:r>
            <a:r>
              <a:rPr lang="en-US" sz="1400" i="1" dirty="0"/>
              <a:t>Talk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Third… Then </a:t>
            </a:r>
            <a:r>
              <a:rPr lang="en-US" sz="1400" i="1" dirty="0"/>
              <a:t>do</a:t>
            </a:r>
            <a:r>
              <a:rPr lang="en-US" sz="1400" dirty="0"/>
              <a:t> it/</a:t>
            </a:r>
            <a:r>
              <a:rPr lang="en-US" sz="1400" i="1" dirty="0"/>
              <a:t>ask</a:t>
            </a:r>
            <a:r>
              <a:rPr lang="en-US" sz="1400" dirty="0"/>
              <a:t> it</a:t>
            </a:r>
          </a:p>
          <a:p>
            <a:endParaRPr lang="en-US" dirty="0"/>
          </a:p>
        </p:txBody>
      </p:sp>
      <p:pic>
        <p:nvPicPr>
          <p:cNvPr id="12290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BF0B4E3B-BA1D-C843-9659-269C0D52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" y="4066582"/>
            <a:ext cx="3680470" cy="22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F019D-D57D-544E-B05F-2A8B707054B6}"/>
              </a:ext>
            </a:extLst>
          </p:cNvPr>
          <p:cNvSpPr txBox="1"/>
          <p:nvPr/>
        </p:nvSpPr>
        <p:spPr>
          <a:xfrm>
            <a:off x="6859936" y="1468745"/>
            <a:ext cx="6024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“What is the best paper airplane?”</a:t>
            </a:r>
          </a:p>
        </p:txBody>
      </p:sp>
    </p:spTree>
    <p:extLst>
      <p:ext uri="{BB962C8B-B14F-4D97-AF65-F5344CB8AC3E}">
        <p14:creationId xmlns:p14="http://schemas.microsoft.com/office/powerpoint/2010/main" val="314844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Then what kind of graph are we aiming for?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6C20D-618B-BE4D-9CAC-54261EF1D109}"/>
              </a:ext>
            </a:extLst>
          </p:cNvPr>
          <p:cNvSpPr txBox="1"/>
          <p:nvPr/>
        </p:nvSpPr>
        <p:spPr>
          <a:xfrm>
            <a:off x="4430579" y="366503"/>
            <a:ext cx="595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scatter plot!</a:t>
            </a:r>
          </a:p>
        </p:txBody>
      </p:sp>
      <p:pic>
        <p:nvPicPr>
          <p:cNvPr id="7170" name="Picture 2" descr="An example of how to graph Dependent (responding) Variables and Independent  (manipulated) Varia… | Variables, Dependent and independent variables,  Algebra equations">
            <a:extLst>
              <a:ext uri="{FF2B5EF4-FFF2-40B4-BE49-F238E27FC236}">
                <a16:creationId xmlns:a16="http://schemas.microsoft.com/office/drawing/2014/main" id="{22487EED-FA01-3C4A-87D4-11B1F681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1" y="3450959"/>
            <a:ext cx="5708763" cy="31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hs">
            <a:extLst>
              <a:ext uri="{FF2B5EF4-FFF2-40B4-BE49-F238E27FC236}">
                <a16:creationId xmlns:a16="http://schemas.microsoft.com/office/drawing/2014/main" id="{AF062940-F85D-6C49-8D0F-62C5D1060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/>
          <a:stretch/>
        </p:blipFill>
        <p:spPr bwMode="auto">
          <a:xfrm>
            <a:off x="5700732" y="1071563"/>
            <a:ext cx="4243368" cy="23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EE5F7-94EA-B846-AA0C-619AB79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14" y="987571"/>
            <a:ext cx="4862811" cy="2019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How to know which TYPE of graph to use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Graphs">
            <a:extLst>
              <a:ext uri="{FF2B5EF4-FFF2-40B4-BE49-F238E27FC236}">
                <a16:creationId xmlns:a16="http://schemas.microsoft.com/office/drawing/2014/main" id="{C42522D1-88D4-2C45-9092-7D552F8FF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/>
          <a:stretch/>
        </p:blipFill>
        <p:spPr bwMode="auto">
          <a:xfrm>
            <a:off x="8164547" y="1033624"/>
            <a:ext cx="3622944" cy="2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CF689-DCCF-4546-B1F5-7B7358C47263}"/>
              </a:ext>
            </a:extLst>
          </p:cNvPr>
          <p:cNvSpPr txBox="1"/>
          <p:nvPr/>
        </p:nvSpPr>
        <p:spPr>
          <a:xfrm>
            <a:off x="1949135" y="4309600"/>
            <a:ext cx="407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</a:t>
            </a:r>
            <a:r>
              <a:rPr lang="en-US" sz="4400" dirty="0">
                <a:solidFill>
                  <a:srgbClr val="0070C0"/>
                </a:solidFill>
              </a:rPr>
              <a:t>L</a:t>
            </a:r>
            <a:r>
              <a:rPr lang="en-US" sz="3200" dirty="0"/>
              <a:t>ITATIVE</a:t>
            </a:r>
          </a:p>
          <a:p>
            <a:pPr algn="ctr"/>
            <a:r>
              <a:rPr lang="en-US" sz="3200" dirty="0"/>
              <a:t>QUA</a:t>
            </a:r>
            <a:r>
              <a:rPr lang="en-US" sz="4400" dirty="0">
                <a:solidFill>
                  <a:srgbClr val="0070C0"/>
                </a:solidFill>
              </a:rPr>
              <a:t>N</a:t>
            </a:r>
            <a:r>
              <a:rPr lang="en-US" sz="3200" dirty="0"/>
              <a:t>TITATIVE</a:t>
            </a:r>
          </a:p>
        </p:txBody>
      </p:sp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696F5822-8D32-0840-9F24-1C3992B7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7" y="3721386"/>
            <a:ext cx="2165880" cy="232890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78150E4-C0B1-AF4F-981F-5C4EA7D242DC}"/>
              </a:ext>
            </a:extLst>
          </p:cNvPr>
          <p:cNvSpPr txBox="1">
            <a:spLocks/>
          </p:cNvSpPr>
          <p:nvPr/>
        </p:nvSpPr>
        <p:spPr>
          <a:xfrm rot="20822461">
            <a:off x="1152415" y="4055968"/>
            <a:ext cx="1093399" cy="554603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0" dirty="0">
                <a:latin typeface="Wishingly" pitchFamily="2" charset="0"/>
              </a:rPr>
              <a:t>Mnemonic</a:t>
            </a:r>
            <a:br>
              <a:rPr lang="en-US" sz="1400" b="0" dirty="0">
                <a:latin typeface="Wishingly" pitchFamily="2" charset="0"/>
              </a:rPr>
            </a:br>
            <a:r>
              <a:rPr lang="en-US" sz="1400" b="0" dirty="0">
                <a:latin typeface="Wishingly" pitchFamily="2" charset="0"/>
              </a:rPr>
              <a:t>device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E7484-CECE-8F41-9B69-40DAAA245068}"/>
              </a:ext>
            </a:extLst>
          </p:cNvPr>
          <p:cNvSpPr txBox="1"/>
          <p:nvPr/>
        </p:nvSpPr>
        <p:spPr>
          <a:xfrm>
            <a:off x="3860292" y="3595273"/>
            <a:ext cx="296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Describes how it </a:t>
            </a:r>
            <a:r>
              <a:rPr lang="en-US" sz="2800" b="1" dirty="0">
                <a:solidFill>
                  <a:srgbClr val="0070C0"/>
                </a:solidFill>
              </a:rPr>
              <a:t>L</a:t>
            </a:r>
            <a:r>
              <a:rPr lang="en-US" i="1" dirty="0"/>
              <a:t>ooks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F6419-A49A-F44B-A464-DD14D9742420}"/>
              </a:ext>
            </a:extLst>
          </p:cNvPr>
          <p:cNvSpPr txBox="1"/>
          <p:nvPr/>
        </p:nvSpPr>
        <p:spPr>
          <a:xfrm>
            <a:off x="3688508" y="5870429"/>
            <a:ext cx="321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Describes with a </a:t>
            </a:r>
            <a:r>
              <a:rPr lang="en-US" sz="2800" b="1" dirty="0">
                <a:solidFill>
                  <a:srgbClr val="0070C0"/>
                </a:solidFill>
              </a:rPr>
              <a:t>N</a:t>
            </a:r>
            <a:r>
              <a:rPr lang="en-US" i="1" dirty="0"/>
              <a:t>umber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DDFDBA-E39D-4C48-A63F-C6266761E733}"/>
              </a:ext>
            </a:extLst>
          </p:cNvPr>
          <p:cNvCxnSpPr/>
          <p:nvPr/>
        </p:nvCxnSpPr>
        <p:spPr>
          <a:xfrm flipV="1">
            <a:off x="3653790" y="4071558"/>
            <a:ext cx="279560" cy="2060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C8A2E8-8340-C34A-9509-50A30C6D1C29}"/>
              </a:ext>
            </a:extLst>
          </p:cNvPr>
          <p:cNvCxnSpPr>
            <a:cxnSpLocks/>
          </p:cNvCxnSpPr>
          <p:nvPr/>
        </p:nvCxnSpPr>
        <p:spPr>
          <a:xfrm>
            <a:off x="3548728" y="5708198"/>
            <a:ext cx="279560" cy="23905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753E1A0-526D-8647-B23A-AD0B3B76C831}"/>
              </a:ext>
            </a:extLst>
          </p:cNvPr>
          <p:cNvSpPr/>
          <p:nvPr/>
        </p:nvSpPr>
        <p:spPr>
          <a:xfrm>
            <a:off x="7635865" y="1202841"/>
            <a:ext cx="1676248" cy="118479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845980-0607-B144-AD8C-D4D215DA9977}"/>
              </a:ext>
            </a:extLst>
          </p:cNvPr>
          <p:cNvCxnSpPr>
            <a:cxnSpLocks/>
          </p:cNvCxnSpPr>
          <p:nvPr/>
        </p:nvCxnSpPr>
        <p:spPr>
          <a:xfrm flipV="1">
            <a:off x="8100540" y="528070"/>
            <a:ext cx="0" cy="7228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8EAB59-86EC-2640-B6F0-783E53BC786E}"/>
              </a:ext>
            </a:extLst>
          </p:cNvPr>
          <p:cNvSpPr txBox="1"/>
          <p:nvPr/>
        </p:nvSpPr>
        <p:spPr>
          <a:xfrm>
            <a:off x="7385897" y="223829"/>
            <a:ext cx="321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Always qua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i="1" dirty="0"/>
              <a:t>titative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1D5CDC-EA91-5641-885C-90EF8B627241}"/>
              </a:ext>
            </a:extLst>
          </p:cNvPr>
          <p:cNvSpPr txBox="1"/>
          <p:nvPr/>
        </p:nvSpPr>
        <p:spPr>
          <a:xfrm>
            <a:off x="7188289" y="3595537"/>
            <a:ext cx="237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If qua</a:t>
            </a:r>
            <a:r>
              <a:rPr lang="en-US" sz="2000" b="1" i="1" dirty="0">
                <a:solidFill>
                  <a:srgbClr val="0070C0"/>
                </a:solidFill>
              </a:rPr>
              <a:t>l</a:t>
            </a:r>
            <a:r>
              <a:rPr lang="en-US" sz="2000" i="1" dirty="0"/>
              <a:t>itative…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57893B-D8A3-8441-A137-95CC16650FAC}"/>
              </a:ext>
            </a:extLst>
          </p:cNvPr>
          <p:cNvSpPr txBox="1"/>
          <p:nvPr/>
        </p:nvSpPr>
        <p:spPr>
          <a:xfrm>
            <a:off x="7655140" y="4528775"/>
            <a:ext cx="95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BAR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7A5CBE4-0333-8443-BEC3-ADEA03E8E09D}"/>
              </a:ext>
            </a:extLst>
          </p:cNvPr>
          <p:cNvSpPr/>
          <p:nvPr/>
        </p:nvSpPr>
        <p:spPr>
          <a:xfrm>
            <a:off x="9145156" y="2556855"/>
            <a:ext cx="2237430" cy="7671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13793A-1F77-0C49-B448-161E6441CECE}"/>
              </a:ext>
            </a:extLst>
          </p:cNvPr>
          <p:cNvCxnSpPr>
            <a:cxnSpLocks/>
          </p:cNvCxnSpPr>
          <p:nvPr/>
        </p:nvCxnSpPr>
        <p:spPr>
          <a:xfrm flipH="1">
            <a:off x="8916472" y="3153895"/>
            <a:ext cx="414809" cy="3878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FF95F7-773B-5C42-9D30-F0333DC53ACE}"/>
              </a:ext>
            </a:extLst>
          </p:cNvPr>
          <p:cNvCxnSpPr>
            <a:cxnSpLocks/>
          </p:cNvCxnSpPr>
          <p:nvPr/>
        </p:nvCxnSpPr>
        <p:spPr>
          <a:xfrm>
            <a:off x="10771113" y="3291699"/>
            <a:ext cx="203722" cy="31922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F152A34-CB56-1740-B687-0A265984B0C2}"/>
              </a:ext>
            </a:extLst>
          </p:cNvPr>
          <p:cNvSpPr txBox="1"/>
          <p:nvPr/>
        </p:nvSpPr>
        <p:spPr>
          <a:xfrm>
            <a:off x="10012580" y="3610926"/>
            <a:ext cx="222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If qua</a:t>
            </a:r>
            <a:r>
              <a:rPr lang="en-US" sz="2000" b="1" i="1" dirty="0">
                <a:solidFill>
                  <a:srgbClr val="0070C0"/>
                </a:solidFill>
              </a:rPr>
              <a:t>n</a:t>
            </a:r>
            <a:r>
              <a:rPr lang="en-US" sz="2000" i="1" dirty="0"/>
              <a:t>titative…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1C477E-1EB2-8549-9DFB-24B24794F38E}"/>
              </a:ext>
            </a:extLst>
          </p:cNvPr>
          <p:cNvCxnSpPr>
            <a:cxnSpLocks/>
          </p:cNvCxnSpPr>
          <p:nvPr/>
        </p:nvCxnSpPr>
        <p:spPr>
          <a:xfrm>
            <a:off x="8073295" y="3975812"/>
            <a:ext cx="0" cy="4730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7893AD5-02C7-B14D-A0CE-9A833B3913BF}"/>
              </a:ext>
            </a:extLst>
          </p:cNvPr>
          <p:cNvSpPr txBox="1"/>
          <p:nvPr/>
        </p:nvSpPr>
        <p:spPr>
          <a:xfrm>
            <a:off x="10458788" y="4603173"/>
            <a:ext cx="14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SCATTER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B9D96B-4B7E-D844-8350-7103B3D9469C}"/>
              </a:ext>
            </a:extLst>
          </p:cNvPr>
          <p:cNvCxnSpPr>
            <a:cxnSpLocks/>
          </p:cNvCxnSpPr>
          <p:nvPr/>
        </p:nvCxnSpPr>
        <p:spPr>
          <a:xfrm>
            <a:off x="11113509" y="4016973"/>
            <a:ext cx="0" cy="4730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Bar chart">
            <a:extLst>
              <a:ext uri="{FF2B5EF4-FFF2-40B4-BE49-F238E27FC236}">
                <a16:creationId xmlns:a16="http://schemas.microsoft.com/office/drawing/2014/main" id="{A6C38593-19A2-E046-A8D9-27D4A61AE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194" y="4902908"/>
            <a:ext cx="1044347" cy="1044347"/>
          </a:xfrm>
          <a:prstGeom prst="rect">
            <a:avLst/>
          </a:prstGeom>
        </p:spPr>
      </p:pic>
      <p:pic>
        <p:nvPicPr>
          <p:cNvPr id="49" name="Graphic 48" descr="Scatterplot">
            <a:extLst>
              <a:ext uri="{FF2B5EF4-FFF2-40B4-BE49-F238E27FC236}">
                <a16:creationId xmlns:a16="http://schemas.microsoft.com/office/drawing/2014/main" id="{624D30DC-CCEE-A44F-85AE-AE6473AD2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6085" y="4902908"/>
            <a:ext cx="1072513" cy="1072513"/>
          </a:xfrm>
          <a:prstGeom prst="rect">
            <a:avLst/>
          </a:prstGeom>
        </p:spPr>
      </p:pic>
      <p:pic>
        <p:nvPicPr>
          <p:cNvPr id="50" name="Graphic 49" descr="Thumbs Down">
            <a:extLst>
              <a:ext uri="{FF2B5EF4-FFF2-40B4-BE49-F238E27FC236}">
                <a16:creationId xmlns:a16="http://schemas.microsoft.com/office/drawing/2014/main" id="{A3C2AB16-4D87-9448-8553-8140C1B0F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1283" y="5947257"/>
            <a:ext cx="747215" cy="747215"/>
          </a:xfrm>
          <a:prstGeom prst="rect">
            <a:avLst/>
          </a:prstGeom>
        </p:spPr>
      </p:pic>
      <p:pic>
        <p:nvPicPr>
          <p:cNvPr id="51" name="Graphic 50" descr="Thumbs Down">
            <a:extLst>
              <a:ext uri="{FF2B5EF4-FFF2-40B4-BE49-F238E27FC236}">
                <a16:creationId xmlns:a16="http://schemas.microsoft.com/office/drawing/2014/main" id="{3CA33051-F9EB-A24E-9559-93E8961A6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0710760" y="5878393"/>
            <a:ext cx="884942" cy="8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4" grpId="0"/>
      <p:bldP spid="25" grpId="0"/>
      <p:bldP spid="9" grpId="0" animBg="1"/>
      <p:bldP spid="29" grpId="0"/>
      <p:bldP spid="30" grpId="0"/>
      <p:bldP spid="31" grpId="0"/>
      <p:bldP spid="33" grpId="0" animBg="1"/>
      <p:bldP spid="40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DDF-C5D3-384C-B2D5-2EA7BD16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89" y="3825485"/>
            <a:ext cx="3411973" cy="221503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ARE BAR GRAPHS </a:t>
            </a:r>
            <a:r>
              <a:rPr lang="en-US" sz="2800" i="1" dirty="0"/>
              <a:t>AWFUL</a:t>
            </a:r>
            <a:r>
              <a:rPr lang="en-US" sz="2800" dirty="0"/>
              <a:t>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D565-2A1F-A348-9927-10D29DBD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705114"/>
            <a:ext cx="6172412" cy="50361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bar graph can be used </a:t>
            </a:r>
            <a:r>
              <a:rPr lang="en-US" sz="2400" b="0" i="1" dirty="0"/>
              <a:t>for </a:t>
            </a:r>
            <a:r>
              <a:rPr lang="en-US" sz="2400" i="1" dirty="0"/>
              <a:t>preliminary data</a:t>
            </a:r>
            <a:r>
              <a:rPr lang="en-US" sz="2400" b="0" i="1" dirty="0"/>
              <a:t> (why we chose the experimental set-up we did)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dirty="0"/>
              <a:t>It’s less helpful in scientific investigations studying relationship between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dirty="0"/>
              <a:t>If your question leads to a bar graph, continue the experiment!</a:t>
            </a:r>
            <a:endParaRPr lang="en-US" sz="2400" b="0" dirty="0"/>
          </a:p>
          <a:p>
            <a:endParaRPr lang="en-US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C052-6DBB-7E4D-8737-A2DF20B12D81}"/>
              </a:ext>
            </a:extLst>
          </p:cNvPr>
          <p:cNvSpPr txBox="1"/>
          <p:nvPr/>
        </p:nvSpPr>
        <p:spPr>
          <a:xfrm>
            <a:off x="4848449" y="5730494"/>
            <a:ext cx="140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Question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66CE3-D1C0-E547-848D-85557796E01E}"/>
              </a:ext>
            </a:extLst>
          </p:cNvPr>
          <p:cNvSpPr txBox="1"/>
          <p:nvPr/>
        </p:nvSpPr>
        <p:spPr>
          <a:xfrm>
            <a:off x="6758006" y="5730494"/>
            <a:ext cx="99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Bar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Graph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D2757-904F-8942-8B43-F590EB3E6A1D}"/>
              </a:ext>
            </a:extLst>
          </p:cNvPr>
          <p:cNvSpPr txBox="1"/>
          <p:nvPr/>
        </p:nvSpPr>
        <p:spPr>
          <a:xfrm>
            <a:off x="8495744" y="5414746"/>
            <a:ext cx="14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New Question based off that data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339-3BE2-3D4E-8E7B-BD712000C0B5}"/>
              </a:ext>
            </a:extLst>
          </p:cNvPr>
          <p:cNvSpPr txBox="1"/>
          <p:nvPr/>
        </p:nvSpPr>
        <p:spPr>
          <a:xfrm>
            <a:off x="10545205" y="5452697"/>
            <a:ext cx="14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Scatter with trendline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r>
              <a:rPr lang="en-US" dirty="0"/>
              <a:t> </a:t>
            </a:r>
          </a:p>
        </p:txBody>
      </p:sp>
      <p:pic>
        <p:nvPicPr>
          <p:cNvPr id="11" name="Graphic 10" descr="Arrow: Straight">
            <a:extLst>
              <a:ext uri="{FF2B5EF4-FFF2-40B4-BE49-F238E27FC236}">
                <a16:creationId xmlns:a16="http://schemas.microsoft.com/office/drawing/2014/main" id="{95377AAF-D29D-9A49-B4E0-A821DB38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111049" y="5548201"/>
            <a:ext cx="736386" cy="736386"/>
          </a:xfrm>
          <a:prstGeom prst="rect">
            <a:avLst/>
          </a:prstGeom>
        </p:spPr>
      </p:pic>
      <p:pic>
        <p:nvPicPr>
          <p:cNvPr id="12" name="Graphic 11" descr="Arrow: Straight">
            <a:extLst>
              <a:ext uri="{FF2B5EF4-FFF2-40B4-BE49-F238E27FC236}">
                <a16:creationId xmlns:a16="http://schemas.microsoft.com/office/drawing/2014/main" id="{B601EBB8-4CCD-3644-9F38-3D28A9BD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663534" y="5567726"/>
            <a:ext cx="736386" cy="736386"/>
          </a:xfrm>
          <a:prstGeom prst="rect">
            <a:avLst/>
          </a:prstGeom>
        </p:spPr>
      </p:pic>
      <p:pic>
        <p:nvPicPr>
          <p:cNvPr id="13" name="Graphic 12" descr="Arrow: Straight">
            <a:extLst>
              <a:ext uri="{FF2B5EF4-FFF2-40B4-BE49-F238E27FC236}">
                <a16:creationId xmlns:a16="http://schemas.microsoft.com/office/drawing/2014/main" id="{579BB6A5-FD83-F446-8825-B26F5B18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09086" y="5584638"/>
            <a:ext cx="736386" cy="736386"/>
          </a:xfrm>
          <a:prstGeom prst="rect">
            <a:avLst/>
          </a:prstGeom>
        </p:spPr>
      </p:pic>
      <p:pic>
        <p:nvPicPr>
          <p:cNvPr id="17" name="Graphic 16" descr="Bar chart">
            <a:extLst>
              <a:ext uri="{FF2B5EF4-FFF2-40B4-BE49-F238E27FC236}">
                <a16:creationId xmlns:a16="http://schemas.microsoft.com/office/drawing/2014/main" id="{3EDC3158-8BCF-AD4F-8BEF-132BCB5CB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" y="697365"/>
            <a:ext cx="1476820" cy="1476820"/>
          </a:xfrm>
          <a:prstGeom prst="rect">
            <a:avLst/>
          </a:prstGeom>
        </p:spPr>
      </p:pic>
      <p:pic>
        <p:nvPicPr>
          <p:cNvPr id="19" name="Graphic 18" descr="Scatterplot">
            <a:extLst>
              <a:ext uri="{FF2B5EF4-FFF2-40B4-BE49-F238E27FC236}">
                <a16:creationId xmlns:a16="http://schemas.microsoft.com/office/drawing/2014/main" id="{E911368F-E7DD-A94C-9874-C4865B2C3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1620" y="705114"/>
            <a:ext cx="1567372" cy="1567372"/>
          </a:xfrm>
          <a:prstGeom prst="rect">
            <a:avLst/>
          </a:prstGeom>
        </p:spPr>
      </p:pic>
      <p:pic>
        <p:nvPicPr>
          <p:cNvPr id="20" name="Graphic 19" descr="Thumbs Down">
            <a:extLst>
              <a:ext uri="{FF2B5EF4-FFF2-40B4-BE49-F238E27FC236}">
                <a16:creationId xmlns:a16="http://schemas.microsoft.com/office/drawing/2014/main" id="{85376488-FC8F-2441-A611-45B80DE78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222" y="2272486"/>
            <a:ext cx="1165596" cy="1165596"/>
          </a:xfrm>
          <a:prstGeom prst="rect">
            <a:avLst/>
          </a:prstGeom>
        </p:spPr>
      </p:pic>
      <p:pic>
        <p:nvPicPr>
          <p:cNvPr id="21" name="Graphic 20" descr="Thumbs Down">
            <a:extLst>
              <a:ext uri="{FF2B5EF4-FFF2-40B4-BE49-F238E27FC236}">
                <a16:creationId xmlns:a16="http://schemas.microsoft.com/office/drawing/2014/main" id="{51178B36-7C61-BB45-89D9-0EBF97C33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022508" y="2263404"/>
            <a:ext cx="1165596" cy="1165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47E03D-D5D7-CA4C-A2D7-3A1D9900F2ED}"/>
              </a:ext>
            </a:extLst>
          </p:cNvPr>
          <p:cNvSpPr txBox="1"/>
          <p:nvPr/>
        </p:nvSpPr>
        <p:spPr>
          <a:xfrm rot="20247336">
            <a:off x="4778330" y="253106"/>
            <a:ext cx="140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No…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3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EE5F7-94EA-B846-AA0C-619AB79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 descr="Scientist">
            <a:extLst>
              <a:ext uri="{FF2B5EF4-FFF2-40B4-BE49-F238E27FC236}">
                <a16:creationId xmlns:a16="http://schemas.microsoft.com/office/drawing/2014/main" id="{C55E9301-951E-434A-9A47-49548979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4460" y="616872"/>
            <a:ext cx="3011848" cy="3011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2DB96-401A-1D40-8369-9EA780F9A075}"/>
              </a:ext>
            </a:extLst>
          </p:cNvPr>
          <p:cNvSpPr txBox="1"/>
          <p:nvPr/>
        </p:nvSpPr>
        <p:spPr>
          <a:xfrm>
            <a:off x="3783862" y="3701429"/>
            <a:ext cx="3046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Paper Airplane </a:t>
            </a:r>
          </a:p>
          <a:p>
            <a:pPr algn="ctr"/>
            <a:r>
              <a:rPr lang="en-US" sz="5400" dirty="0"/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A2339-2EDD-734A-9971-9001AA6BFA4D}"/>
              </a:ext>
            </a:extLst>
          </p:cNvPr>
          <p:cNvSpPr txBox="1"/>
          <p:nvPr/>
        </p:nvSpPr>
        <p:spPr>
          <a:xfrm>
            <a:off x="7255573" y="273955"/>
            <a:ext cx="471716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dirty="0"/>
              <a:t>In your lab groups, </a:t>
            </a:r>
            <a:r>
              <a:rPr lang="en-US" b="1" dirty="0"/>
              <a:t>design</a:t>
            </a:r>
            <a:r>
              <a:rPr lang="en-US" dirty="0"/>
              <a:t> and </a:t>
            </a:r>
            <a:r>
              <a:rPr lang="en-US" b="1" dirty="0"/>
              <a:t>carry out </a:t>
            </a:r>
            <a:r>
              <a:rPr lang="en-US" dirty="0"/>
              <a:t>an experiment that aims to answer a </a:t>
            </a:r>
            <a:r>
              <a:rPr lang="en-US" u="sng" dirty="0"/>
              <a:t>measurable</a:t>
            </a:r>
            <a:r>
              <a:rPr lang="en-US" dirty="0"/>
              <a:t> question (that </a:t>
            </a:r>
            <a:r>
              <a:rPr lang="en-US" u="sng" dirty="0"/>
              <a:t>you</a:t>
            </a:r>
            <a:r>
              <a:rPr lang="en-US" dirty="0"/>
              <a:t> come up with), regarding a factor that affects paper airplane ‘success’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r>
              <a:rPr lang="en-US" dirty="0"/>
              <a:t>Required components: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Question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Hypothesis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Materials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Procedure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Observations &amp; Data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Analysis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Concluding statement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You may work on a single document (digital or written). Upload to Teams before next class. </a:t>
            </a:r>
          </a:p>
          <a:p>
            <a:pPr fontAlgn="ctr"/>
            <a:endParaRPr lang="en-US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 ALL science labs and activities…</a:t>
            </a:r>
          </a:p>
          <a:p>
            <a:r>
              <a:rPr lang="en-US" sz="1400" dirty="0"/>
              <a:t>First… </a:t>
            </a:r>
            <a:r>
              <a:rPr lang="en-US" sz="1400" i="1" dirty="0"/>
              <a:t>Think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Second… </a:t>
            </a:r>
            <a:r>
              <a:rPr lang="en-US" sz="1400" i="1" dirty="0"/>
              <a:t>Talk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Third… Then </a:t>
            </a:r>
            <a:r>
              <a:rPr lang="en-US" sz="1400" i="1" dirty="0"/>
              <a:t>do</a:t>
            </a:r>
            <a:r>
              <a:rPr lang="en-US" sz="1400" dirty="0"/>
              <a:t> it/</a:t>
            </a:r>
            <a:r>
              <a:rPr lang="en-US" sz="1400" i="1" dirty="0"/>
              <a:t>ask</a:t>
            </a:r>
            <a:r>
              <a:rPr lang="en-US" sz="1400" dirty="0"/>
              <a:t> it</a:t>
            </a:r>
          </a:p>
          <a:p>
            <a:endParaRPr lang="en-US" dirty="0"/>
          </a:p>
        </p:txBody>
      </p:sp>
      <p:pic>
        <p:nvPicPr>
          <p:cNvPr id="12290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BF0B4E3B-BA1D-C843-9659-269C0D52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" y="4066582"/>
            <a:ext cx="3680470" cy="22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F019D-D57D-544E-B05F-2A8B707054B6}"/>
              </a:ext>
            </a:extLst>
          </p:cNvPr>
          <p:cNvSpPr txBox="1"/>
          <p:nvPr/>
        </p:nvSpPr>
        <p:spPr>
          <a:xfrm rot="20848854">
            <a:off x="-6365" y="784585"/>
            <a:ext cx="668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Let’s try this again</a:t>
            </a:r>
            <a:r>
              <a:rPr lang="en-US" sz="3200" b="1">
                <a:solidFill>
                  <a:srgbClr val="FF0000"/>
                </a:solidFill>
              </a:rPr>
              <a:t>, then!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AAE3B-192A-E945-84A7-C75F2F4EC81F}"/>
              </a:ext>
            </a:extLst>
          </p:cNvPr>
          <p:cNvSpPr txBox="1"/>
          <p:nvPr/>
        </p:nvSpPr>
        <p:spPr>
          <a:xfrm rot="20524975">
            <a:off x="9835261" y="1550141"/>
            <a:ext cx="254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Note: “success” is an unquantifiable word, like “best” (i.e. don’t use it) – you decide what you’re measuring!</a:t>
            </a:r>
          </a:p>
        </p:txBody>
      </p:sp>
    </p:spTree>
    <p:extLst>
      <p:ext uri="{BB962C8B-B14F-4D97-AF65-F5344CB8AC3E}">
        <p14:creationId xmlns:p14="http://schemas.microsoft.com/office/powerpoint/2010/main" val="6185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B970-385E-DA45-9845-C22BAE0E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33" y="-132346"/>
            <a:ext cx="4573445" cy="5758230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Required components: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Question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Hypothesis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Materials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Procedure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Observations &amp; Data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Analysis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Concluding statement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7DD37-660D-E849-860A-AAE84F8520DE}"/>
              </a:ext>
            </a:extLst>
          </p:cNvPr>
          <p:cNvSpPr txBox="1"/>
          <p:nvPr/>
        </p:nvSpPr>
        <p:spPr>
          <a:xfrm>
            <a:off x="5292519" y="272787"/>
            <a:ext cx="624438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Measurable &amp; testable. Has both IV &amp; DV. </a:t>
            </a:r>
          </a:p>
          <a:p>
            <a:r>
              <a:rPr lang="en-US" i="1" dirty="0"/>
              <a:t>What effect does </a:t>
            </a:r>
            <a:r>
              <a:rPr lang="en-US" i="1" u="sng" dirty="0"/>
              <a:t>_(IV)</a:t>
            </a:r>
            <a:r>
              <a:rPr lang="en-US" i="1" dirty="0"/>
              <a:t>_have on </a:t>
            </a:r>
            <a:r>
              <a:rPr lang="en-US" i="1" u="sng" dirty="0"/>
              <a:t> (DV)_?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AC455D-45E8-2844-80D1-A94816097907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713220" y="595953"/>
            <a:ext cx="2579299" cy="663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5CB72D-5D63-DB44-8569-3B1EC67A9454}"/>
              </a:ext>
            </a:extLst>
          </p:cNvPr>
          <p:cNvSpPr txBox="1"/>
          <p:nvPr/>
        </p:nvSpPr>
        <p:spPr>
          <a:xfrm>
            <a:off x="5242550" y="1158316"/>
            <a:ext cx="6244389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Measurable &amp; testable. Has both IV &amp; DV.  Basically rewords the question into a prediction.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C8D204-F364-9B46-AAFE-9574A6A44D92}"/>
              </a:ext>
            </a:extLst>
          </p:cNvPr>
          <p:cNvCxnSpPr>
            <a:cxnSpLocks/>
          </p:cNvCxnSpPr>
          <p:nvPr/>
        </p:nvCxnSpPr>
        <p:spPr>
          <a:xfrm flipV="1">
            <a:off x="2750695" y="1481481"/>
            <a:ext cx="2308486" cy="36776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B3F21E-81EB-2244-AFDC-C41ED1EF991D}"/>
              </a:ext>
            </a:extLst>
          </p:cNvPr>
          <p:cNvSpPr txBox="1"/>
          <p:nvPr/>
        </p:nvSpPr>
        <p:spPr>
          <a:xfrm>
            <a:off x="5227560" y="2020567"/>
            <a:ext cx="6806517" cy="64633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Specific (incl type and quantity). List. Relevant items only </a:t>
            </a:r>
            <a:r>
              <a:rPr lang="en-US" i="1" dirty="0"/>
              <a:t>(i.e. “pencil” not required)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DD3B9B-E728-6144-A056-38BFA0DECC90}"/>
              </a:ext>
            </a:extLst>
          </p:cNvPr>
          <p:cNvCxnSpPr>
            <a:cxnSpLocks/>
          </p:cNvCxnSpPr>
          <p:nvPr/>
        </p:nvCxnSpPr>
        <p:spPr>
          <a:xfrm flipV="1">
            <a:off x="2548328" y="2260039"/>
            <a:ext cx="2510853" cy="17928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6CE75C-4690-0C4D-9CD5-0ED298347FB5}"/>
              </a:ext>
            </a:extLst>
          </p:cNvPr>
          <p:cNvSpPr txBox="1"/>
          <p:nvPr/>
        </p:nvSpPr>
        <p:spPr>
          <a:xfrm>
            <a:off x="4986465" y="2849838"/>
            <a:ext cx="7156554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Numbered step-by-step. SUPER clear and concise. Like a recipe. Someone else should be able to follow it and get similar results.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C3500D-D5D3-D043-984E-B3EFE441D4F7}"/>
              </a:ext>
            </a:extLst>
          </p:cNvPr>
          <p:cNvCxnSpPr>
            <a:cxnSpLocks/>
          </p:cNvCxnSpPr>
          <p:nvPr/>
        </p:nvCxnSpPr>
        <p:spPr>
          <a:xfrm>
            <a:off x="2660755" y="2923082"/>
            <a:ext cx="2222291" cy="12852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0F9070-5689-DB42-8527-8BE1EE33A36A}"/>
              </a:ext>
            </a:extLst>
          </p:cNvPr>
          <p:cNvSpPr txBox="1"/>
          <p:nvPr/>
        </p:nvSpPr>
        <p:spPr>
          <a:xfrm>
            <a:off x="5044191" y="3938096"/>
            <a:ext cx="6989886" cy="92333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a table. Pre-make the table ahead of time. What data are you planning to collect? Have a spot for averages. Make sure measurement units are in there.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3677F3-42C9-A54B-9938-40C82DB64610}"/>
              </a:ext>
            </a:extLst>
          </p:cNvPr>
          <p:cNvCxnSpPr>
            <a:cxnSpLocks/>
          </p:cNvCxnSpPr>
          <p:nvPr/>
        </p:nvCxnSpPr>
        <p:spPr>
          <a:xfrm>
            <a:off x="4207240" y="3398596"/>
            <a:ext cx="675806" cy="55751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A844E18-3723-6E47-8AB0-D9823DE5C043}"/>
              </a:ext>
            </a:extLst>
          </p:cNvPr>
          <p:cNvSpPr txBox="1"/>
          <p:nvPr/>
        </p:nvSpPr>
        <p:spPr>
          <a:xfrm>
            <a:off x="5059181" y="4996374"/>
            <a:ext cx="6974896" cy="923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Scatter graph! Both axes are labelled with units. IV (what you’re changing) is on the x-axis/horizontal and DV (what you’re measuring as a result) is on the y-axis/vertical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7C925D-5635-344B-9684-7910825A5293}"/>
              </a:ext>
            </a:extLst>
          </p:cNvPr>
          <p:cNvCxnSpPr>
            <a:cxnSpLocks/>
          </p:cNvCxnSpPr>
          <p:nvPr/>
        </p:nvCxnSpPr>
        <p:spPr>
          <a:xfrm>
            <a:off x="2750695" y="3968076"/>
            <a:ext cx="2235770" cy="11182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87340D-B545-DC49-8BE7-0424B81AE9CF}"/>
              </a:ext>
            </a:extLst>
          </p:cNvPr>
          <p:cNvSpPr txBox="1"/>
          <p:nvPr/>
        </p:nvSpPr>
        <p:spPr>
          <a:xfrm>
            <a:off x="4956485" y="6075098"/>
            <a:ext cx="7205535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Two-liner. What does the shape of your graph tell you? Is your hypothesis accepted or rejected? </a:t>
            </a:r>
            <a:r>
              <a:rPr lang="en-US" i="1" dirty="0"/>
              <a:t>(note: </a:t>
            </a:r>
            <a:r>
              <a:rPr lang="en-US" i="1" u="sng" dirty="0"/>
              <a:t>not</a:t>
            </a:r>
            <a:r>
              <a:rPr lang="en-US" i="1" dirty="0"/>
              <a:t> right or wrong!)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CCED72-F761-654F-A1F7-53D529C2D6E0}"/>
              </a:ext>
            </a:extLst>
          </p:cNvPr>
          <p:cNvCxnSpPr>
            <a:cxnSpLocks/>
          </p:cNvCxnSpPr>
          <p:nvPr/>
        </p:nvCxnSpPr>
        <p:spPr>
          <a:xfrm>
            <a:off x="3387777" y="4736892"/>
            <a:ext cx="1495269" cy="13695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2" grpId="0" animBg="1"/>
      <p:bldP spid="15" grpId="0" animBg="1"/>
      <p:bldP spid="20" grpId="0" animBg="1"/>
      <p:bldP spid="23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Let’s talk about that Paper Airplane Lab, shall we?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5113"/>
            <a:ext cx="4866957" cy="29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2D064E-AAF9-5644-A896-6B796E437B0C}"/>
              </a:ext>
            </a:extLst>
          </p:cNvPr>
          <p:cNvSpPr/>
          <p:nvPr/>
        </p:nvSpPr>
        <p:spPr>
          <a:xfrm>
            <a:off x="5073753" y="4583227"/>
            <a:ext cx="71182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Now, you know you made mistakes on your first go-around (which is SUPPOSED TO HAPPEN</a:t>
            </a:r>
          </a:p>
          <a:p>
            <a:pPr algn="ctr"/>
            <a:r>
              <a:rPr lang="en-US" sz="3200" dirty="0"/>
              <a:t> – it’s how we learn!!) </a:t>
            </a:r>
          </a:p>
        </p:txBody>
      </p:sp>
    </p:spTree>
    <p:extLst>
      <p:ext uri="{BB962C8B-B14F-4D97-AF65-F5344CB8AC3E}">
        <p14:creationId xmlns:p14="http://schemas.microsoft.com/office/powerpoint/2010/main" val="67235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FEE8-37A3-0C47-9E79-E926E4AA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was wrong with the QUESTION?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BC299633-485F-6342-8A02-26F203FC2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0337" flipH="1" flipV="1">
            <a:off x="9692482" y="204399"/>
            <a:ext cx="2520771" cy="15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1CE37-7631-3242-9F18-8CF9D022D2C9}"/>
              </a:ext>
            </a:extLst>
          </p:cNvPr>
          <p:cNvSpPr txBox="1"/>
          <p:nvPr/>
        </p:nvSpPr>
        <p:spPr>
          <a:xfrm>
            <a:off x="4893093" y="1047655"/>
            <a:ext cx="58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“What is the best paper airplane?”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B245A6-3F85-D74B-9481-3549206FF98F}"/>
              </a:ext>
            </a:extLst>
          </p:cNvPr>
          <p:cNvSpPr/>
          <p:nvPr/>
        </p:nvSpPr>
        <p:spPr>
          <a:xfrm>
            <a:off x="6776409" y="792712"/>
            <a:ext cx="1071563" cy="97155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mment Dislike">
            <a:extLst>
              <a:ext uri="{FF2B5EF4-FFF2-40B4-BE49-F238E27FC236}">
                <a16:creationId xmlns:a16="http://schemas.microsoft.com/office/drawing/2014/main" id="{8C8AEDC9-1168-ED44-BEAC-677992C0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7956" y="47927"/>
            <a:ext cx="1071562" cy="1071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3595A-2F47-C849-898F-C59E2D9D60E1}"/>
              </a:ext>
            </a:extLst>
          </p:cNvPr>
          <p:cNvSpPr txBox="1"/>
          <p:nvPr/>
        </p:nvSpPr>
        <p:spPr>
          <a:xfrm>
            <a:off x="6111905" y="1825306"/>
            <a:ext cx="589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What does ”BEST” mean?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4352E-811E-AB48-87F4-677D71A7D6E3}"/>
              </a:ext>
            </a:extLst>
          </p:cNvPr>
          <p:cNvSpPr txBox="1"/>
          <p:nvPr/>
        </p:nvSpPr>
        <p:spPr>
          <a:xfrm>
            <a:off x="5004752" y="2458897"/>
            <a:ext cx="70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Needs to be </a:t>
            </a:r>
            <a:r>
              <a:rPr lang="en-US" sz="2800" b="1" u="sng" dirty="0"/>
              <a:t>testable </a:t>
            </a:r>
            <a:r>
              <a:rPr lang="en-US" sz="2800" b="1" dirty="0"/>
              <a:t>&amp; </a:t>
            </a:r>
            <a:r>
              <a:rPr lang="en-US" sz="2800" b="1" u="sng" dirty="0"/>
              <a:t>measurable</a:t>
            </a:r>
            <a:r>
              <a:rPr lang="en-US" sz="28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FE742-B8FA-E649-90EE-334A459D6FC7}"/>
              </a:ext>
            </a:extLst>
          </p:cNvPr>
          <p:cNvSpPr txBox="1"/>
          <p:nvPr/>
        </p:nvSpPr>
        <p:spPr>
          <a:xfrm>
            <a:off x="4994598" y="3895051"/>
            <a:ext cx="70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What effect does _____ have on ______?</a:t>
            </a:r>
          </a:p>
        </p:txBody>
      </p:sp>
      <p:pic>
        <p:nvPicPr>
          <p:cNvPr id="14" name="Graphic 13" descr="Comment Like">
            <a:extLst>
              <a:ext uri="{FF2B5EF4-FFF2-40B4-BE49-F238E27FC236}">
                <a16:creationId xmlns:a16="http://schemas.microsoft.com/office/drawing/2014/main" id="{AD091357-B144-F74F-9679-C4002E16B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8377" y="2940911"/>
            <a:ext cx="1131951" cy="1131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758065-6AE0-A14D-B5FC-AFC1EEAD7DC4}"/>
              </a:ext>
            </a:extLst>
          </p:cNvPr>
          <p:cNvSpPr txBox="1"/>
          <p:nvPr/>
        </p:nvSpPr>
        <p:spPr>
          <a:xfrm>
            <a:off x="9700088" y="4935678"/>
            <a:ext cx="238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What are you measuring?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589F5-8877-2D45-ACF7-29A303C6B09F}"/>
              </a:ext>
            </a:extLst>
          </p:cNvPr>
          <p:cNvSpPr txBox="1"/>
          <p:nvPr/>
        </p:nvSpPr>
        <p:spPr>
          <a:xfrm>
            <a:off x="6892433" y="4854151"/>
            <a:ext cx="255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What are you manipulating?</a:t>
            </a:r>
          </a:p>
        </p:txBody>
      </p:sp>
      <p:pic>
        <p:nvPicPr>
          <p:cNvPr id="18" name="Graphic 17" descr="Arrow: Straight">
            <a:extLst>
              <a:ext uri="{FF2B5EF4-FFF2-40B4-BE49-F238E27FC236}">
                <a16:creationId xmlns:a16="http://schemas.microsoft.com/office/drawing/2014/main" id="{3B389C2A-48D5-344D-B238-05A4155C1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082718" y="4288812"/>
            <a:ext cx="683568" cy="683568"/>
          </a:xfrm>
          <a:prstGeom prst="rect">
            <a:avLst/>
          </a:prstGeom>
        </p:spPr>
      </p:pic>
      <p:pic>
        <p:nvPicPr>
          <p:cNvPr id="19" name="Graphic 18" descr="Arrow: Straight">
            <a:extLst>
              <a:ext uri="{FF2B5EF4-FFF2-40B4-BE49-F238E27FC236}">
                <a16:creationId xmlns:a16="http://schemas.microsoft.com/office/drawing/2014/main" id="{EF7697AB-C2AE-274C-AB82-7D179D5B8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645849" y="4350977"/>
            <a:ext cx="683568" cy="683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2F2B8-87BC-2A4B-8306-9DED874246F7}"/>
              </a:ext>
            </a:extLst>
          </p:cNvPr>
          <p:cNvSpPr txBox="1"/>
          <p:nvPr/>
        </p:nvSpPr>
        <p:spPr>
          <a:xfrm>
            <a:off x="6770170" y="5711345"/>
            <a:ext cx="25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= “independent variable”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762DC-8221-D947-BF29-41106D79A97C}"/>
              </a:ext>
            </a:extLst>
          </p:cNvPr>
          <p:cNvSpPr txBox="1"/>
          <p:nvPr/>
        </p:nvSpPr>
        <p:spPr>
          <a:xfrm>
            <a:off x="9596610" y="5804737"/>
            <a:ext cx="25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= “dependent variable”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ECBEA-FEB3-304B-93CE-1B479DA6BDF0}"/>
              </a:ext>
            </a:extLst>
          </p:cNvPr>
          <p:cNvSpPr txBox="1"/>
          <p:nvPr/>
        </p:nvSpPr>
        <p:spPr>
          <a:xfrm>
            <a:off x="7616015" y="3834871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450A5-5C27-DF47-ACE0-3938D6474E36}"/>
              </a:ext>
            </a:extLst>
          </p:cNvPr>
          <p:cNvSpPr txBox="1"/>
          <p:nvPr/>
        </p:nvSpPr>
        <p:spPr>
          <a:xfrm>
            <a:off x="10309010" y="3593091"/>
            <a:ext cx="147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flight distance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70376-73BB-4B49-9348-59BEBF492542}"/>
              </a:ext>
            </a:extLst>
          </p:cNvPr>
          <p:cNvSpPr txBox="1"/>
          <p:nvPr/>
        </p:nvSpPr>
        <p:spPr>
          <a:xfrm>
            <a:off x="7655921" y="3849762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length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22B47-91C8-6948-B8AE-9971385E8DAA}"/>
              </a:ext>
            </a:extLst>
          </p:cNvPr>
          <p:cNvSpPr txBox="1"/>
          <p:nvPr/>
        </p:nvSpPr>
        <p:spPr>
          <a:xfrm>
            <a:off x="10309010" y="3845791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airtime</a:t>
            </a:r>
          </a:p>
        </p:txBody>
      </p:sp>
    </p:spTree>
    <p:extLst>
      <p:ext uri="{BB962C8B-B14F-4D97-AF65-F5344CB8AC3E}">
        <p14:creationId xmlns:p14="http://schemas.microsoft.com/office/powerpoint/2010/main" val="830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5" grpId="0"/>
      <p:bldP spid="16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80" y="704838"/>
            <a:ext cx="6710651" cy="5197498"/>
          </a:xfrm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2400" dirty="0"/>
              <a:t>1. What MATERIALS do you need to re-do this experiment to make the data more </a:t>
            </a:r>
            <a:r>
              <a:rPr lang="en-US" sz="2400" u="sng" dirty="0"/>
              <a:t>accurate</a:t>
            </a:r>
            <a:r>
              <a:rPr lang="en-US" sz="2400" dirty="0"/>
              <a:t> &amp; </a:t>
            </a:r>
            <a:r>
              <a:rPr lang="en-US" sz="2400" u="sng" dirty="0"/>
              <a:t>reliable</a:t>
            </a:r>
            <a:r>
              <a:rPr lang="en-US" sz="2400" dirty="0"/>
              <a:t>? </a:t>
            </a:r>
            <a:br>
              <a:rPr lang="en-US" sz="2400" dirty="0"/>
            </a:br>
            <a:r>
              <a:rPr lang="en-US" sz="2400" dirty="0"/>
              <a:t>Be specific ;)  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1763382"/>
            <a:ext cx="4454644" cy="27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814782" cy="519749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8E3E4-F2C8-3049-82C7-F5FE1E37B151}"/>
              </a:ext>
            </a:extLst>
          </p:cNvPr>
          <p:cNvSpPr txBox="1"/>
          <p:nvPr/>
        </p:nvSpPr>
        <p:spPr>
          <a:xfrm>
            <a:off x="4775991" y="1079947"/>
            <a:ext cx="648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Let’s talk about the physical measuring of length that happened</a:t>
            </a:r>
          </a:p>
        </p:txBody>
      </p:sp>
      <p:pic>
        <p:nvPicPr>
          <p:cNvPr id="1034" name="Picture 10" descr="Paper Airplane Free Vector Art - (37,269 Free Downloads)">
            <a:extLst>
              <a:ext uri="{FF2B5EF4-FFF2-40B4-BE49-F238E27FC236}">
                <a16:creationId xmlns:a16="http://schemas.microsoft.com/office/drawing/2014/main" id="{DF2CDF60-B632-8D46-A7D2-1D7901C0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090">
            <a:off x="9809327" y="2153809"/>
            <a:ext cx="959440" cy="9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per Plane By Katya Farinsky">
            <a:extLst>
              <a:ext uri="{FF2B5EF4-FFF2-40B4-BE49-F238E27FC236}">
                <a16:creationId xmlns:a16="http://schemas.microsoft.com/office/drawing/2014/main" id="{5C26D84B-CBA4-304D-87E3-DBDC9B54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1" y="2879329"/>
            <a:ext cx="1009099" cy="18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easure tape PNG images free download">
            <a:extLst>
              <a:ext uri="{FF2B5EF4-FFF2-40B4-BE49-F238E27FC236}">
                <a16:creationId xmlns:a16="http://schemas.microsoft.com/office/drawing/2014/main" id="{1602B125-6DC0-F44F-9F8D-AA66A843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4577" y="2237015"/>
            <a:ext cx="469514" cy="5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C0BB09-397F-5A49-8A44-7D30A3D108A8}"/>
              </a:ext>
            </a:extLst>
          </p:cNvPr>
          <p:cNvCxnSpPr>
            <a:endCxn id="1044" idx="0"/>
          </p:cNvCxnSpPr>
          <p:nvPr/>
        </p:nvCxnSpPr>
        <p:spPr>
          <a:xfrm>
            <a:off x="10619721" y="2867561"/>
            <a:ext cx="0" cy="1969841"/>
          </a:xfrm>
          <a:prstGeom prst="line">
            <a:avLst/>
          </a:prstGeom>
          <a:ln w="349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0" descr="Measure tape PNG images free download">
            <a:extLst>
              <a:ext uri="{FF2B5EF4-FFF2-40B4-BE49-F238E27FC236}">
                <a16:creationId xmlns:a16="http://schemas.microsoft.com/office/drawing/2014/main" id="{0A251168-1A0B-5042-A2B1-F72430F5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9713">
            <a:off x="7618554" y="1223880"/>
            <a:ext cx="469514" cy="5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705113"/>
            <a:ext cx="4240213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4783A-83A7-F24E-889F-537D4EEFBE80}"/>
              </a:ext>
            </a:extLst>
          </p:cNvPr>
          <p:cNvSpPr/>
          <p:nvPr/>
        </p:nvSpPr>
        <p:spPr>
          <a:xfrm>
            <a:off x="4952195" y="946911"/>
            <a:ext cx="559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Did you read the measuring tape correctly?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7D208-518F-3644-A9E2-50500CFC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25" y="2063239"/>
            <a:ext cx="3051175" cy="137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31BA0-69B8-FC43-B010-4BFA4454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43" y="2094274"/>
            <a:ext cx="2556959" cy="1239620"/>
          </a:xfrm>
          <a:prstGeom prst="rect">
            <a:avLst/>
          </a:prstGeom>
        </p:spPr>
      </p:pic>
      <p:pic>
        <p:nvPicPr>
          <p:cNvPr id="9" name="Graphic 8" descr="Checkbox Checked">
            <a:extLst>
              <a:ext uri="{FF2B5EF4-FFF2-40B4-BE49-F238E27FC236}">
                <a16:creationId xmlns:a16="http://schemas.microsoft.com/office/drawing/2014/main" id="{0D2BF81A-6B1B-A444-BCD7-1CE462B0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5363" y="2087359"/>
            <a:ext cx="17145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7A838-E342-7341-84B4-B2E0D0C94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722" y="3268250"/>
            <a:ext cx="2387600" cy="19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BAFB6-7B5C-AC4B-BE30-A124928CB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186" y="3758765"/>
            <a:ext cx="4240213" cy="1474010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1084FF5B-0BD3-F342-B729-6ED8FB360903}"/>
              </a:ext>
            </a:extLst>
          </p:cNvPr>
          <p:cNvSpPr/>
          <p:nvPr/>
        </p:nvSpPr>
        <p:spPr>
          <a:xfrm>
            <a:off x="5900739" y="4896922"/>
            <a:ext cx="469359" cy="3739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5055B-30B1-1D4B-A4A2-62910378B5B2}"/>
              </a:ext>
            </a:extLst>
          </p:cNvPr>
          <p:cNvSpPr/>
          <p:nvPr/>
        </p:nvSpPr>
        <p:spPr>
          <a:xfrm>
            <a:off x="5486400" y="3429000"/>
            <a:ext cx="1785938" cy="329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Thumbs Down">
            <a:extLst>
              <a:ext uri="{FF2B5EF4-FFF2-40B4-BE49-F238E27FC236}">
                <a16:creationId xmlns:a16="http://schemas.microsoft.com/office/drawing/2014/main" id="{264374B4-AC8D-1A4B-8D64-2CDC8912F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3786" y="3593882"/>
            <a:ext cx="2678112" cy="26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705113"/>
            <a:ext cx="4240213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4783A-83A7-F24E-889F-537D4EEFBE80}"/>
              </a:ext>
            </a:extLst>
          </p:cNvPr>
          <p:cNvSpPr/>
          <p:nvPr/>
        </p:nvSpPr>
        <p:spPr>
          <a:xfrm>
            <a:off x="4952195" y="946911"/>
            <a:ext cx="559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Did you read the measuring tape correctly?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E3CE8-CC30-D14F-B051-C2FED1D2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95" y="2820554"/>
            <a:ext cx="4246244" cy="2675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7D208-518F-3644-A9E2-50500CFC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25" y="1990549"/>
            <a:ext cx="3051175" cy="1373489"/>
          </a:xfrm>
          <a:prstGeom prst="rect">
            <a:avLst/>
          </a:prstGeom>
        </p:spPr>
      </p:pic>
      <p:pic>
        <p:nvPicPr>
          <p:cNvPr id="9" name="Graphic 8" descr="Checkbox Checked">
            <a:extLst>
              <a:ext uri="{FF2B5EF4-FFF2-40B4-BE49-F238E27FC236}">
                <a16:creationId xmlns:a16="http://schemas.microsoft.com/office/drawing/2014/main" id="{0D2BF81A-6B1B-A444-BCD7-1CE462B0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5363" y="2087359"/>
            <a:ext cx="17145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B2A12-EB3E-694D-AC58-C91B7FFE9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400" y="4194043"/>
            <a:ext cx="3315876" cy="2136775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1084FF5B-0BD3-F342-B729-6ED8FB360903}"/>
              </a:ext>
            </a:extLst>
          </p:cNvPr>
          <p:cNvSpPr/>
          <p:nvPr/>
        </p:nvSpPr>
        <p:spPr>
          <a:xfrm>
            <a:off x="9980610" y="5503003"/>
            <a:ext cx="469359" cy="3739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B6C8B-D387-0344-836A-31108F17AAAF}"/>
              </a:ext>
            </a:extLst>
          </p:cNvPr>
          <p:cNvSpPr/>
          <p:nvPr/>
        </p:nvSpPr>
        <p:spPr>
          <a:xfrm>
            <a:off x="8615363" y="4340894"/>
            <a:ext cx="1365247" cy="373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05113"/>
            <a:ext cx="4200525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uracy versus Precision? | The Leading Business Education Network for  Doctors, Financial Advisors and Health Industry Consultants">
            <a:extLst>
              <a:ext uri="{FF2B5EF4-FFF2-40B4-BE49-F238E27FC236}">
                <a16:creationId xmlns:a16="http://schemas.microsoft.com/office/drawing/2014/main" id="{0C1F84BC-B3F8-D047-95CB-8A59C98F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47" y="2469124"/>
            <a:ext cx="5586412" cy="20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827A6-0EAB-7A4D-9FED-AD9D289481A4}"/>
              </a:ext>
            </a:extLst>
          </p:cNvPr>
          <p:cNvSpPr txBox="1"/>
          <p:nvPr/>
        </p:nvSpPr>
        <p:spPr>
          <a:xfrm rot="20912915">
            <a:off x="4469164" y="785991"/>
            <a:ext cx="570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4. Did you perform </a:t>
            </a:r>
            <a:r>
              <a:rPr lang="en-US" sz="2400" b="1" u="sng" dirty="0"/>
              <a:t>repeated trials</a:t>
            </a:r>
            <a:r>
              <a:rPr lang="en-US" sz="2400" b="1" dirty="0"/>
              <a:t>? </a:t>
            </a:r>
          </a:p>
          <a:p>
            <a:pPr algn="ctr"/>
            <a:r>
              <a:rPr lang="en-US" sz="2400" dirty="0"/>
              <a:t>Why is this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29BF6-007D-274C-9DD0-5C7D33A0808E}"/>
              </a:ext>
            </a:extLst>
          </p:cNvPr>
          <p:cNvSpPr txBox="1"/>
          <p:nvPr/>
        </p:nvSpPr>
        <p:spPr>
          <a:xfrm>
            <a:off x="5702147" y="5071614"/>
            <a:ext cx="570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Repeated trials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averages</a:t>
            </a:r>
            <a:r>
              <a:rPr lang="en-US" sz="2400" dirty="0">
                <a:sym typeface="Wingdings" pitchFamily="2" charset="2"/>
              </a:rPr>
              <a:t> that can be graphed and analyzed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1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What did your GRAPH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18AB70-B6D5-174C-B5B8-297BA0AA4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18426"/>
              </p:ext>
            </p:extLst>
          </p:nvPr>
        </p:nvGraphicFramePr>
        <p:xfrm>
          <a:off x="5229226" y="1303611"/>
          <a:ext cx="6181724" cy="358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D6C20D-618B-BE4D-9CAC-54261EF1D109}"/>
              </a:ext>
            </a:extLst>
          </p:cNvPr>
          <p:cNvSpPr txBox="1"/>
          <p:nvPr/>
        </p:nvSpPr>
        <p:spPr>
          <a:xfrm>
            <a:off x="5454497" y="5302446"/>
            <a:ext cx="595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</a:t>
            </a:r>
            <a:r>
              <a:rPr lang="en-US" sz="2400" u="sng" dirty="0"/>
              <a:t>don’t</a:t>
            </a:r>
            <a:r>
              <a:rPr lang="en-US" sz="2400" dirty="0"/>
              <a:t> typically design experiments that generate a bar graph</a:t>
            </a:r>
            <a:br>
              <a:rPr lang="en-US" sz="2400" dirty="0"/>
            </a:br>
            <a:r>
              <a:rPr lang="en-US" sz="2400" dirty="0"/>
              <a:t>(but when can they be useful?)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9FC84-FB96-5C45-A08C-811FB1BB5407}"/>
              </a:ext>
            </a:extLst>
          </p:cNvPr>
          <p:cNvSpPr txBox="1"/>
          <p:nvPr/>
        </p:nvSpPr>
        <p:spPr>
          <a:xfrm rot="20912915">
            <a:off x="4769051" y="716079"/>
            <a:ext cx="570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5. What does a BAR graph tell us?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8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778</Words>
  <Application>Microsoft Macintosh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Meiryo</vt:lpstr>
      <vt:lpstr>Arial</vt:lpstr>
      <vt:lpstr>Calibri</vt:lpstr>
      <vt:lpstr>Corbel</vt:lpstr>
      <vt:lpstr>Wishingly</vt:lpstr>
      <vt:lpstr>ShojiVTI</vt:lpstr>
      <vt:lpstr>LAB</vt:lpstr>
      <vt:lpstr>Let’s talk about that Paper Airplane Lab, shall we?</vt:lpstr>
      <vt:lpstr>What was wrong with the QUESTION?</vt:lpstr>
      <vt:lpstr> 1. What MATERIALS do you need to re-do this experiment to make the data more accurate &amp; reliable?  Be specific ;)  </vt:lpstr>
      <vt:lpstr>What did the MEASUREMENT look like?</vt:lpstr>
      <vt:lpstr>What did the MEASUREMENT look like?</vt:lpstr>
      <vt:lpstr>What did the MEASUREMENT look like?</vt:lpstr>
      <vt:lpstr>What did the MEASUREMENT look like?</vt:lpstr>
      <vt:lpstr>What did your GRAPH look like?</vt:lpstr>
      <vt:lpstr>Then what kind of graph are we aiming for?</vt:lpstr>
      <vt:lpstr>How to know which TYPE of graph to use</vt:lpstr>
      <vt:lpstr>ARE BAR GRAPHS AWFUL THEN?</vt:lpstr>
      <vt:lpstr>LAB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Laura Spindlove</dc:creator>
  <cp:lastModifiedBy>Laura Spindlove</cp:lastModifiedBy>
  <cp:revision>16</cp:revision>
  <dcterms:created xsi:type="dcterms:W3CDTF">2020-11-23T22:03:59Z</dcterms:created>
  <dcterms:modified xsi:type="dcterms:W3CDTF">2020-11-24T18:24:00Z</dcterms:modified>
</cp:coreProperties>
</file>