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703" r:id="rId2"/>
    <p:sldId id="704" r:id="rId3"/>
    <p:sldId id="705" r:id="rId4"/>
    <p:sldId id="706" r:id="rId5"/>
    <p:sldId id="707" r:id="rId6"/>
    <p:sldId id="708" r:id="rId7"/>
    <p:sldId id="709" r:id="rId8"/>
    <p:sldId id="710" r:id="rId9"/>
    <p:sldId id="263" r:id="rId10"/>
    <p:sldId id="308" r:id="rId11"/>
    <p:sldId id="712" r:id="rId12"/>
    <p:sldId id="331" r:id="rId13"/>
    <p:sldId id="333" r:id="rId14"/>
    <p:sldId id="344" r:id="rId15"/>
    <p:sldId id="345" r:id="rId16"/>
    <p:sldId id="34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83"/>
    <p:restoredTop sz="94068"/>
  </p:normalViewPr>
  <p:slideViewPr>
    <p:cSldViewPr snapToGrid="0" snapToObjects="1">
      <p:cViewPr varScale="1">
        <p:scale>
          <a:sx n="63" d="100"/>
          <a:sy n="63" d="100"/>
        </p:scale>
        <p:origin x="176"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3EA22-4A64-A945-934E-623FF8FFC606}" type="datetimeFigureOut">
              <a:rPr lang="en-US" smtClean="0"/>
              <a:t>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D8CA7-B0B4-AA48-B484-DC0632FAE839}" type="slidenum">
              <a:rPr lang="en-US" smtClean="0"/>
              <a:t>‹#›</a:t>
            </a:fld>
            <a:endParaRPr lang="en-US"/>
          </a:p>
        </p:txBody>
      </p:sp>
    </p:spTree>
    <p:extLst>
      <p:ext uri="{BB962C8B-B14F-4D97-AF65-F5344CB8AC3E}">
        <p14:creationId xmlns:p14="http://schemas.microsoft.com/office/powerpoint/2010/main" val="2635246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t>The letters on a battery give </a:t>
            </a:r>
            <a:r>
              <a:rPr lang="en-CA" sz="1200" b="1" i="1" dirty="0"/>
              <a:t>the size</a:t>
            </a:r>
            <a:r>
              <a:rPr lang="en-CA" sz="1200" i="1" dirty="0"/>
              <a:t>, in height and width, of the battery. AA means “50.5mm x 14.5mm.” The later the letter the larger the battery. "D" is larger than "C", etc. "A" is larger than "AA" is larger than "AAA".</a:t>
            </a:r>
            <a:endParaRPr lang="en-US" sz="1200" i="1" dirty="0"/>
          </a:p>
          <a:p>
            <a:endParaRPr lang="en-US" dirty="0"/>
          </a:p>
        </p:txBody>
      </p:sp>
      <p:sp>
        <p:nvSpPr>
          <p:cNvPr id="4" name="Slide Number Placeholder 3"/>
          <p:cNvSpPr>
            <a:spLocks noGrp="1"/>
          </p:cNvSpPr>
          <p:nvPr>
            <p:ph type="sldNum" sz="quarter" idx="5"/>
          </p:nvPr>
        </p:nvSpPr>
        <p:spPr/>
        <p:txBody>
          <a:bodyPr/>
          <a:lstStyle/>
          <a:p>
            <a:fld id="{79FD8CA7-B0B4-AA48-B484-DC0632FAE839}" type="slidenum">
              <a:rPr lang="en-US" smtClean="0"/>
              <a:t>4</a:t>
            </a:fld>
            <a:endParaRPr lang="en-US"/>
          </a:p>
        </p:txBody>
      </p:sp>
    </p:spTree>
    <p:extLst>
      <p:ext uri="{BB962C8B-B14F-4D97-AF65-F5344CB8AC3E}">
        <p14:creationId xmlns:p14="http://schemas.microsoft.com/office/powerpoint/2010/main" val="175671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211E1E"/>
                </a:solidFill>
                <a:effectLst/>
                <a:latin typeface="Galliard"/>
              </a:rPr>
              <a:t>Dry cells are the batteries in devices like flashlights, portable CD players, and watches. Wet cells are commonly used in cars, motorcycles, and electric wheelchairs. Both types of batteries produce voltage in a similar way. </a:t>
            </a:r>
            <a:endParaRPr lang="en-CA" dirty="0">
              <a:effectLst/>
            </a:endParaRPr>
          </a:p>
        </p:txBody>
      </p:sp>
      <p:sp>
        <p:nvSpPr>
          <p:cNvPr id="4" name="Slide Number Placeholder 3"/>
          <p:cNvSpPr>
            <a:spLocks noGrp="1"/>
          </p:cNvSpPr>
          <p:nvPr>
            <p:ph type="sldNum" sz="quarter" idx="5"/>
          </p:nvPr>
        </p:nvSpPr>
        <p:spPr/>
        <p:txBody>
          <a:bodyPr/>
          <a:lstStyle/>
          <a:p>
            <a:fld id="{79FD8CA7-B0B4-AA48-B484-DC0632FAE839}" type="slidenum">
              <a:rPr lang="en-US" smtClean="0"/>
              <a:t>8</a:t>
            </a:fld>
            <a:endParaRPr lang="en-US"/>
          </a:p>
        </p:txBody>
      </p:sp>
    </p:spTree>
    <p:extLst>
      <p:ext uri="{BB962C8B-B14F-4D97-AF65-F5344CB8AC3E}">
        <p14:creationId xmlns:p14="http://schemas.microsoft.com/office/powerpoint/2010/main" val="3220983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093A-4D8E-218D-5BAE-D7AF4DA52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620FB9-35D2-8BAA-75D2-99091D814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6EDD4E-6906-FE64-10CF-57DF62C961B3}"/>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14EBA06A-C9F5-9928-92E0-C99048D45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0C2CF-43DC-30A4-976C-5143E59C7831}"/>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38018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146-7247-6D8E-3013-113B0D1C8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FEB2B-F730-2977-1E59-BBDF042F0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40687-69AC-EF2C-68E3-2A83AB8F2CE7}"/>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1C75E603-1510-65B1-6922-0FD6390A9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C2D36-AEDB-AA8A-100F-B4C261806DAC}"/>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629281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96D36-522A-CA2F-2E27-063D05787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37989-99D0-6752-58B6-F7EAD1D06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073B5-B083-E1B1-8E02-9C3AEE9AA90E}"/>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B0BFDB28-9050-6931-157C-E43EE7FDA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9EB2D-8017-B0C6-C74E-B9776CB29516}"/>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295930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568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D2D3-8356-E282-9AF9-C8B61F228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3ABB4-FF52-E138-41DA-55CFB9B6C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77691-2BD5-B92B-5E68-0BCAC0A1EA26}"/>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C3F25E10-03C1-F002-CE88-B02EF1304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58045C-EA77-185C-7206-C2DC18BC0940}"/>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2114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D4D0-6DAD-8F13-CFB2-ABEFAD865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A58DF-E6FB-FA5B-D2E7-A9890E5A0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304487-79E9-B477-5B85-52E7935C5958}"/>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98864E9A-1D8F-9BC7-A1AB-0C24980AE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A5201-3080-2810-0285-11C98E6706F2}"/>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1509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AD3E-82DD-BB09-EFF4-F84B00F3B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B2D419-F1AD-3CC7-D185-15D29EF1DB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76FF69-2709-F1D0-9715-1E9DAA2FA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EF1B21-454C-08C7-E674-6C397B16ACF8}"/>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C5A55514-8894-EC41-BF3E-FFB194497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88701-6A35-8262-A94D-7013F9CEB05B}"/>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329645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BACF-0B9E-7477-BCF3-866CD82217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5DCAF-4BE1-902D-1D3C-1D8D787316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5CC9B-64BA-CEDB-A4B3-D9054502E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F68AC0-3C29-73F1-98A3-1E8582E587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C00C1-3B0D-3CA0-2E79-9663EA414A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2E6DF-3EC3-F632-9382-C0EB9F9FE1EC}"/>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8" name="Footer Placeholder 7">
            <a:extLst>
              <a:ext uri="{FF2B5EF4-FFF2-40B4-BE49-F238E27FC236}">
                <a16:creationId xmlns:a16="http://schemas.microsoft.com/office/drawing/2014/main" id="{50FFCC0E-C00A-EFAA-F80E-2748A2E145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E30DE3-B332-0B9C-8453-D7C50AF76CD1}"/>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42343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3785-9634-34E8-265D-429276FB5A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C1BBD7-559A-7590-9E70-8DC96F551A1A}"/>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4" name="Footer Placeholder 3">
            <a:extLst>
              <a:ext uri="{FF2B5EF4-FFF2-40B4-BE49-F238E27FC236}">
                <a16:creationId xmlns:a16="http://schemas.microsoft.com/office/drawing/2014/main" id="{E5290A92-389A-00A9-ECAF-062AEE95F2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3AA18E-22B9-ACBF-5292-7EB6FC4DF12A}"/>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48472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49A9D-8158-9D22-5050-50ABEE2C562F}"/>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3" name="Footer Placeholder 2">
            <a:extLst>
              <a:ext uri="{FF2B5EF4-FFF2-40B4-BE49-F238E27FC236}">
                <a16:creationId xmlns:a16="http://schemas.microsoft.com/office/drawing/2014/main" id="{8D2BA67C-79BA-BBEE-3965-A1B191B14C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348B8-AE64-C229-9C6B-9E2A51F8021F}"/>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175734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7F90-2291-B3E8-5BF0-F77A4E53F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CA9A4-09A5-9BE2-C8DF-457ACC3C3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2F3833-9CFB-B3D4-AC82-5E52D5FA4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3D331-7DDA-2E1C-83DF-8B1093F1E794}"/>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61485E73-7FCA-4B01-4E93-79085316C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ED7FA-A0DE-8977-BB77-066FD7238884}"/>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57684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FD4C-B953-BDC8-6A4C-4B69D7766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A672E-73C2-B4FB-9A99-2BB85FC45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7668D5-69BE-3990-7E70-423A8BAD7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E820F-EC9F-6AA3-906A-2C8BEBBE3585}"/>
              </a:ext>
            </a:extLst>
          </p:cNvPr>
          <p:cNvSpPr>
            <a:spLocks noGrp="1"/>
          </p:cNvSpPr>
          <p:nvPr>
            <p:ph type="dt" sz="half" idx="10"/>
          </p:nvPr>
        </p:nvSpPr>
        <p:spPr/>
        <p:txBody>
          <a:bodyPr/>
          <a:lstStyle/>
          <a:p>
            <a:fld id="{487FF594-B615-124D-AE0C-C1FC13A167FB}" type="datetimeFigureOut">
              <a:rPr lang="en-US" smtClean="0"/>
              <a:t>1/9/24</a:t>
            </a:fld>
            <a:endParaRPr lang="en-US"/>
          </a:p>
        </p:txBody>
      </p:sp>
      <p:sp>
        <p:nvSpPr>
          <p:cNvPr id="6" name="Footer Placeholder 5">
            <a:extLst>
              <a:ext uri="{FF2B5EF4-FFF2-40B4-BE49-F238E27FC236}">
                <a16:creationId xmlns:a16="http://schemas.microsoft.com/office/drawing/2014/main" id="{E0D05969-19C1-DCD9-B649-13DFBCA02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3D87A-DF17-4A86-9BF0-6B989E7038AA}"/>
              </a:ext>
            </a:extLst>
          </p:cNvPr>
          <p:cNvSpPr>
            <a:spLocks noGrp="1"/>
          </p:cNvSpPr>
          <p:nvPr>
            <p:ph type="sldNum" sz="quarter" idx="12"/>
          </p:nvPr>
        </p:nvSpPr>
        <p:spPr/>
        <p:txBody>
          <a:bodyPr/>
          <a:lstStyle/>
          <a:p>
            <a:fld id="{DEB83E61-5CF7-D145-9FAF-BE8F5A46D68C}" type="slidenum">
              <a:rPr lang="en-US" smtClean="0"/>
              <a:t>‹#›</a:t>
            </a:fld>
            <a:endParaRPr lang="en-US"/>
          </a:p>
        </p:txBody>
      </p:sp>
    </p:spTree>
    <p:extLst>
      <p:ext uri="{BB962C8B-B14F-4D97-AF65-F5344CB8AC3E}">
        <p14:creationId xmlns:p14="http://schemas.microsoft.com/office/powerpoint/2010/main" val="208768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A2FC61-5294-8CA8-5B78-BFA6D5A486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A37740-B532-FB5E-F3EC-CD5692114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7F6A9-AA4F-07CD-5CEA-2777A40CA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FF594-B615-124D-AE0C-C1FC13A167FB}" type="datetimeFigureOut">
              <a:rPr lang="en-US" smtClean="0"/>
              <a:t>1/9/24</a:t>
            </a:fld>
            <a:endParaRPr lang="en-US"/>
          </a:p>
        </p:txBody>
      </p:sp>
      <p:sp>
        <p:nvSpPr>
          <p:cNvPr id="5" name="Footer Placeholder 4">
            <a:extLst>
              <a:ext uri="{FF2B5EF4-FFF2-40B4-BE49-F238E27FC236}">
                <a16:creationId xmlns:a16="http://schemas.microsoft.com/office/drawing/2014/main" id="{FD94867E-FA6C-70BD-04A4-F094E640B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9FE600-69CB-E6A1-761F-ADEFB316C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3E61-5CF7-D145-9FAF-BE8F5A46D68C}" type="slidenum">
              <a:rPr lang="en-US" smtClean="0"/>
              <a:t>‹#›</a:t>
            </a:fld>
            <a:endParaRPr lang="en-US"/>
          </a:p>
        </p:txBody>
      </p:sp>
    </p:spTree>
    <p:extLst>
      <p:ext uri="{BB962C8B-B14F-4D97-AF65-F5344CB8AC3E}">
        <p14:creationId xmlns:p14="http://schemas.microsoft.com/office/powerpoint/2010/main" val="203373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KkRwuM4S8BQ?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85BD-AFAE-283D-D33F-5BDF1B862D22}"/>
              </a:ext>
            </a:extLst>
          </p:cNvPr>
          <p:cNvSpPr>
            <a:spLocks noGrp="1"/>
          </p:cNvSpPr>
          <p:nvPr>
            <p:ph type="ctrTitle"/>
          </p:nvPr>
        </p:nvSpPr>
        <p:spPr>
          <a:xfrm>
            <a:off x="7464614" y="1212112"/>
            <a:ext cx="4727385" cy="4680161"/>
          </a:xfrm>
        </p:spPr>
        <p:txBody>
          <a:bodyPr anchor="b">
            <a:normAutofit/>
          </a:bodyPr>
          <a:lstStyle/>
          <a:p>
            <a:pPr algn="l"/>
            <a:r>
              <a:rPr lang="en-US" sz="5400" b="1" dirty="0"/>
              <a:t>TOPIC: </a:t>
            </a:r>
            <a:br>
              <a:rPr lang="en-US" sz="5400" b="1" dirty="0"/>
            </a:br>
            <a:br>
              <a:rPr lang="en-US" sz="5400" b="1" dirty="0"/>
            </a:br>
            <a:r>
              <a:rPr lang="en-CA" sz="5400" b="1" dirty="0">
                <a:effectLst/>
                <a:ea typeface="Calibri" panose="020F0502020204030204" pitchFamily="34" charset="0"/>
                <a:cs typeface="Times New Roman" panose="02020603050405020304" pitchFamily="18" charset="0"/>
              </a:rPr>
              <a:t>ELECTRIC POTENTIAL ENERGY AND VOLTAGE</a:t>
            </a:r>
            <a:r>
              <a:rPr lang="en-CA" sz="5400" b="1" dirty="0">
                <a:effectLst/>
              </a:rPr>
              <a:t> </a:t>
            </a:r>
            <a:endParaRPr lang="en-US" sz="5400" b="1" dirty="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ightbulb idea concept">
            <a:extLst>
              <a:ext uri="{FF2B5EF4-FFF2-40B4-BE49-F238E27FC236}">
                <a16:creationId xmlns:a16="http://schemas.microsoft.com/office/drawing/2014/main" id="{83D9B202-95A1-07A1-080E-9A288B47B1A3}"/>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502941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7CB8D1-5DCA-4F33-A14D-409891130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A5680B-10E6-4963-8488-1A94DFBCE58F}"/>
              </a:ext>
            </a:extLst>
          </p:cNvPr>
          <p:cNvSpPr>
            <a:spLocks noGrp="1"/>
          </p:cNvSpPr>
          <p:nvPr>
            <p:ph type="title"/>
          </p:nvPr>
        </p:nvSpPr>
        <p:spPr>
          <a:xfrm>
            <a:off x="11334" y="1"/>
            <a:ext cx="6084247" cy="982980"/>
          </a:xfrm>
        </p:spPr>
        <p:txBody>
          <a:bodyPr vert="horz" lIns="91440" tIns="45720" rIns="91440" bIns="45720" rtlCol="0" anchor="ctr">
            <a:normAutofit/>
          </a:bodyPr>
          <a:lstStyle/>
          <a:p>
            <a:r>
              <a:rPr lang="en-US" sz="3600" b="1" u="sng" dirty="0"/>
              <a:t>HOW IT WORKS</a:t>
            </a:r>
          </a:p>
        </p:txBody>
      </p:sp>
      <p:sp>
        <p:nvSpPr>
          <p:cNvPr id="3" name="Content Placeholder 2">
            <a:extLst>
              <a:ext uri="{FF2B5EF4-FFF2-40B4-BE49-F238E27FC236}">
                <a16:creationId xmlns:a16="http://schemas.microsoft.com/office/drawing/2014/main" id="{CD93B882-67BA-43A3-8B2D-CD270A7E44B1}"/>
              </a:ext>
            </a:extLst>
          </p:cNvPr>
          <p:cNvSpPr>
            <a:spLocks noGrp="1"/>
          </p:cNvSpPr>
          <p:nvPr>
            <p:ph sz="half" idx="1"/>
          </p:nvPr>
        </p:nvSpPr>
        <p:spPr>
          <a:xfrm>
            <a:off x="269848" y="836677"/>
            <a:ext cx="5556305" cy="5792724"/>
          </a:xfrm>
        </p:spPr>
        <p:txBody>
          <a:bodyPr vert="horz" lIns="91440" tIns="45720" rIns="91440" bIns="45720" rtlCol="0">
            <a:noAutofit/>
          </a:bodyPr>
          <a:lstStyle/>
          <a:p>
            <a:pPr marL="0" indent="0">
              <a:buNone/>
            </a:pPr>
            <a:r>
              <a:rPr lang="en-US" dirty="0"/>
              <a:t>The acidic electrolyte attacks the zinc electrode and pulls atoms off the zinc. But the zinc atoms leave </a:t>
            </a:r>
            <a:r>
              <a:rPr lang="en-US" b="1" dirty="0">
                <a:highlight>
                  <a:srgbClr val="FFFF00"/>
                </a:highlight>
              </a:rPr>
              <a:t>electrons</a:t>
            </a:r>
            <a:r>
              <a:rPr lang="en-US" dirty="0"/>
              <a:t> behind on the electrode, and the electrode becomes </a:t>
            </a:r>
            <a:r>
              <a:rPr lang="en-US" b="1" dirty="0">
                <a:highlight>
                  <a:srgbClr val="FFFF00"/>
                </a:highlight>
              </a:rPr>
              <a:t>negatively</a:t>
            </a:r>
            <a:r>
              <a:rPr lang="en-US" dirty="0"/>
              <a:t> charged.</a:t>
            </a:r>
          </a:p>
          <a:p>
            <a:pPr marL="0" indent="0">
              <a:buNone/>
            </a:pPr>
            <a:r>
              <a:rPr lang="en-US" dirty="0"/>
              <a:t> At the same time, </a:t>
            </a:r>
            <a:r>
              <a:rPr lang="en-US" b="1" dirty="0"/>
              <a:t>chemical reactions</a:t>
            </a:r>
            <a:r>
              <a:rPr lang="en-US" dirty="0"/>
              <a:t> pull </a:t>
            </a:r>
            <a:r>
              <a:rPr lang="en-US" b="1" dirty="0">
                <a:highlight>
                  <a:srgbClr val="FFFF00"/>
                </a:highlight>
              </a:rPr>
              <a:t>electrons</a:t>
            </a:r>
            <a:r>
              <a:rPr lang="en-US" dirty="0"/>
              <a:t> off the copper electrode. Therefore, the copper electrode has a </a:t>
            </a:r>
            <a:r>
              <a:rPr lang="en-US" b="1" dirty="0">
                <a:highlight>
                  <a:srgbClr val="FFFF00"/>
                </a:highlight>
              </a:rPr>
              <a:t>positive</a:t>
            </a:r>
            <a:r>
              <a:rPr lang="en-US" dirty="0"/>
              <a:t> charge. Because there is an opposite charge on each electrode, there is a </a:t>
            </a:r>
            <a:r>
              <a:rPr lang="en-US" b="1" dirty="0">
                <a:highlight>
                  <a:srgbClr val="FFFF00"/>
                </a:highlight>
              </a:rPr>
              <a:t>potential difference (voltage) </a:t>
            </a:r>
            <a:r>
              <a:rPr lang="en-US" dirty="0"/>
              <a:t>between the two electrodes. </a:t>
            </a:r>
            <a:endParaRPr lang="en-US" dirty="0">
              <a:effectLst/>
            </a:endParaRPr>
          </a:p>
        </p:txBody>
      </p:sp>
      <p:sp>
        <p:nvSpPr>
          <p:cNvPr id="14" name="Rectangle 13">
            <a:extLst>
              <a:ext uri="{FF2B5EF4-FFF2-40B4-BE49-F238E27FC236}">
                <a16:creationId xmlns:a16="http://schemas.microsoft.com/office/drawing/2014/main" id="{2FA7A195-03A4-44AB-A3D8-2507E2C94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41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8F235346-20CC-4981-B836-23ECF1F4E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3465" y="559407"/>
            <a:ext cx="514148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Diagram&#10;&#10;Description automatically generated">
            <a:extLst>
              <a:ext uri="{FF2B5EF4-FFF2-40B4-BE49-F238E27FC236}">
                <a16:creationId xmlns:a16="http://schemas.microsoft.com/office/drawing/2014/main" id="{7BF95134-FA87-1E9B-FEB7-FFD0C5023A04}"/>
              </a:ext>
            </a:extLst>
          </p:cNvPr>
          <p:cNvPicPr>
            <a:picLocks noGrp="1" noChangeAspect="1"/>
          </p:cNvPicPr>
          <p:nvPr>
            <p:ph sz="half" idx="2"/>
          </p:nvPr>
        </p:nvPicPr>
        <p:blipFill rotWithShape="1">
          <a:blip r:embed="rId2"/>
          <a:srcRect t="395" r="1" b="1"/>
          <a:stretch/>
        </p:blipFill>
        <p:spPr>
          <a:xfrm>
            <a:off x="6739337" y="722376"/>
            <a:ext cx="4809744" cy="5413248"/>
          </a:xfrm>
          <a:prstGeom prst="rect">
            <a:avLst/>
          </a:prstGeom>
          <a:effectLst/>
        </p:spPr>
      </p:pic>
    </p:spTree>
    <p:extLst>
      <p:ext uri="{BB962C8B-B14F-4D97-AF65-F5344CB8AC3E}">
        <p14:creationId xmlns:p14="http://schemas.microsoft.com/office/powerpoint/2010/main" val="37268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7BF95134-FA87-1E9B-FEB7-FFD0C5023A04}"/>
              </a:ext>
            </a:extLst>
          </p:cNvPr>
          <p:cNvPicPr>
            <a:picLocks noGrp="1" noChangeAspect="1"/>
          </p:cNvPicPr>
          <p:nvPr>
            <p:ph sz="half" idx="4294967295"/>
          </p:nvPr>
        </p:nvPicPr>
        <p:blipFill rotWithShape="1">
          <a:blip r:embed="rId2"/>
          <a:srcRect t="395" r="1" b="1"/>
          <a:stretch/>
        </p:blipFill>
        <p:spPr>
          <a:xfrm>
            <a:off x="3383280" y="0"/>
            <a:ext cx="5951220" cy="6698459"/>
          </a:xfrm>
          <a:prstGeom prst="rect">
            <a:avLst/>
          </a:prstGeom>
          <a:effectLst/>
        </p:spPr>
      </p:pic>
      <p:sp>
        <p:nvSpPr>
          <p:cNvPr id="9" name="TextBox 8">
            <a:extLst>
              <a:ext uri="{FF2B5EF4-FFF2-40B4-BE49-F238E27FC236}">
                <a16:creationId xmlns:a16="http://schemas.microsoft.com/office/drawing/2014/main" id="{BB443064-4DD6-623F-2E02-0C2764DDD2DD}"/>
              </a:ext>
            </a:extLst>
          </p:cNvPr>
          <p:cNvSpPr txBox="1"/>
          <p:nvPr/>
        </p:nvSpPr>
        <p:spPr>
          <a:xfrm>
            <a:off x="777240" y="1754296"/>
            <a:ext cx="2606040" cy="2800767"/>
          </a:xfrm>
          <a:prstGeom prst="rect">
            <a:avLst/>
          </a:prstGeom>
          <a:noFill/>
        </p:spPr>
        <p:txBody>
          <a:bodyPr wrap="square" rtlCol="0">
            <a:spAutoFit/>
          </a:bodyPr>
          <a:lstStyle/>
          <a:p>
            <a:pPr algn="ctr"/>
            <a:r>
              <a:rPr lang="en-US" sz="4400" dirty="0">
                <a:highlight>
                  <a:srgbClr val="FFFF00"/>
                </a:highlight>
              </a:rPr>
              <a:t>Positive electrode</a:t>
            </a:r>
          </a:p>
          <a:p>
            <a:pPr algn="ctr"/>
            <a:endParaRPr lang="en-US" sz="4400" dirty="0">
              <a:highlight>
                <a:srgbClr val="FFFF00"/>
              </a:highlight>
            </a:endParaRPr>
          </a:p>
          <a:p>
            <a:pPr algn="ctr"/>
            <a:r>
              <a:rPr lang="en-US" sz="4400" b="1" dirty="0">
                <a:highlight>
                  <a:srgbClr val="FFFF00"/>
                </a:highlight>
              </a:rPr>
              <a:t>“cathode”</a:t>
            </a:r>
          </a:p>
        </p:txBody>
      </p:sp>
      <p:sp>
        <p:nvSpPr>
          <p:cNvPr id="10" name="TextBox 9">
            <a:extLst>
              <a:ext uri="{FF2B5EF4-FFF2-40B4-BE49-F238E27FC236}">
                <a16:creationId xmlns:a16="http://schemas.microsoft.com/office/drawing/2014/main" id="{991CB3B9-B4AA-816C-EDD0-59FDB59E336E}"/>
              </a:ext>
            </a:extLst>
          </p:cNvPr>
          <p:cNvSpPr txBox="1"/>
          <p:nvPr/>
        </p:nvSpPr>
        <p:spPr>
          <a:xfrm>
            <a:off x="9334500" y="1948845"/>
            <a:ext cx="2606040" cy="2800767"/>
          </a:xfrm>
          <a:prstGeom prst="rect">
            <a:avLst/>
          </a:prstGeom>
          <a:noFill/>
        </p:spPr>
        <p:txBody>
          <a:bodyPr wrap="square" rtlCol="0">
            <a:spAutoFit/>
          </a:bodyPr>
          <a:lstStyle/>
          <a:p>
            <a:pPr algn="ctr"/>
            <a:r>
              <a:rPr lang="en-US" sz="4400">
                <a:highlight>
                  <a:srgbClr val="FFFF00"/>
                </a:highlight>
              </a:rPr>
              <a:t>Negative </a:t>
            </a:r>
            <a:r>
              <a:rPr lang="en-US" sz="4400" dirty="0">
                <a:highlight>
                  <a:srgbClr val="FFFF00"/>
                </a:highlight>
              </a:rPr>
              <a:t>electrode</a:t>
            </a:r>
          </a:p>
          <a:p>
            <a:pPr algn="ctr"/>
            <a:endParaRPr lang="en-US" sz="4400" dirty="0">
              <a:highlight>
                <a:srgbClr val="FFFF00"/>
              </a:highlight>
            </a:endParaRPr>
          </a:p>
          <a:p>
            <a:pPr algn="ctr"/>
            <a:r>
              <a:rPr lang="en-US" sz="4400" b="1" dirty="0">
                <a:highlight>
                  <a:srgbClr val="FFFF00"/>
                </a:highlight>
              </a:rPr>
              <a:t>“anode”</a:t>
            </a:r>
          </a:p>
        </p:txBody>
      </p:sp>
    </p:spTree>
    <p:extLst>
      <p:ext uri="{BB962C8B-B14F-4D97-AF65-F5344CB8AC3E}">
        <p14:creationId xmlns:p14="http://schemas.microsoft.com/office/powerpoint/2010/main" val="398040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680B-10E6-4963-8488-1A94DFBCE58F}"/>
              </a:ext>
            </a:extLst>
          </p:cNvPr>
          <p:cNvSpPr>
            <a:spLocks noGrp="1"/>
          </p:cNvSpPr>
          <p:nvPr>
            <p:ph type="title"/>
          </p:nvPr>
        </p:nvSpPr>
        <p:spPr>
          <a:xfrm>
            <a:off x="7087268" y="187941"/>
            <a:ext cx="4616356" cy="1330839"/>
          </a:xfrm>
        </p:spPr>
        <p:txBody>
          <a:bodyPr vert="horz" lIns="91440" tIns="45720" rIns="91440" bIns="45720" rtlCol="0" anchor="ctr">
            <a:normAutofit/>
          </a:bodyPr>
          <a:lstStyle/>
          <a:p>
            <a:pPr algn="ctr"/>
            <a:r>
              <a:rPr lang="en-US" sz="3600" b="1" dirty="0">
                <a:solidFill>
                  <a:schemeClr val="tx2"/>
                </a:solidFill>
              </a:rPr>
              <a:t>How an electrochemical cell works</a:t>
            </a:r>
          </a:p>
        </p:txBody>
      </p:sp>
      <p:sp>
        <p:nvSpPr>
          <p:cNvPr id="3" name="Content Placeholder 2">
            <a:extLst>
              <a:ext uri="{FF2B5EF4-FFF2-40B4-BE49-F238E27FC236}">
                <a16:creationId xmlns:a16="http://schemas.microsoft.com/office/drawing/2014/main" id="{CD93B882-67BA-43A3-8B2D-CD270A7E44B1}"/>
              </a:ext>
            </a:extLst>
          </p:cNvPr>
          <p:cNvSpPr>
            <a:spLocks noGrp="1"/>
          </p:cNvSpPr>
          <p:nvPr>
            <p:ph sz="half" idx="1"/>
          </p:nvPr>
        </p:nvSpPr>
        <p:spPr>
          <a:xfrm>
            <a:off x="488376" y="199970"/>
            <a:ext cx="6033448" cy="6397382"/>
          </a:xfrm>
        </p:spPr>
        <p:txBody>
          <a:bodyPr vert="horz" lIns="91440" tIns="45720" rIns="91440" bIns="45720" rtlCol="0">
            <a:normAutofit/>
          </a:bodyPr>
          <a:lstStyle/>
          <a:p>
            <a:r>
              <a:rPr lang="en-CA" sz="3200" dirty="0"/>
              <a:t>In commercial electrochemical cells and batteries we use, the electrons are stored up at the anode (-), and </a:t>
            </a:r>
            <a:r>
              <a:rPr lang="en-CA" sz="3200" dirty="0">
                <a:highlight>
                  <a:srgbClr val="FFFF00"/>
                </a:highlight>
              </a:rPr>
              <a:t>prevented</a:t>
            </a:r>
            <a:r>
              <a:rPr lang="en-CA" sz="3200" dirty="0"/>
              <a:t> from reaching the cathode (+), (</a:t>
            </a:r>
            <a:r>
              <a:rPr lang="en-CA" sz="3200" i="1" dirty="0"/>
              <a:t>either by an insulating barrier or by the electrolyte solution itself</a:t>
            </a:r>
            <a:r>
              <a:rPr lang="en-CA" sz="3200" dirty="0"/>
              <a:t>)</a:t>
            </a:r>
          </a:p>
          <a:p>
            <a:r>
              <a:rPr lang="en-CA" sz="3200" dirty="0"/>
              <a:t>The chemical energy has done the work of separating the positive and negative charges in a cell, and there is now </a:t>
            </a:r>
            <a:r>
              <a:rPr lang="en-CA" sz="3200" dirty="0">
                <a:highlight>
                  <a:srgbClr val="FFFF00"/>
                </a:highlight>
              </a:rPr>
              <a:t>electrical potential energy </a:t>
            </a:r>
            <a:r>
              <a:rPr lang="en-CA" sz="3200" dirty="0"/>
              <a:t>present in the cell, contained in the </a:t>
            </a:r>
            <a:r>
              <a:rPr lang="en-CA" sz="3200" b="1" dirty="0"/>
              <a:t>electrons</a:t>
            </a:r>
            <a:r>
              <a:rPr lang="en-CA" sz="3200" dirty="0"/>
              <a:t>.</a:t>
            </a:r>
          </a:p>
        </p:txBody>
      </p:sp>
      <p:pic>
        <p:nvPicPr>
          <p:cNvPr id="9" name="Content Placeholder 7" descr="Diagram&#10;&#10;Description automatically generated">
            <a:extLst>
              <a:ext uri="{FF2B5EF4-FFF2-40B4-BE49-F238E27FC236}">
                <a16:creationId xmlns:a16="http://schemas.microsoft.com/office/drawing/2014/main" id="{5F11C42F-4265-480B-A969-FC569A54071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0813" b="6896"/>
          <a:stretch/>
        </p:blipFill>
        <p:spPr>
          <a:xfrm>
            <a:off x="7434586" y="1905591"/>
            <a:ext cx="4616356" cy="3420182"/>
          </a:xfrm>
          <a:prstGeom prst="rect">
            <a:avLst/>
          </a:prstGeom>
        </p:spPr>
      </p:pic>
    </p:spTree>
    <p:extLst>
      <p:ext uri="{BB962C8B-B14F-4D97-AF65-F5344CB8AC3E}">
        <p14:creationId xmlns:p14="http://schemas.microsoft.com/office/powerpoint/2010/main" val="17492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93B882-67BA-43A3-8B2D-CD270A7E44B1}"/>
              </a:ext>
            </a:extLst>
          </p:cNvPr>
          <p:cNvSpPr>
            <a:spLocks noGrp="1"/>
          </p:cNvSpPr>
          <p:nvPr>
            <p:ph sz="half" idx="1"/>
          </p:nvPr>
        </p:nvSpPr>
        <p:spPr>
          <a:xfrm>
            <a:off x="513232" y="908720"/>
            <a:ext cx="4616356" cy="5184576"/>
          </a:xfrm>
        </p:spPr>
        <p:txBody>
          <a:bodyPr vert="horz" lIns="91440" tIns="45720" rIns="91440" bIns="45720" rtlCol="0">
            <a:normAutofit/>
          </a:bodyPr>
          <a:lstStyle/>
          <a:p>
            <a:r>
              <a:rPr lang="en-US" sz="3200" dirty="0"/>
              <a:t>The electrodes are in contact with terminals in the cell, and when the terminals become connected to a completed electrical pathway, charges flow through it </a:t>
            </a:r>
          </a:p>
          <a:p>
            <a:pPr lvl="1">
              <a:buFont typeface="Wingdings" pitchFamily="2" charset="2"/>
              <a:buChar char="Ø"/>
            </a:pPr>
            <a:r>
              <a:rPr lang="en-US" sz="3200" dirty="0"/>
              <a:t>electrons flow from </a:t>
            </a:r>
            <a:r>
              <a:rPr lang="en-US" sz="3200" dirty="0">
                <a:highlight>
                  <a:srgbClr val="FFFF00"/>
                </a:highlight>
              </a:rPr>
              <a:t>negative </a:t>
            </a:r>
            <a:r>
              <a:rPr lang="en-US" sz="3200" dirty="0">
                <a:highlight>
                  <a:srgbClr val="FFFF00"/>
                </a:highlight>
                <a:sym typeface="Wingdings" pitchFamily="2" charset="2"/>
              </a:rPr>
              <a:t></a:t>
            </a:r>
            <a:r>
              <a:rPr lang="en-US" sz="3200" dirty="0">
                <a:highlight>
                  <a:srgbClr val="FFFF00"/>
                </a:highlight>
              </a:rPr>
              <a:t> positive </a:t>
            </a:r>
            <a:r>
              <a:rPr lang="en-US" sz="3200" dirty="0"/>
              <a:t>electrode</a:t>
            </a:r>
          </a:p>
        </p:txBody>
      </p:sp>
      <p:pic>
        <p:nvPicPr>
          <p:cNvPr id="11" name="Content Placeholder 7" descr="Diagram&#10;&#10;Description automatically generated">
            <a:extLst>
              <a:ext uri="{FF2B5EF4-FFF2-40B4-BE49-F238E27FC236}">
                <a16:creationId xmlns:a16="http://schemas.microsoft.com/office/drawing/2014/main" id="{CB71893E-0F5B-BD48-9175-88328E3C714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43311" y="1730524"/>
            <a:ext cx="5931163" cy="4613126"/>
          </a:xfrm>
          <a:prstGeom prst="rect">
            <a:avLst/>
          </a:prstGeom>
        </p:spPr>
      </p:pic>
      <p:sp>
        <p:nvSpPr>
          <p:cNvPr id="13" name="Title 1">
            <a:extLst>
              <a:ext uri="{FF2B5EF4-FFF2-40B4-BE49-F238E27FC236}">
                <a16:creationId xmlns:a16="http://schemas.microsoft.com/office/drawing/2014/main" id="{BFECA675-A7A9-454D-B194-6A8CB554F31C}"/>
              </a:ext>
            </a:extLst>
          </p:cNvPr>
          <p:cNvSpPr txBox="1">
            <a:spLocks/>
          </p:cNvSpPr>
          <p:nvPr/>
        </p:nvSpPr>
        <p:spPr>
          <a:xfrm>
            <a:off x="6770142" y="243300"/>
            <a:ext cx="4616356" cy="133083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600" b="1" dirty="0">
                <a:solidFill>
                  <a:schemeClr val="tx2"/>
                </a:solidFill>
              </a:rPr>
              <a:t>How an electrochemical cell works</a:t>
            </a:r>
          </a:p>
        </p:txBody>
      </p:sp>
    </p:spTree>
    <p:extLst>
      <p:ext uri="{BB962C8B-B14F-4D97-AF65-F5344CB8AC3E}">
        <p14:creationId xmlns:p14="http://schemas.microsoft.com/office/powerpoint/2010/main" val="21068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5170"/>
          <a:stretch/>
        </p:blipFill>
        <p:spPr>
          <a:xfrm>
            <a:off x="505512" y="214586"/>
            <a:ext cx="11180976" cy="2976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softEdge rad="31750"/>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88" t="23008" r="9174" b="1568"/>
          <a:stretch/>
        </p:blipFill>
        <p:spPr>
          <a:xfrm>
            <a:off x="4323234" y="3429000"/>
            <a:ext cx="5389284" cy="32144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softEdge rad="63500"/>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rot="20995219">
            <a:off x="1011663" y="3814981"/>
            <a:ext cx="2825659" cy="2015936"/>
          </a:xfrm>
          <a:prstGeom prst="rect">
            <a:avLst/>
          </a:prstGeom>
          <a:gradFill flip="none" rotWithShape="1">
            <a:gsLst>
              <a:gs pos="0">
                <a:srgbClr val="C8CACA">
                  <a:tint val="66000"/>
                  <a:satMod val="160000"/>
                </a:srgbClr>
              </a:gs>
              <a:gs pos="50000">
                <a:srgbClr val="C8CACA">
                  <a:tint val="44500"/>
                  <a:satMod val="160000"/>
                </a:srgbClr>
              </a:gs>
              <a:gs pos="100000">
                <a:srgbClr val="C8CACA">
                  <a:tint val="23500"/>
                  <a:satMod val="160000"/>
                </a:srgbClr>
              </a:gs>
            </a:gsLst>
            <a:path path="circle">
              <a:fillToRect l="50000" t="50000" r="50000" b="50000"/>
            </a:path>
            <a:tileRect/>
          </a:gradFill>
          <a:effectLst>
            <a:outerShdw blurRad="50800" dist="38100" dir="5400000" algn="t" rotWithShape="0">
              <a:prstClr val="black">
                <a:alpha val="40000"/>
              </a:prstClr>
            </a:outerShdw>
            <a:softEdge rad="63500"/>
          </a:effectLst>
        </p:spPr>
        <p:txBody>
          <a:bodyPr wrap="square" rtlCol="0">
            <a:spAutoFit/>
            <a:scene3d>
              <a:camera prst="isometricOffAxis1Right"/>
              <a:lightRig rig="threePt" dir="t"/>
            </a:scene3d>
          </a:bodyPr>
          <a:lstStyle/>
          <a:p>
            <a:r>
              <a:rPr lang="en-CA" sz="2500" b="1" i="1" dirty="0"/>
              <a:t>Pg. 276-277</a:t>
            </a:r>
          </a:p>
          <a:p>
            <a:endParaRPr lang="en-CA" sz="2500" b="1" i="1" dirty="0"/>
          </a:p>
          <a:p>
            <a:r>
              <a:rPr lang="en-CA" sz="2500" b="1" i="1" dirty="0"/>
              <a:t>BRING A BIG &amp; JUICY ACIDIC FRUIT OR VEGGIE!!</a:t>
            </a:r>
          </a:p>
        </p:txBody>
      </p:sp>
    </p:spTree>
    <p:extLst>
      <p:ext uri="{BB962C8B-B14F-4D97-AF65-F5344CB8AC3E}">
        <p14:creationId xmlns:p14="http://schemas.microsoft.com/office/powerpoint/2010/main" val="378104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wall&#10;&#10;Description automatically generated">
            <a:extLst>
              <a:ext uri="{FF2B5EF4-FFF2-40B4-BE49-F238E27FC236}">
                <a16:creationId xmlns:a16="http://schemas.microsoft.com/office/drawing/2014/main" id="{BD5A47A8-9D66-D42A-1D47-BB42FFC7D700}"/>
              </a:ext>
            </a:extLst>
          </p:cNvPr>
          <p:cNvPicPr>
            <a:picLocks noChangeAspect="1"/>
          </p:cNvPicPr>
          <p:nvPr/>
        </p:nvPicPr>
        <p:blipFill rotWithShape="1">
          <a:blip r:embed="rId2">
            <a:extLst>
              <a:ext uri="{28A0092B-C50C-407E-A947-70E740481C1C}">
                <a14:useLocalDpi xmlns:a14="http://schemas.microsoft.com/office/drawing/2010/main" val="0"/>
              </a:ext>
            </a:extLst>
          </a:blip>
          <a:srcRect b="9108"/>
          <a:stretch/>
        </p:blipFill>
        <p:spPr>
          <a:xfrm>
            <a:off x="6850658" y="233627"/>
            <a:ext cx="3691500" cy="2768114"/>
          </a:xfrm>
          <a:prstGeom prst="rect">
            <a:avLst/>
          </a:prstGeom>
        </p:spPr>
      </p:pic>
      <p:sp>
        <p:nvSpPr>
          <p:cNvPr id="4" name="TextBox 3">
            <a:extLst>
              <a:ext uri="{FF2B5EF4-FFF2-40B4-BE49-F238E27FC236}">
                <a16:creationId xmlns:a16="http://schemas.microsoft.com/office/drawing/2014/main" id="{176DE49A-C55C-5EAF-BFEC-D29DA8B9D689}"/>
              </a:ext>
            </a:extLst>
          </p:cNvPr>
          <p:cNvSpPr txBox="1"/>
          <p:nvPr/>
        </p:nvSpPr>
        <p:spPr>
          <a:xfrm>
            <a:off x="1991545" y="548681"/>
            <a:ext cx="5473619" cy="1384995"/>
          </a:xfrm>
          <a:prstGeom prst="rect">
            <a:avLst/>
          </a:prstGeom>
          <a:noFill/>
        </p:spPr>
        <p:txBody>
          <a:bodyPr wrap="square" rtlCol="0">
            <a:spAutoFit/>
          </a:bodyPr>
          <a:lstStyle/>
          <a:p>
            <a:r>
              <a:rPr lang="en-US" sz="4400" dirty="0"/>
              <a:t>Fruit Battery Lab </a:t>
            </a:r>
          </a:p>
          <a:p>
            <a:r>
              <a:rPr lang="en-US" sz="4000" dirty="0"/>
              <a:t>(p. 276)</a:t>
            </a:r>
          </a:p>
        </p:txBody>
      </p:sp>
      <p:pic>
        <p:nvPicPr>
          <p:cNvPr id="6" name="Picture 5" descr="Table&#10;&#10;Description automatically generated">
            <a:extLst>
              <a:ext uri="{FF2B5EF4-FFF2-40B4-BE49-F238E27FC236}">
                <a16:creationId xmlns:a16="http://schemas.microsoft.com/office/drawing/2014/main" id="{D0EFC56F-B1E1-E17E-F49C-A5FBC5083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990" y="3235369"/>
            <a:ext cx="8872021" cy="3260287"/>
          </a:xfrm>
          <a:prstGeom prst="rect">
            <a:avLst/>
          </a:prstGeom>
        </p:spPr>
      </p:pic>
    </p:spTree>
    <p:extLst>
      <p:ext uri="{BB962C8B-B14F-4D97-AF65-F5344CB8AC3E}">
        <p14:creationId xmlns:p14="http://schemas.microsoft.com/office/powerpoint/2010/main" val="254555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E4D160-62A3-9EA2-617E-F773D27458A8}"/>
              </a:ext>
            </a:extLst>
          </p:cNvPr>
          <p:cNvSpPr/>
          <p:nvPr/>
        </p:nvSpPr>
        <p:spPr>
          <a:xfrm>
            <a:off x="186263" y="158505"/>
            <a:ext cx="11938001" cy="6694718"/>
          </a:xfrm>
          <a:prstGeom prst="rect">
            <a:avLst/>
          </a:prstGeom>
        </p:spPr>
        <p:txBody>
          <a:bodyPr wrap="square">
            <a:spAutoFit/>
          </a:bodyPr>
          <a:lstStyle/>
          <a:p>
            <a:pPr>
              <a:lnSpc>
                <a:spcPct val="107000"/>
              </a:lnSpc>
              <a:spcAft>
                <a:spcPts val="800"/>
              </a:spcAft>
            </a:pPr>
            <a:r>
              <a:rPr lang="en-US" sz="3200" u="sng" dirty="0">
                <a:latin typeface="Calibri" panose="020F0502020204030204" pitchFamily="34" charset="0"/>
                <a:ea typeface="Calibri" panose="020F0502020204030204" pitchFamily="34" charset="0"/>
                <a:cs typeface="Calibri" panose="020F0502020204030204" pitchFamily="34" charset="0"/>
              </a:rPr>
              <a:t>Fruit Battery Lab Instructions    [pg. 276-277]</a:t>
            </a:r>
            <a:endParaRPr lang="en-CA" sz="20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n-US" sz="2800" dirty="0">
                <a:latin typeface="Calibri" panose="020F0502020204030204" pitchFamily="34" charset="0"/>
                <a:ea typeface="Calibri" panose="020F0502020204030204" pitchFamily="34" charset="0"/>
                <a:cs typeface="Calibri" panose="020F0502020204030204" pitchFamily="34" charset="0"/>
              </a:rPr>
              <a:t>Get a MULTIMETER and test it first using a 1.5 V battery!</a:t>
            </a:r>
            <a:endParaRPr lang="en-CA" sz="2800" dirty="0">
              <a:latin typeface="Calibri" panose="020F0502020204030204" pitchFamily="34" charset="0"/>
              <a:ea typeface="Calibri" panose="020F0502020204030204" pitchFamily="34" charset="0"/>
              <a:cs typeface="Calibri" panose="020F0502020204030204" pitchFamily="34" charset="0"/>
            </a:endParaRPr>
          </a:p>
          <a:p>
            <a:pPr marL="457200">
              <a:lnSpc>
                <a:spcPct val="107000"/>
              </a:lnSpc>
            </a:pPr>
            <a:r>
              <a:rPr lang="en-US" sz="2800" dirty="0">
                <a:latin typeface="Calibri" panose="020F0502020204030204" pitchFamily="34" charset="0"/>
                <a:ea typeface="Calibri" panose="020F0502020204030204" pitchFamily="34" charset="0"/>
                <a:cs typeface="Calibri" panose="020F0502020204030204" pitchFamily="34" charset="0"/>
              </a:rPr>
              <a:t>Multimeter instructions: </a:t>
            </a:r>
            <a:endParaRPr lang="en-CA" sz="2800" dirty="0">
              <a:latin typeface="Calibri" panose="020F0502020204030204" pitchFamily="34" charset="0"/>
              <a:ea typeface="Calibri" panose="020F0502020204030204" pitchFamily="34" charset="0"/>
              <a:cs typeface="Calibri" panose="020F0502020204030204" pitchFamily="34" charset="0"/>
            </a:endParaRPr>
          </a:p>
          <a:p>
            <a:pPr marL="1257300" lvl="2" indent="-342900">
              <a:lnSpc>
                <a:spcPct val="107000"/>
              </a:lnSpc>
              <a:buFont typeface="Symbol"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Turn dial to 20V</a:t>
            </a:r>
            <a:endParaRPr lang="en-CA" sz="2800" dirty="0">
              <a:latin typeface="Calibri" panose="020F0502020204030204" pitchFamily="34" charset="0"/>
              <a:ea typeface="Calibri" panose="020F0502020204030204" pitchFamily="34" charset="0"/>
              <a:cs typeface="Calibri" panose="020F0502020204030204" pitchFamily="34" charset="0"/>
            </a:endParaRPr>
          </a:p>
          <a:p>
            <a:pPr marL="1257300" lvl="2" indent="-342900">
              <a:lnSpc>
                <a:spcPct val="107000"/>
              </a:lnSpc>
              <a:buFont typeface="Symbol"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Put black (-) wire in “com”</a:t>
            </a:r>
            <a:endParaRPr lang="en-CA" sz="2800" dirty="0">
              <a:latin typeface="Calibri" panose="020F0502020204030204" pitchFamily="34" charset="0"/>
              <a:ea typeface="Calibri" panose="020F0502020204030204" pitchFamily="34" charset="0"/>
              <a:cs typeface="Calibri" panose="020F0502020204030204" pitchFamily="34" charset="0"/>
            </a:endParaRPr>
          </a:p>
          <a:p>
            <a:pPr marL="1257300" lvl="2" indent="-342900">
              <a:lnSpc>
                <a:spcPct val="107000"/>
              </a:lnSpc>
              <a:buFont typeface="Symbol"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Put red (+) wire in “</a:t>
            </a:r>
            <a:r>
              <a:rPr lang="en-US" sz="2800" dirty="0" err="1">
                <a:latin typeface="Calibri" panose="020F0502020204030204" pitchFamily="34" charset="0"/>
                <a:ea typeface="Calibri" panose="020F0502020204030204" pitchFamily="34" charset="0"/>
                <a:cs typeface="Calibri" panose="020F0502020204030204" pitchFamily="34" charset="0"/>
              </a:rPr>
              <a:t>VΩmA</a:t>
            </a:r>
            <a:r>
              <a:rPr lang="en-US" sz="2800" dirty="0">
                <a:latin typeface="Calibri" panose="020F0502020204030204" pitchFamily="34" charset="0"/>
                <a:ea typeface="Calibri" panose="020F0502020204030204" pitchFamily="34" charset="0"/>
                <a:cs typeface="Calibri" panose="020F0502020204030204" pitchFamily="34" charset="0"/>
              </a:rPr>
              <a:t>”</a:t>
            </a:r>
            <a:endParaRPr lang="en-CA" sz="2800" dirty="0">
              <a:latin typeface="Calibri" panose="020F0502020204030204" pitchFamily="34" charset="0"/>
              <a:ea typeface="Calibri" panose="020F0502020204030204" pitchFamily="34" charset="0"/>
              <a:cs typeface="Calibri" panose="020F0502020204030204" pitchFamily="34" charset="0"/>
            </a:endParaRPr>
          </a:p>
          <a:p>
            <a:pPr marL="1257300" lvl="2" indent="-342900">
              <a:lnSpc>
                <a:spcPct val="107000"/>
              </a:lnSpc>
              <a:buFont typeface="Symbol"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Turn dial to “OFF” when finished</a:t>
            </a:r>
            <a:endParaRPr lang="en-CA" sz="28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Complete procedure.</a:t>
            </a:r>
          </a:p>
          <a:p>
            <a:pPr marL="342900" indent="-342900">
              <a:lnSpc>
                <a:spcPct val="107000"/>
              </a:lnSpc>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When procedure is complete, bring your “fruit battery” with the “best” electrodes to the front for a “MEGA FRUIT BATTERY”.  Use your results to predict what the final voltage will be for all cells combined!  </a:t>
            </a:r>
          </a:p>
          <a:p>
            <a:pPr marL="342900" indent="-342900">
              <a:lnSpc>
                <a:spcPct val="107000"/>
              </a:lnSpc>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Clean up: put fruit in compost, clean metal electrodes with water and steel wool then dry and put back rest of materials.</a:t>
            </a:r>
            <a:endParaRPr lang="en-CA" sz="2800" dirty="0">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Font typeface="+mj-lt"/>
              <a:buAutoNum type="arabicPeriod"/>
            </a:pPr>
            <a:r>
              <a:rPr lang="en-US" sz="2800" dirty="0">
                <a:latin typeface="Calibri" panose="020F0502020204030204" pitchFamily="34" charset="0"/>
                <a:ea typeface="Calibri" panose="020F0502020204030204" pitchFamily="34" charset="0"/>
                <a:cs typeface="Calibri" panose="020F0502020204030204" pitchFamily="34" charset="0"/>
              </a:rPr>
              <a:t>Complete all “analyze” questions orally with lab partner(s)</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en-CA"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93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F996C-BAA2-6342-D686-CE591130D13D}"/>
              </a:ext>
            </a:extLst>
          </p:cNvPr>
          <p:cNvSpPr>
            <a:spLocks noGrp="1"/>
          </p:cNvSpPr>
          <p:nvPr>
            <p:ph idx="1"/>
          </p:nvPr>
        </p:nvSpPr>
        <p:spPr>
          <a:xfrm>
            <a:off x="648931" y="557784"/>
            <a:ext cx="3505494" cy="5666035"/>
          </a:xfrm>
        </p:spPr>
        <p:txBody>
          <a:bodyPr>
            <a:noAutofit/>
          </a:bodyPr>
          <a:lstStyle/>
          <a:p>
            <a:pPr marL="0" indent="0">
              <a:buNone/>
            </a:pPr>
            <a:r>
              <a:rPr lang="en-CA" sz="2600" b="1" i="1" dirty="0"/>
              <a:t>What do these have in common?</a:t>
            </a:r>
          </a:p>
          <a:p>
            <a:r>
              <a:rPr lang="en-CA" sz="2600" dirty="0"/>
              <a:t>Separate positive and negative charges </a:t>
            </a:r>
          </a:p>
          <a:p>
            <a:endParaRPr lang="en-CA" sz="2600" dirty="0">
              <a:effectLst/>
            </a:endParaRPr>
          </a:p>
          <a:p>
            <a:pPr marL="0" indent="0">
              <a:buNone/>
            </a:pPr>
            <a:r>
              <a:rPr lang="en-CA" sz="2600" b="1" i="1" dirty="0"/>
              <a:t>How are these different?</a:t>
            </a:r>
          </a:p>
          <a:p>
            <a:r>
              <a:rPr lang="en-CA" sz="2600" dirty="0"/>
              <a:t>Lightning is an uncontrolled burst of </a:t>
            </a:r>
            <a:r>
              <a:rPr lang="en-CA" sz="2600" b="1" dirty="0"/>
              <a:t>static</a:t>
            </a:r>
            <a:r>
              <a:rPr lang="en-CA" sz="2600" dirty="0"/>
              <a:t> electrical energy</a:t>
            </a:r>
          </a:p>
          <a:p>
            <a:r>
              <a:rPr lang="en-CA" sz="2600" dirty="0"/>
              <a:t>A battery can provide a steady, controlled </a:t>
            </a:r>
            <a:r>
              <a:rPr lang="en-CA" sz="2600" b="1" dirty="0"/>
              <a:t>flow</a:t>
            </a:r>
            <a:r>
              <a:rPr lang="en-CA" sz="2600" dirty="0"/>
              <a:t> of electricity. </a:t>
            </a:r>
          </a:p>
          <a:p>
            <a:r>
              <a:rPr lang="en-CA" sz="2600" dirty="0"/>
              <a:t> </a:t>
            </a:r>
          </a:p>
          <a:p>
            <a:endParaRPr lang="en-CA" sz="2600" dirty="0">
              <a:effectLst/>
            </a:endParaRPr>
          </a:p>
        </p:txBody>
      </p:sp>
      <p:sp>
        <p:nvSpPr>
          <p:cNvPr id="3088" name="Rectangle 308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F0C0AD9-BABF-5CC6-ABB1-C24A35CEB053}"/>
              </a:ext>
            </a:extLst>
          </p:cNvPr>
          <p:cNvPicPr>
            <a:picLocks noChangeAspect="1"/>
          </p:cNvPicPr>
          <p:nvPr/>
        </p:nvPicPr>
        <p:blipFill>
          <a:blip r:embed="rId2"/>
          <a:stretch>
            <a:fillRect/>
          </a:stretch>
        </p:blipFill>
        <p:spPr>
          <a:xfrm>
            <a:off x="5405862" y="1463571"/>
            <a:ext cx="6019331" cy="3927612"/>
          </a:xfrm>
          <a:prstGeom prst="rect">
            <a:avLst/>
          </a:prstGeom>
          <a:effectLst/>
        </p:spPr>
      </p:pic>
    </p:spTree>
    <p:extLst>
      <p:ext uri="{BB962C8B-B14F-4D97-AF65-F5344CB8AC3E}">
        <p14:creationId xmlns:p14="http://schemas.microsoft.com/office/powerpoint/2010/main" val="4536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0D37-8822-C523-AA29-98E9071BA5EB}"/>
              </a:ext>
            </a:extLst>
          </p:cNvPr>
          <p:cNvSpPr>
            <a:spLocks noGrp="1"/>
          </p:cNvSpPr>
          <p:nvPr>
            <p:ph type="title"/>
          </p:nvPr>
        </p:nvSpPr>
        <p:spPr>
          <a:xfrm>
            <a:off x="322266" y="285348"/>
            <a:ext cx="4249006" cy="1325563"/>
          </a:xfrm>
        </p:spPr>
        <p:txBody>
          <a:bodyPr>
            <a:normAutofit/>
          </a:bodyPr>
          <a:lstStyle/>
          <a:p>
            <a:r>
              <a:rPr lang="en-US" sz="5400" i="1" dirty="0"/>
              <a:t>Recall….</a:t>
            </a:r>
          </a:p>
        </p:txBody>
      </p:sp>
      <p:sp>
        <p:nvSpPr>
          <p:cNvPr id="3" name="Content Placeholder 2">
            <a:extLst>
              <a:ext uri="{FF2B5EF4-FFF2-40B4-BE49-F238E27FC236}">
                <a16:creationId xmlns:a16="http://schemas.microsoft.com/office/drawing/2014/main" id="{F6AF996C-BAA2-6342-D686-CE591130D13D}"/>
              </a:ext>
            </a:extLst>
          </p:cNvPr>
          <p:cNvSpPr>
            <a:spLocks noGrp="1"/>
          </p:cNvSpPr>
          <p:nvPr>
            <p:ph idx="1"/>
          </p:nvPr>
        </p:nvSpPr>
        <p:spPr>
          <a:xfrm>
            <a:off x="322266" y="1537345"/>
            <a:ext cx="5067152" cy="4961740"/>
          </a:xfrm>
        </p:spPr>
        <p:txBody>
          <a:bodyPr anchor="t">
            <a:normAutofit fontScale="92500" lnSpcReduction="20000"/>
          </a:bodyPr>
          <a:lstStyle/>
          <a:p>
            <a:pPr marL="0" indent="0">
              <a:buNone/>
            </a:pPr>
            <a:r>
              <a:rPr lang="en-US" sz="4000" u="sng" dirty="0"/>
              <a:t>Two types of Electricity</a:t>
            </a:r>
          </a:p>
          <a:p>
            <a:pPr marL="0" indent="0">
              <a:buNone/>
            </a:pPr>
            <a:endParaRPr lang="en-US" sz="4000" u="sng" dirty="0"/>
          </a:p>
          <a:p>
            <a:pPr marL="457200" indent="-457200">
              <a:buAutoNum type="arabicPeriod"/>
            </a:pPr>
            <a:r>
              <a:rPr lang="en-US" sz="4000" dirty="0"/>
              <a:t>Static Electricity – is a build-up of charge that remains </a:t>
            </a:r>
            <a:r>
              <a:rPr lang="en-US" sz="4000" b="1" i="1" dirty="0"/>
              <a:t>stationary</a:t>
            </a:r>
            <a:r>
              <a:rPr lang="en-US" sz="4000" dirty="0"/>
              <a:t> in one place</a:t>
            </a:r>
          </a:p>
          <a:p>
            <a:pPr marL="457200" indent="-457200">
              <a:buAutoNum type="arabicPeriod"/>
            </a:pPr>
            <a:endParaRPr lang="en-US" sz="4000" dirty="0"/>
          </a:p>
          <a:p>
            <a:pPr marL="457200" indent="-457200">
              <a:buAutoNum type="arabicPeriod"/>
            </a:pPr>
            <a:r>
              <a:rPr lang="en-US" sz="4000" dirty="0"/>
              <a:t>Current Electricity – is </a:t>
            </a:r>
            <a:r>
              <a:rPr lang="en-US" sz="4000" b="1" i="1" dirty="0"/>
              <a:t>moving</a:t>
            </a:r>
            <a:r>
              <a:rPr lang="en-US" sz="4000" dirty="0"/>
              <a:t> charges (usually through a wire)</a:t>
            </a:r>
          </a:p>
          <a:p>
            <a:pPr marL="0" indent="0">
              <a:buNone/>
            </a:pPr>
            <a:endParaRPr lang="en-CA" sz="4000" dirty="0"/>
          </a:p>
          <a:p>
            <a:pPr marL="457200" indent="-457200">
              <a:buAutoNum type="arabicPeriod"/>
            </a:pPr>
            <a:endParaRPr lang="en-US" sz="4000" dirty="0"/>
          </a:p>
          <a:p>
            <a:pPr marL="457200" indent="-457200">
              <a:buAutoNum type="arabicPeriod"/>
            </a:pPr>
            <a:endParaRPr lang="en-US" sz="4000" dirty="0"/>
          </a:p>
        </p:txBody>
      </p:sp>
      <p:sp>
        <p:nvSpPr>
          <p:cNvPr id="3081" name="Freeform: Shape 3080">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Electric current Images, Stock Photos &amp; Vectors | Shutterstock">
            <a:extLst>
              <a:ext uri="{FF2B5EF4-FFF2-40B4-BE49-F238E27FC236}">
                <a16:creationId xmlns:a16="http://schemas.microsoft.com/office/drawing/2014/main" id="{5E606885-4B7B-DD36-76F8-240D67E66F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57" b="37867"/>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Electrical Current Definition">
            <a:extLst>
              <a:ext uri="{FF2B5EF4-FFF2-40B4-BE49-F238E27FC236}">
                <a16:creationId xmlns:a16="http://schemas.microsoft.com/office/drawing/2014/main" id="{0DEBE0F9-D102-8FC5-3B0A-042547A755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 r="-2" b="-3"/>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950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4F3174F-23B9-0776-3B9F-D4E0E5544CEC}"/>
              </a:ext>
            </a:extLst>
          </p:cNvPr>
          <p:cNvPicPr>
            <a:picLocks noChangeAspect="1"/>
          </p:cNvPicPr>
          <p:nvPr/>
        </p:nvPicPr>
        <p:blipFill rotWithShape="1">
          <a:blip r:embed="rId3"/>
          <a:srcRect l="8191"/>
          <a:stretch/>
        </p:blipFill>
        <p:spPr>
          <a:xfrm>
            <a:off x="0" y="531698"/>
            <a:ext cx="3618937" cy="5692121"/>
          </a:xfrm>
          <a:prstGeom prst="rect">
            <a:avLst/>
          </a:prstGeom>
          <a:effectLst/>
        </p:spPr>
      </p:pic>
      <p:cxnSp>
        <p:nvCxnSpPr>
          <p:cNvPr id="5139" name="Straight Connector 513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B17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D37D582-E7FE-1AF1-7FA3-36FF90BB1039}"/>
              </a:ext>
            </a:extLst>
          </p:cNvPr>
          <p:cNvSpPr>
            <a:spLocks noGrp="1"/>
          </p:cNvSpPr>
          <p:nvPr>
            <p:ph idx="1"/>
          </p:nvPr>
        </p:nvSpPr>
        <p:spPr>
          <a:xfrm>
            <a:off x="3618937" y="182880"/>
            <a:ext cx="7932983" cy="6675120"/>
          </a:xfrm>
          <a:solidFill>
            <a:schemeClr val="bg1"/>
          </a:solidFill>
        </p:spPr>
        <p:txBody>
          <a:bodyPr>
            <a:noAutofit/>
          </a:bodyPr>
          <a:lstStyle/>
          <a:p>
            <a:r>
              <a:rPr lang="en-US" altLang="en-US" sz="3400" b="1" dirty="0"/>
              <a:t>A battery is a combination of electrochemical cells </a:t>
            </a:r>
            <a:r>
              <a:rPr lang="en-US" altLang="en-US" sz="3400" b="1" dirty="0">
                <a:highlight>
                  <a:srgbClr val="FFFF00"/>
                </a:highlight>
              </a:rPr>
              <a:t>connected together. </a:t>
            </a:r>
          </a:p>
          <a:p>
            <a:pPr lvl="1">
              <a:buFont typeface="Wingdings" pitchFamily="2" charset="2"/>
              <a:buChar char="Ø"/>
            </a:pPr>
            <a:r>
              <a:rPr lang="en-US" altLang="en-US" sz="3400" dirty="0"/>
              <a:t>Electrochemical cells convert </a:t>
            </a:r>
            <a:r>
              <a:rPr lang="en-US" altLang="en-US" sz="3400" b="1" dirty="0">
                <a:highlight>
                  <a:srgbClr val="FFFF00"/>
                </a:highlight>
              </a:rPr>
              <a:t>chemical</a:t>
            </a:r>
            <a:r>
              <a:rPr lang="en-US" altLang="en-US" sz="3400" dirty="0"/>
              <a:t> energy into </a:t>
            </a:r>
            <a:r>
              <a:rPr lang="en-US" altLang="en-US" sz="3400" b="1" dirty="0">
                <a:highlight>
                  <a:srgbClr val="FFFF00"/>
                </a:highlight>
              </a:rPr>
              <a:t>electrical</a:t>
            </a:r>
            <a:r>
              <a:rPr lang="en-US" altLang="en-US" sz="3400" dirty="0"/>
              <a:t> energy</a:t>
            </a:r>
          </a:p>
          <a:p>
            <a:r>
              <a:rPr lang="en-CA" sz="3400" dirty="0"/>
              <a:t>In a battery, chemical energy separates the </a:t>
            </a:r>
            <a:r>
              <a:rPr lang="en-CA" sz="3400" b="1" dirty="0">
                <a:highlight>
                  <a:srgbClr val="FFFF00"/>
                </a:highlight>
              </a:rPr>
              <a:t>+ </a:t>
            </a:r>
            <a:r>
              <a:rPr lang="en-CA" sz="3400" dirty="0"/>
              <a:t>and</a:t>
            </a:r>
            <a:r>
              <a:rPr lang="en-CA" sz="3400" b="1" dirty="0">
                <a:highlight>
                  <a:srgbClr val="FFFF00"/>
                </a:highlight>
              </a:rPr>
              <a:t> - </a:t>
            </a:r>
            <a:r>
              <a:rPr lang="en-CA" sz="3400" dirty="0"/>
              <a:t>charges. </a:t>
            </a:r>
          </a:p>
          <a:p>
            <a:r>
              <a:rPr lang="en-CA" sz="3400" dirty="0"/>
              <a:t>The battery </a:t>
            </a:r>
            <a:r>
              <a:rPr lang="en-CA" sz="3400" b="1" dirty="0">
                <a:highlight>
                  <a:srgbClr val="FFFF00"/>
                </a:highlight>
              </a:rPr>
              <a:t>terminals</a:t>
            </a:r>
            <a:r>
              <a:rPr lang="en-CA" sz="3400" b="1" dirty="0"/>
              <a:t> </a:t>
            </a:r>
            <a:r>
              <a:rPr lang="en-CA" sz="3400" dirty="0"/>
              <a:t>are the end points where we make a connection. Extra electrons </a:t>
            </a:r>
            <a:r>
              <a:rPr lang="en-CA" sz="3400" b="1" i="1" dirty="0"/>
              <a:t>accumulate</a:t>
            </a:r>
            <a:r>
              <a:rPr lang="en-CA" sz="3400" dirty="0"/>
              <a:t> on one of the battery terminals, making it </a:t>
            </a:r>
            <a:r>
              <a:rPr lang="en-CA" sz="3400" b="1" dirty="0">
                <a:highlight>
                  <a:srgbClr val="FFFF00"/>
                </a:highlight>
              </a:rPr>
              <a:t>negatively</a:t>
            </a:r>
            <a:r>
              <a:rPr lang="en-CA" sz="3400" dirty="0"/>
              <a:t> charged. The other terminal has </a:t>
            </a:r>
            <a:r>
              <a:rPr lang="en-CA" sz="3400" b="1" i="1" dirty="0"/>
              <a:t>lost</a:t>
            </a:r>
            <a:r>
              <a:rPr lang="en-CA" sz="3400" dirty="0"/>
              <a:t> these electrons and is therefore </a:t>
            </a:r>
            <a:r>
              <a:rPr lang="en-CA" sz="3400" b="1" dirty="0">
                <a:highlight>
                  <a:srgbClr val="FFFF00"/>
                </a:highlight>
              </a:rPr>
              <a:t>positively</a:t>
            </a:r>
            <a:r>
              <a:rPr lang="en-CA" sz="3400" dirty="0"/>
              <a:t> charged. </a:t>
            </a:r>
          </a:p>
        </p:txBody>
      </p:sp>
    </p:spTree>
    <p:extLst>
      <p:ext uri="{BB962C8B-B14F-4D97-AF65-F5344CB8AC3E}">
        <p14:creationId xmlns:p14="http://schemas.microsoft.com/office/powerpoint/2010/main" val="2275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821F-7343-47B0-A961-10100B3148F7}"/>
              </a:ext>
            </a:extLst>
          </p:cNvPr>
          <p:cNvSpPr>
            <a:spLocks noGrp="1"/>
          </p:cNvSpPr>
          <p:nvPr>
            <p:ph type="title"/>
          </p:nvPr>
        </p:nvSpPr>
        <p:spPr>
          <a:xfrm>
            <a:off x="485140" y="-113983"/>
            <a:ext cx="10515600" cy="1325563"/>
          </a:xfrm>
        </p:spPr>
        <p:txBody>
          <a:bodyPr>
            <a:normAutofit/>
          </a:bodyPr>
          <a:lstStyle/>
          <a:p>
            <a:r>
              <a:rPr lang="en-CA" sz="3600" b="1" u="sng" dirty="0">
                <a:solidFill>
                  <a:srgbClr val="842D3A"/>
                </a:solidFill>
                <a:effectLst/>
                <a:latin typeface="Calibri" panose="020F0502020204030204" pitchFamily="34" charset="0"/>
                <a:cs typeface="Calibri" panose="020F0502020204030204" pitchFamily="34" charset="0"/>
              </a:rPr>
              <a:t>ELECTRIC POTENTIAL ENERGY </a:t>
            </a:r>
            <a:endParaRPr lang="en-US" sz="6600" u="sng"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5C9C933-96A8-CE36-25DB-F13E6C118DBE}"/>
              </a:ext>
            </a:extLst>
          </p:cNvPr>
          <p:cNvSpPr>
            <a:spLocks noGrp="1"/>
          </p:cNvSpPr>
          <p:nvPr>
            <p:ph idx="1"/>
          </p:nvPr>
        </p:nvSpPr>
        <p:spPr>
          <a:xfrm>
            <a:off x="567690" y="1073923"/>
            <a:ext cx="11056620" cy="2651126"/>
          </a:xfrm>
        </p:spPr>
        <p:txBody>
          <a:bodyPr>
            <a:normAutofit lnSpcReduction="10000"/>
          </a:bodyPr>
          <a:lstStyle/>
          <a:p>
            <a:r>
              <a:rPr lang="en-CA" b="1" dirty="0">
                <a:solidFill>
                  <a:srgbClr val="211E1E"/>
                </a:solidFill>
                <a:effectLst/>
              </a:rPr>
              <a:t>Energy </a:t>
            </a:r>
            <a:r>
              <a:rPr lang="en-CA" dirty="0">
                <a:solidFill>
                  <a:srgbClr val="211E1E"/>
                </a:solidFill>
                <a:effectLst/>
              </a:rPr>
              <a:t>is the ability to do work.</a:t>
            </a:r>
          </a:p>
          <a:p>
            <a:r>
              <a:rPr lang="en-CA" dirty="0">
                <a:solidFill>
                  <a:srgbClr val="211E1E"/>
                </a:solidFill>
                <a:effectLst/>
              </a:rPr>
              <a:t> </a:t>
            </a:r>
            <a:r>
              <a:rPr lang="en-CA" b="1" dirty="0">
                <a:solidFill>
                  <a:srgbClr val="211E1E"/>
                </a:solidFill>
                <a:effectLst/>
              </a:rPr>
              <a:t>Kinetic energy </a:t>
            </a:r>
            <a:r>
              <a:rPr lang="en-CA" dirty="0">
                <a:solidFill>
                  <a:srgbClr val="211E1E"/>
                </a:solidFill>
                <a:effectLst/>
              </a:rPr>
              <a:t>is energy a moving object has because of its motion. </a:t>
            </a:r>
          </a:p>
          <a:p>
            <a:r>
              <a:rPr lang="en-CA" b="1" dirty="0">
                <a:solidFill>
                  <a:srgbClr val="211E1E"/>
                </a:solidFill>
                <a:effectLst/>
              </a:rPr>
              <a:t>Potential energy </a:t>
            </a:r>
            <a:r>
              <a:rPr lang="en-CA" dirty="0">
                <a:solidFill>
                  <a:srgbClr val="211E1E"/>
                </a:solidFill>
                <a:effectLst/>
              </a:rPr>
              <a:t>is the energy stored in an object. </a:t>
            </a:r>
          </a:p>
          <a:p>
            <a:r>
              <a:rPr lang="en-CA" dirty="0">
                <a:solidFill>
                  <a:srgbClr val="211E1E"/>
                </a:solidFill>
              </a:rPr>
              <a:t>The electrical energy stored in a battery is called </a:t>
            </a:r>
            <a:r>
              <a:rPr lang="en-CA" b="1" dirty="0">
                <a:solidFill>
                  <a:srgbClr val="211E1E"/>
                </a:solidFill>
              </a:rPr>
              <a:t>electric potential energy </a:t>
            </a:r>
            <a:r>
              <a:rPr lang="en-CA" dirty="0">
                <a:solidFill>
                  <a:srgbClr val="211E1E"/>
                </a:solidFill>
              </a:rPr>
              <a:t>because the electrons have a stored energy and the ability to do work after they leave the battery. </a:t>
            </a:r>
            <a:endParaRPr lang="en-CA" sz="5400" dirty="0"/>
          </a:p>
          <a:p>
            <a:endParaRPr lang="en-CA" dirty="0">
              <a:solidFill>
                <a:srgbClr val="211E1E"/>
              </a:solidFill>
              <a:effectLst/>
            </a:endParaRPr>
          </a:p>
          <a:p>
            <a:endParaRPr lang="en-CA" dirty="0">
              <a:solidFill>
                <a:srgbClr val="211E1E"/>
              </a:solidFill>
            </a:endParaRPr>
          </a:p>
        </p:txBody>
      </p:sp>
      <p:pic>
        <p:nvPicPr>
          <p:cNvPr id="1028" name="Picture 4" descr="Language tests and the job market within the migration context: cui prodest?">
            <a:extLst>
              <a:ext uri="{FF2B5EF4-FFF2-40B4-BE49-F238E27FC236}">
                <a16:creationId xmlns:a16="http://schemas.microsoft.com/office/drawing/2014/main" id="{29D759C9-2478-863F-AE8F-3161B9246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894" y="4158755"/>
            <a:ext cx="3342105" cy="14184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39E45D1-46D3-88E5-9718-102497BD41D8}"/>
              </a:ext>
            </a:extLst>
          </p:cNvPr>
          <p:cNvSpPr txBox="1">
            <a:spLocks/>
          </p:cNvSpPr>
          <p:nvPr/>
        </p:nvSpPr>
        <p:spPr>
          <a:xfrm>
            <a:off x="111024" y="3886697"/>
            <a:ext cx="8738870" cy="2971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solidFill>
                  <a:srgbClr val="211E1E"/>
                </a:solidFill>
              </a:rPr>
              <a:t>If you stretch a spring and hold it, the energy in the spring is </a:t>
            </a:r>
            <a:r>
              <a:rPr lang="en-CA" sz="2400" b="1" i="1" dirty="0">
                <a:solidFill>
                  <a:srgbClr val="211E1E"/>
                </a:solidFill>
              </a:rPr>
              <a:t>stored</a:t>
            </a:r>
            <a:r>
              <a:rPr lang="en-CA" sz="2400" i="1" dirty="0">
                <a:solidFill>
                  <a:srgbClr val="211E1E"/>
                </a:solidFill>
              </a:rPr>
              <a:t>. This is an example of potential energy. </a:t>
            </a:r>
            <a:r>
              <a:rPr lang="en-CA" sz="2400" b="1" i="1" dirty="0">
                <a:solidFill>
                  <a:srgbClr val="211E1E"/>
                </a:solidFill>
              </a:rPr>
              <a:t>The energy stored in the spring will not be released until you let go</a:t>
            </a:r>
            <a:r>
              <a:rPr lang="en-CA" sz="2400" i="1" dirty="0">
                <a:solidFill>
                  <a:srgbClr val="211E1E"/>
                </a:solidFill>
              </a:rPr>
              <a:t>. </a:t>
            </a:r>
          </a:p>
          <a:p>
            <a:pPr marL="0" indent="0">
              <a:buNone/>
            </a:pPr>
            <a:r>
              <a:rPr lang="en-CA" sz="2400" i="1" dirty="0">
                <a:solidFill>
                  <a:srgbClr val="211E1E"/>
                </a:solidFill>
              </a:rPr>
              <a:t>Likewise, in order for the electrons to lose their stored electrical energy, the battery must be connected to a device. When you connect a battery to a light bulb, the electric potential energy is “released” as the electrons move through the wire inside the bulb and the electrons’ energy is converted into heat and light energy. </a:t>
            </a:r>
            <a:endParaRPr lang="en-CA" sz="3600" i="1" dirty="0"/>
          </a:p>
        </p:txBody>
      </p:sp>
    </p:spTree>
    <p:extLst>
      <p:ext uri="{BB962C8B-B14F-4D97-AF65-F5344CB8AC3E}">
        <p14:creationId xmlns:p14="http://schemas.microsoft.com/office/powerpoint/2010/main" val="123434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821F-7343-47B0-A961-10100B3148F7}"/>
              </a:ext>
            </a:extLst>
          </p:cNvPr>
          <p:cNvSpPr>
            <a:spLocks noGrp="1"/>
          </p:cNvSpPr>
          <p:nvPr>
            <p:ph type="title"/>
          </p:nvPr>
        </p:nvSpPr>
        <p:spPr>
          <a:xfrm>
            <a:off x="485140" y="-113983"/>
            <a:ext cx="10515600" cy="1325563"/>
          </a:xfrm>
        </p:spPr>
        <p:txBody>
          <a:bodyPr>
            <a:normAutofit/>
          </a:bodyPr>
          <a:lstStyle/>
          <a:p>
            <a:r>
              <a:rPr lang="en-CA" sz="3600" b="1" u="sng" dirty="0">
                <a:solidFill>
                  <a:srgbClr val="842D3A"/>
                </a:solidFill>
                <a:effectLst/>
                <a:latin typeface="Calibri" panose="020F0502020204030204" pitchFamily="34" charset="0"/>
                <a:cs typeface="Calibri" panose="020F0502020204030204" pitchFamily="34" charset="0"/>
              </a:rPr>
              <a:t>ELECTRIC POTENTIAL </a:t>
            </a:r>
            <a:r>
              <a:rPr lang="en-CA" sz="3600" b="1" u="sng" dirty="0">
                <a:solidFill>
                  <a:srgbClr val="842D3A"/>
                </a:solidFill>
                <a:latin typeface="Calibri" panose="020F0502020204030204" pitchFamily="34" charset="0"/>
                <a:cs typeface="Calibri" panose="020F0502020204030204" pitchFamily="34" charset="0"/>
              </a:rPr>
              <a:t>DIFFERENCE</a:t>
            </a:r>
            <a:r>
              <a:rPr lang="en-CA" sz="3600" b="1" u="sng" dirty="0">
                <a:solidFill>
                  <a:srgbClr val="842D3A"/>
                </a:solidFill>
                <a:effectLst/>
                <a:latin typeface="Calibri" panose="020F0502020204030204" pitchFamily="34" charset="0"/>
                <a:cs typeface="Calibri" panose="020F0502020204030204" pitchFamily="34" charset="0"/>
              </a:rPr>
              <a:t> </a:t>
            </a:r>
            <a:endParaRPr lang="en-US" sz="6600" u="sng"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5C9C933-96A8-CE36-25DB-F13E6C118DBE}"/>
              </a:ext>
            </a:extLst>
          </p:cNvPr>
          <p:cNvSpPr>
            <a:spLocks noGrp="1"/>
          </p:cNvSpPr>
          <p:nvPr>
            <p:ph idx="1"/>
          </p:nvPr>
        </p:nvSpPr>
        <p:spPr>
          <a:xfrm>
            <a:off x="567690" y="1073922"/>
            <a:ext cx="9036108" cy="3155177"/>
          </a:xfrm>
        </p:spPr>
        <p:txBody>
          <a:bodyPr>
            <a:normAutofit fontScale="92500"/>
          </a:bodyPr>
          <a:lstStyle/>
          <a:p>
            <a:r>
              <a:rPr lang="en-CA" sz="3200" dirty="0">
                <a:solidFill>
                  <a:srgbClr val="211E1E"/>
                </a:solidFill>
              </a:rPr>
              <a:t>Recall charge is measured in </a:t>
            </a:r>
            <a:r>
              <a:rPr lang="en-CA" sz="3200" b="1" dirty="0" err="1">
                <a:solidFill>
                  <a:srgbClr val="211E1E"/>
                </a:solidFill>
                <a:highlight>
                  <a:srgbClr val="FFFF00"/>
                </a:highlight>
              </a:rPr>
              <a:t>coloumbs</a:t>
            </a:r>
            <a:endParaRPr lang="en-CA" sz="3200" b="1" dirty="0">
              <a:solidFill>
                <a:srgbClr val="211E1E"/>
              </a:solidFill>
              <a:effectLst/>
              <a:highlight>
                <a:srgbClr val="FFFF00"/>
              </a:highlight>
            </a:endParaRPr>
          </a:p>
          <a:p>
            <a:r>
              <a:rPr lang="en-CA" sz="3200" dirty="0">
                <a:solidFill>
                  <a:srgbClr val="211E1E"/>
                </a:solidFill>
                <a:effectLst/>
              </a:rPr>
              <a:t>The amount of electric potential energy per 1 coulomb of charge is called the </a:t>
            </a:r>
            <a:r>
              <a:rPr lang="en-CA" sz="3200" b="1" i="1" dirty="0">
                <a:solidFill>
                  <a:srgbClr val="211E1E"/>
                </a:solidFill>
                <a:effectLst/>
                <a:highlight>
                  <a:srgbClr val="FFFF00"/>
                </a:highlight>
              </a:rPr>
              <a:t>potential difference </a:t>
            </a:r>
            <a:r>
              <a:rPr lang="en-CA" sz="3200" dirty="0">
                <a:solidFill>
                  <a:srgbClr val="211E1E"/>
                </a:solidFill>
                <a:effectLst/>
              </a:rPr>
              <a:t>or</a:t>
            </a:r>
            <a:r>
              <a:rPr lang="en-CA" sz="3200" dirty="0">
                <a:solidFill>
                  <a:srgbClr val="211E1E"/>
                </a:solidFill>
                <a:effectLst/>
                <a:highlight>
                  <a:srgbClr val="FFFF00"/>
                </a:highlight>
              </a:rPr>
              <a:t> </a:t>
            </a:r>
            <a:r>
              <a:rPr lang="en-CA" sz="3200" b="1" i="1" dirty="0">
                <a:solidFill>
                  <a:srgbClr val="211E1E"/>
                </a:solidFill>
                <a:effectLst/>
                <a:highlight>
                  <a:srgbClr val="FFFF00"/>
                </a:highlight>
              </a:rPr>
              <a:t>voltage</a:t>
            </a:r>
            <a:r>
              <a:rPr lang="en-CA" sz="3200" b="1" dirty="0">
                <a:solidFill>
                  <a:srgbClr val="211E1E"/>
                </a:solidFill>
                <a:effectLst/>
                <a:highlight>
                  <a:srgbClr val="FFFF00"/>
                </a:highlight>
              </a:rPr>
              <a:t> </a:t>
            </a:r>
          </a:p>
          <a:p>
            <a:pPr lvl="1">
              <a:buFont typeface="Wingdings" pitchFamily="2" charset="2"/>
              <a:buChar char="Ø"/>
            </a:pPr>
            <a:r>
              <a:rPr lang="en-CA" sz="3200" dirty="0"/>
              <a:t>Unit is the </a:t>
            </a:r>
            <a:r>
              <a:rPr lang="en-CA" sz="3200" b="1" dirty="0">
                <a:highlight>
                  <a:srgbClr val="FFFF00"/>
                </a:highlight>
              </a:rPr>
              <a:t>volt</a:t>
            </a:r>
            <a:r>
              <a:rPr lang="en-CA" sz="3200" dirty="0">
                <a:highlight>
                  <a:srgbClr val="FFFF00"/>
                </a:highlight>
              </a:rPr>
              <a:t> </a:t>
            </a:r>
            <a:r>
              <a:rPr lang="en-CA" sz="3200" b="1" dirty="0">
                <a:highlight>
                  <a:srgbClr val="FFFF00"/>
                </a:highlight>
              </a:rPr>
              <a:t>(V), </a:t>
            </a:r>
            <a:r>
              <a:rPr lang="en-CA" sz="3200" dirty="0"/>
              <a:t>measured with a </a:t>
            </a:r>
            <a:r>
              <a:rPr lang="en-CA" sz="3200" b="1" dirty="0">
                <a:highlight>
                  <a:srgbClr val="FFFF00"/>
                </a:highlight>
              </a:rPr>
              <a:t>voltmeter</a:t>
            </a:r>
          </a:p>
          <a:p>
            <a:pPr marL="0" indent="0">
              <a:buNone/>
            </a:pPr>
            <a:endParaRPr lang="en-CA" b="1" u="sng" dirty="0">
              <a:solidFill>
                <a:srgbClr val="842D3A"/>
              </a:solidFill>
              <a:effectLst/>
            </a:endParaRPr>
          </a:p>
          <a:p>
            <a:pPr marL="0" indent="0">
              <a:buNone/>
            </a:pPr>
            <a:r>
              <a:rPr lang="en-CA" sz="3900" b="1" u="sng" dirty="0">
                <a:solidFill>
                  <a:srgbClr val="842D3A"/>
                </a:solidFill>
                <a:effectLst/>
              </a:rPr>
              <a:t>COMPARING P.E. AND P.D. </a:t>
            </a:r>
            <a:endParaRPr lang="en-CA" sz="3900" u="sng" dirty="0"/>
          </a:p>
          <a:p>
            <a:endParaRPr lang="en-CA" sz="2400" dirty="0">
              <a:solidFill>
                <a:srgbClr val="211E1E"/>
              </a:solidFill>
              <a:effectLst/>
            </a:endParaRPr>
          </a:p>
          <a:p>
            <a:endParaRPr lang="en-CA" sz="2400" dirty="0">
              <a:solidFill>
                <a:srgbClr val="211E1E"/>
              </a:solidFill>
            </a:endParaRPr>
          </a:p>
        </p:txBody>
      </p:sp>
      <p:sp>
        <p:nvSpPr>
          <p:cNvPr id="4" name="Content Placeholder 2">
            <a:extLst>
              <a:ext uri="{FF2B5EF4-FFF2-40B4-BE49-F238E27FC236}">
                <a16:creationId xmlns:a16="http://schemas.microsoft.com/office/drawing/2014/main" id="{C39E45D1-46D3-88E5-9718-102497BD41D8}"/>
              </a:ext>
            </a:extLst>
          </p:cNvPr>
          <p:cNvSpPr txBox="1">
            <a:spLocks/>
          </p:cNvSpPr>
          <p:nvPr/>
        </p:nvSpPr>
        <p:spPr>
          <a:xfrm>
            <a:off x="111024" y="4057897"/>
            <a:ext cx="8738870" cy="2971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solidFill>
                  <a:srgbClr val="211E1E"/>
                </a:solidFill>
                <a:effectLst/>
                <a:latin typeface="Galliard"/>
              </a:rPr>
              <a:t>You might compare potential energy and potential difference with climbing a staircase. When you climb a flight of stairs, your body has done work. The work you have done is now </a:t>
            </a:r>
            <a:r>
              <a:rPr lang="en-CA" sz="2400" i="1" dirty="0">
                <a:solidFill>
                  <a:srgbClr val="211E1E"/>
                </a:solidFill>
                <a:effectLst/>
                <a:latin typeface="Galliard"/>
              </a:rPr>
              <a:t>potential energy</a:t>
            </a:r>
            <a:r>
              <a:rPr lang="en-CA" sz="2400" dirty="0">
                <a:solidFill>
                  <a:srgbClr val="211E1E"/>
                </a:solidFill>
                <a:effectLst/>
                <a:latin typeface="Galliard"/>
              </a:rPr>
              <a:t>. If you had climbed the same set of stairs with a heavy backpack, you would have done more work. As a result, you and the backpack would have more potential energy. The potential energy thus depends on the </a:t>
            </a:r>
            <a:r>
              <a:rPr lang="en-CA" sz="2400" b="1" dirty="0">
                <a:solidFill>
                  <a:srgbClr val="211E1E"/>
                </a:solidFill>
                <a:effectLst/>
                <a:highlight>
                  <a:srgbClr val="FFFF00"/>
                </a:highlight>
                <a:latin typeface="Galliard"/>
              </a:rPr>
              <a:t>height of the stairs </a:t>
            </a:r>
            <a:r>
              <a:rPr lang="en-CA" sz="2400" dirty="0">
                <a:solidFill>
                  <a:srgbClr val="211E1E"/>
                </a:solidFill>
                <a:effectLst/>
                <a:latin typeface="Galliard"/>
              </a:rPr>
              <a:t>and </a:t>
            </a:r>
            <a:r>
              <a:rPr lang="en-CA" sz="2400" dirty="0">
                <a:solidFill>
                  <a:srgbClr val="211E1E"/>
                </a:solidFill>
                <a:effectLst/>
                <a:highlight>
                  <a:srgbClr val="00FF00"/>
                </a:highlight>
                <a:latin typeface="Galliard"/>
              </a:rPr>
              <a:t>the </a:t>
            </a:r>
            <a:r>
              <a:rPr lang="en-CA" sz="2400" b="1" dirty="0">
                <a:solidFill>
                  <a:srgbClr val="211E1E"/>
                </a:solidFill>
                <a:effectLst/>
                <a:highlight>
                  <a:srgbClr val="00FF00"/>
                </a:highlight>
                <a:latin typeface="Galliard"/>
              </a:rPr>
              <a:t>amount of mass</a:t>
            </a:r>
            <a:r>
              <a:rPr lang="en-CA" sz="2400" dirty="0">
                <a:solidFill>
                  <a:srgbClr val="211E1E"/>
                </a:solidFill>
                <a:effectLst/>
                <a:highlight>
                  <a:srgbClr val="00FF00"/>
                </a:highlight>
                <a:latin typeface="Galliard"/>
              </a:rPr>
              <a:t> </a:t>
            </a:r>
            <a:r>
              <a:rPr lang="en-CA" sz="2400" b="1" dirty="0">
                <a:solidFill>
                  <a:srgbClr val="211E1E"/>
                </a:solidFill>
                <a:effectLst/>
                <a:highlight>
                  <a:srgbClr val="00FF00"/>
                </a:highlight>
                <a:latin typeface="Galliard"/>
              </a:rPr>
              <a:t>moved</a:t>
            </a:r>
            <a:r>
              <a:rPr lang="en-CA" sz="2400" dirty="0">
                <a:solidFill>
                  <a:srgbClr val="211E1E"/>
                </a:solidFill>
                <a:effectLst/>
                <a:latin typeface="Galliard"/>
              </a:rPr>
              <a:t> to the top. </a:t>
            </a:r>
            <a:endParaRPr lang="en-CA" sz="2000" dirty="0"/>
          </a:p>
        </p:txBody>
      </p:sp>
      <p:pic>
        <p:nvPicPr>
          <p:cNvPr id="6" name="Picture 5" descr="A screenshot of a cell phone&#10;&#10;Description automatically generated with low confidence">
            <a:extLst>
              <a:ext uri="{FF2B5EF4-FFF2-40B4-BE49-F238E27FC236}">
                <a16:creationId xmlns:a16="http://schemas.microsoft.com/office/drawing/2014/main" id="{3D7D8395-6818-2FBC-EFF5-C409B71BD667}"/>
              </a:ext>
            </a:extLst>
          </p:cNvPr>
          <p:cNvPicPr>
            <a:picLocks noChangeAspect="1"/>
          </p:cNvPicPr>
          <p:nvPr/>
        </p:nvPicPr>
        <p:blipFill>
          <a:blip r:embed="rId2"/>
          <a:stretch>
            <a:fillRect/>
          </a:stretch>
        </p:blipFill>
        <p:spPr>
          <a:xfrm>
            <a:off x="9603798" y="0"/>
            <a:ext cx="2477178" cy="6858000"/>
          </a:xfrm>
          <a:prstGeom prst="rect">
            <a:avLst/>
          </a:prstGeom>
        </p:spPr>
      </p:pic>
    </p:spTree>
    <p:extLst>
      <p:ext uri="{BB962C8B-B14F-4D97-AF65-F5344CB8AC3E}">
        <p14:creationId xmlns:p14="http://schemas.microsoft.com/office/powerpoint/2010/main" val="31925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C9C933-96A8-CE36-25DB-F13E6C118DBE}"/>
              </a:ext>
            </a:extLst>
          </p:cNvPr>
          <p:cNvSpPr>
            <a:spLocks noGrp="1"/>
          </p:cNvSpPr>
          <p:nvPr>
            <p:ph idx="1"/>
          </p:nvPr>
        </p:nvSpPr>
        <p:spPr>
          <a:xfrm>
            <a:off x="274320" y="274320"/>
            <a:ext cx="9329478" cy="4206239"/>
          </a:xfrm>
        </p:spPr>
        <p:txBody>
          <a:bodyPr>
            <a:normAutofit fontScale="92500" lnSpcReduction="10000"/>
          </a:bodyPr>
          <a:lstStyle/>
          <a:p>
            <a:r>
              <a:rPr lang="en-CA" sz="3000" i="1" dirty="0">
                <a:solidFill>
                  <a:srgbClr val="211E1E"/>
                </a:solidFill>
                <a:effectLst/>
                <a:latin typeface="Galliard"/>
              </a:rPr>
              <a:t>You can think of the </a:t>
            </a:r>
            <a:r>
              <a:rPr lang="en-CA" sz="3000" b="1" i="1" dirty="0">
                <a:solidFill>
                  <a:srgbClr val="211E1E"/>
                </a:solidFill>
                <a:effectLst/>
                <a:highlight>
                  <a:srgbClr val="FFFF00"/>
                </a:highlight>
                <a:latin typeface="Galliard"/>
              </a:rPr>
              <a:t>potential difference </a:t>
            </a:r>
            <a:r>
              <a:rPr lang="en-CA" sz="3000" i="1" dirty="0">
                <a:solidFill>
                  <a:srgbClr val="211E1E"/>
                </a:solidFill>
                <a:effectLst/>
                <a:latin typeface="Galliard"/>
              </a:rPr>
              <a:t>in a </a:t>
            </a:r>
            <a:r>
              <a:rPr lang="en-CA" sz="3000" b="1" i="1" dirty="0">
                <a:solidFill>
                  <a:srgbClr val="211E1E"/>
                </a:solidFill>
                <a:effectLst/>
                <a:latin typeface="Galliard"/>
              </a:rPr>
              <a:t>battery</a:t>
            </a:r>
            <a:r>
              <a:rPr lang="en-CA" sz="3000" i="1" dirty="0">
                <a:solidFill>
                  <a:srgbClr val="211E1E"/>
                </a:solidFill>
                <a:effectLst/>
                <a:latin typeface="Galliard"/>
              </a:rPr>
              <a:t> as being like the </a:t>
            </a:r>
            <a:r>
              <a:rPr lang="en-CA" sz="3000" b="1" i="1" dirty="0">
                <a:solidFill>
                  <a:srgbClr val="211E1E"/>
                </a:solidFill>
                <a:effectLst/>
                <a:latin typeface="Galliard"/>
              </a:rPr>
              <a:t>height of the stairs</a:t>
            </a:r>
            <a:r>
              <a:rPr lang="en-CA" sz="3000" i="1" dirty="0">
                <a:solidFill>
                  <a:srgbClr val="211E1E"/>
                </a:solidFill>
                <a:effectLst/>
                <a:latin typeface="Galliard"/>
              </a:rPr>
              <a:t>. </a:t>
            </a:r>
          </a:p>
          <a:p>
            <a:r>
              <a:rPr lang="en-CA" sz="3000" i="1" dirty="0">
                <a:solidFill>
                  <a:srgbClr val="211E1E"/>
                </a:solidFill>
                <a:effectLst/>
                <a:latin typeface="Galliard"/>
              </a:rPr>
              <a:t>The </a:t>
            </a:r>
            <a:r>
              <a:rPr lang="en-CA" sz="3000" b="1" i="1" dirty="0">
                <a:solidFill>
                  <a:srgbClr val="211E1E"/>
                </a:solidFill>
                <a:effectLst/>
                <a:highlight>
                  <a:srgbClr val="00FF00"/>
                </a:highlight>
                <a:latin typeface="Galliard"/>
              </a:rPr>
              <a:t>amount of charge separated </a:t>
            </a:r>
            <a:r>
              <a:rPr lang="en-CA" sz="3000" i="1" dirty="0">
                <a:solidFill>
                  <a:srgbClr val="211E1E"/>
                </a:solidFill>
                <a:effectLst/>
                <a:latin typeface="Galliard"/>
              </a:rPr>
              <a:t>in a battery is like the </a:t>
            </a:r>
            <a:r>
              <a:rPr lang="en-CA" sz="3000" b="1" i="1" dirty="0">
                <a:solidFill>
                  <a:srgbClr val="211E1E"/>
                </a:solidFill>
                <a:effectLst/>
                <a:latin typeface="Galliard"/>
              </a:rPr>
              <a:t>mass moved up the stairs</a:t>
            </a:r>
            <a:r>
              <a:rPr lang="en-CA" sz="3000" i="1" dirty="0">
                <a:solidFill>
                  <a:srgbClr val="211E1E"/>
                </a:solidFill>
                <a:effectLst/>
                <a:latin typeface="Galliard"/>
              </a:rPr>
              <a:t>. </a:t>
            </a:r>
          </a:p>
          <a:p>
            <a:r>
              <a:rPr lang="en-CA" sz="3000" i="1" dirty="0">
                <a:solidFill>
                  <a:srgbClr val="211E1E"/>
                </a:solidFill>
                <a:effectLst/>
                <a:latin typeface="Galliard"/>
              </a:rPr>
              <a:t>The potential energy in the battery is due to both the potential difference (</a:t>
            </a:r>
            <a:r>
              <a:rPr lang="en-CA" sz="3000" b="1" i="1" dirty="0">
                <a:solidFill>
                  <a:srgbClr val="211E1E"/>
                </a:solidFill>
                <a:effectLst/>
                <a:highlight>
                  <a:srgbClr val="FFFF00"/>
                </a:highlight>
                <a:latin typeface="Galliard"/>
              </a:rPr>
              <a:t>volts</a:t>
            </a:r>
            <a:r>
              <a:rPr lang="en-CA" sz="3000" i="1" dirty="0">
                <a:solidFill>
                  <a:srgbClr val="211E1E"/>
                </a:solidFill>
                <a:effectLst/>
                <a:latin typeface="Galliard"/>
              </a:rPr>
              <a:t>) and the amount of charge that has been separated (</a:t>
            </a:r>
            <a:r>
              <a:rPr lang="en-CA" sz="3000" b="1" i="1" dirty="0">
                <a:solidFill>
                  <a:srgbClr val="211E1E"/>
                </a:solidFill>
                <a:effectLst/>
                <a:highlight>
                  <a:srgbClr val="00FF00"/>
                </a:highlight>
                <a:latin typeface="Galliard"/>
              </a:rPr>
              <a:t>coulombs</a:t>
            </a:r>
            <a:r>
              <a:rPr lang="en-CA" sz="3000" i="1" dirty="0">
                <a:solidFill>
                  <a:srgbClr val="211E1E"/>
                </a:solidFill>
                <a:effectLst/>
                <a:latin typeface="Galliard"/>
              </a:rPr>
              <a:t>). </a:t>
            </a:r>
            <a:endParaRPr lang="en-CA" sz="3000" i="1" dirty="0"/>
          </a:p>
          <a:p>
            <a:pPr marL="0" indent="0">
              <a:buNone/>
            </a:pPr>
            <a:endParaRPr lang="en-CA" sz="3900" b="1" u="sng" dirty="0">
              <a:solidFill>
                <a:srgbClr val="842D3A"/>
              </a:solidFill>
              <a:effectLst/>
            </a:endParaRPr>
          </a:p>
          <a:p>
            <a:pPr marL="0" indent="0">
              <a:buNone/>
            </a:pPr>
            <a:r>
              <a:rPr lang="en-CA" sz="3900" b="1" u="sng" dirty="0">
                <a:solidFill>
                  <a:srgbClr val="842D3A"/>
                </a:solidFill>
                <a:effectLst/>
              </a:rPr>
              <a:t>COMPARING P.E. AND P.D. </a:t>
            </a:r>
            <a:endParaRPr lang="en-CA" sz="3900" u="sng" dirty="0"/>
          </a:p>
          <a:p>
            <a:endParaRPr lang="en-CA" sz="2400" dirty="0">
              <a:solidFill>
                <a:srgbClr val="211E1E"/>
              </a:solidFill>
              <a:effectLst/>
            </a:endParaRPr>
          </a:p>
          <a:p>
            <a:endParaRPr lang="en-CA" sz="2400" dirty="0">
              <a:solidFill>
                <a:srgbClr val="211E1E"/>
              </a:solidFill>
            </a:endParaRPr>
          </a:p>
        </p:txBody>
      </p:sp>
      <p:sp>
        <p:nvSpPr>
          <p:cNvPr id="4" name="Content Placeholder 2">
            <a:extLst>
              <a:ext uri="{FF2B5EF4-FFF2-40B4-BE49-F238E27FC236}">
                <a16:creationId xmlns:a16="http://schemas.microsoft.com/office/drawing/2014/main" id="{C39E45D1-46D3-88E5-9718-102497BD41D8}"/>
              </a:ext>
            </a:extLst>
          </p:cNvPr>
          <p:cNvSpPr txBox="1">
            <a:spLocks/>
          </p:cNvSpPr>
          <p:nvPr/>
        </p:nvSpPr>
        <p:spPr>
          <a:xfrm>
            <a:off x="111024" y="4057897"/>
            <a:ext cx="8738870" cy="2971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solidFill>
                  <a:srgbClr val="211E1E"/>
                </a:solidFill>
                <a:effectLst/>
                <a:latin typeface="Galliard"/>
              </a:rPr>
              <a:t>You might compare potential energy and potential difference with climbing a staircase. When you climb a flight of stairs, your body has done work. The work you have done is now </a:t>
            </a:r>
            <a:r>
              <a:rPr lang="en-CA" sz="2400" i="1" dirty="0">
                <a:solidFill>
                  <a:srgbClr val="211E1E"/>
                </a:solidFill>
                <a:effectLst/>
                <a:latin typeface="Galliard"/>
              </a:rPr>
              <a:t>potential energy</a:t>
            </a:r>
            <a:r>
              <a:rPr lang="en-CA" sz="2400" dirty="0">
                <a:solidFill>
                  <a:srgbClr val="211E1E"/>
                </a:solidFill>
                <a:effectLst/>
                <a:latin typeface="Galliard"/>
              </a:rPr>
              <a:t>. If you had climbed the same set of stairs with a heavy backpack, you would have done more work. As a result, you and the backpack would have more potential energy. The potential energy thus depends on the </a:t>
            </a:r>
            <a:r>
              <a:rPr lang="en-CA" sz="2400" b="1" dirty="0">
                <a:solidFill>
                  <a:srgbClr val="211E1E"/>
                </a:solidFill>
                <a:effectLst/>
                <a:highlight>
                  <a:srgbClr val="FFFF00"/>
                </a:highlight>
                <a:latin typeface="Galliard"/>
              </a:rPr>
              <a:t>height of the stairs </a:t>
            </a:r>
            <a:r>
              <a:rPr lang="en-CA" sz="2400" dirty="0">
                <a:solidFill>
                  <a:srgbClr val="211E1E"/>
                </a:solidFill>
                <a:effectLst/>
                <a:latin typeface="Galliard"/>
              </a:rPr>
              <a:t>and the </a:t>
            </a:r>
            <a:r>
              <a:rPr lang="en-CA" sz="2400" b="1" dirty="0">
                <a:solidFill>
                  <a:srgbClr val="211E1E"/>
                </a:solidFill>
                <a:effectLst/>
                <a:highlight>
                  <a:srgbClr val="00FF00"/>
                </a:highlight>
                <a:latin typeface="Galliard"/>
              </a:rPr>
              <a:t>amount of mass moved</a:t>
            </a:r>
            <a:r>
              <a:rPr lang="en-CA" sz="2400" b="1" dirty="0">
                <a:solidFill>
                  <a:srgbClr val="211E1E"/>
                </a:solidFill>
                <a:effectLst/>
                <a:highlight>
                  <a:srgbClr val="FFFF00"/>
                </a:highlight>
                <a:latin typeface="Galliard"/>
              </a:rPr>
              <a:t> </a:t>
            </a:r>
            <a:r>
              <a:rPr lang="en-CA" sz="2400" dirty="0">
                <a:solidFill>
                  <a:srgbClr val="211E1E"/>
                </a:solidFill>
                <a:effectLst/>
                <a:latin typeface="Galliard"/>
              </a:rPr>
              <a:t>to the top. </a:t>
            </a:r>
            <a:endParaRPr lang="en-CA" sz="2000" dirty="0"/>
          </a:p>
        </p:txBody>
      </p:sp>
      <p:pic>
        <p:nvPicPr>
          <p:cNvPr id="6" name="Picture 5" descr="A screenshot of a cell phone&#10;&#10;Description automatically generated with low confidence">
            <a:extLst>
              <a:ext uri="{FF2B5EF4-FFF2-40B4-BE49-F238E27FC236}">
                <a16:creationId xmlns:a16="http://schemas.microsoft.com/office/drawing/2014/main" id="{3D7D8395-6818-2FBC-EFF5-C409B71BD667}"/>
              </a:ext>
            </a:extLst>
          </p:cNvPr>
          <p:cNvPicPr>
            <a:picLocks noChangeAspect="1"/>
          </p:cNvPicPr>
          <p:nvPr/>
        </p:nvPicPr>
        <p:blipFill>
          <a:blip r:embed="rId2"/>
          <a:stretch>
            <a:fillRect/>
          </a:stretch>
        </p:blipFill>
        <p:spPr>
          <a:xfrm>
            <a:off x="9603798" y="0"/>
            <a:ext cx="2477178" cy="6858000"/>
          </a:xfrm>
          <a:prstGeom prst="rect">
            <a:avLst/>
          </a:prstGeom>
        </p:spPr>
      </p:pic>
    </p:spTree>
    <p:extLst>
      <p:ext uri="{BB962C8B-B14F-4D97-AF65-F5344CB8AC3E}">
        <p14:creationId xmlns:p14="http://schemas.microsoft.com/office/powerpoint/2010/main" val="425391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37D582-E7FE-1AF1-7FA3-36FF90BB1039}"/>
              </a:ext>
            </a:extLst>
          </p:cNvPr>
          <p:cNvSpPr>
            <a:spLocks noGrp="1"/>
          </p:cNvSpPr>
          <p:nvPr>
            <p:ph idx="1"/>
          </p:nvPr>
        </p:nvSpPr>
        <p:spPr>
          <a:xfrm>
            <a:off x="1153" y="464056"/>
            <a:ext cx="5928233" cy="5926639"/>
          </a:xfrm>
        </p:spPr>
        <p:txBody>
          <a:bodyPr>
            <a:noAutofit/>
          </a:bodyPr>
          <a:lstStyle/>
          <a:p>
            <a:r>
              <a:rPr lang="en-CA" dirty="0"/>
              <a:t>We can classify batteries into two groups: </a:t>
            </a:r>
          </a:p>
          <a:p>
            <a:pPr lvl="1"/>
            <a:r>
              <a:rPr lang="en-CA" sz="2800" b="1" dirty="0"/>
              <a:t>dry cells </a:t>
            </a:r>
            <a:r>
              <a:rPr lang="en-CA" sz="2800" dirty="0"/>
              <a:t>: in devices like flashlights, toys, and watches </a:t>
            </a:r>
          </a:p>
          <a:p>
            <a:pPr lvl="1"/>
            <a:r>
              <a:rPr lang="en-CA" sz="2800" b="1" dirty="0"/>
              <a:t>wet cells </a:t>
            </a:r>
            <a:r>
              <a:rPr lang="en-CA" sz="2800" dirty="0"/>
              <a:t>: in cars, motorcycles, and electric wheelchairs </a:t>
            </a:r>
          </a:p>
          <a:p>
            <a:pPr lvl="1"/>
            <a:endParaRPr lang="en-CA" sz="2800" dirty="0"/>
          </a:p>
          <a:p>
            <a:pPr marL="0" indent="0">
              <a:buNone/>
            </a:pPr>
            <a:endParaRPr lang="en-US" altLang="en-US" dirty="0"/>
          </a:p>
          <a:p>
            <a:r>
              <a:rPr lang="en-US" altLang="en-US" dirty="0"/>
              <a:t>Cells consist of the following parts:</a:t>
            </a:r>
          </a:p>
          <a:p>
            <a:pPr lvl="1">
              <a:buNone/>
            </a:pPr>
            <a:r>
              <a:rPr lang="en-US" altLang="en-US" sz="2800" dirty="0"/>
              <a:t>a) two </a:t>
            </a:r>
            <a:r>
              <a:rPr lang="en-US" altLang="en-US" sz="2800" b="1" dirty="0"/>
              <a:t>electrodes</a:t>
            </a:r>
            <a:r>
              <a:rPr lang="en-US" altLang="en-US" sz="2800" dirty="0"/>
              <a:t> (2 different metals)</a:t>
            </a:r>
          </a:p>
          <a:p>
            <a:pPr lvl="1">
              <a:buNone/>
            </a:pPr>
            <a:r>
              <a:rPr lang="en-US" altLang="en-US" sz="2800" dirty="0"/>
              <a:t>b) an </a:t>
            </a:r>
            <a:r>
              <a:rPr lang="en-US" altLang="en-US" sz="2800" b="1" dirty="0"/>
              <a:t>electrolyte</a:t>
            </a:r>
            <a:r>
              <a:rPr lang="en-US" altLang="en-US" sz="2800" dirty="0"/>
              <a:t> (conducting substance or acid solution)</a:t>
            </a:r>
          </a:p>
        </p:txBody>
      </p:sp>
      <p:sp>
        <p:nvSpPr>
          <p:cNvPr id="5132" name="Rectangle 513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BF7456D3-A75F-EEDA-8243-260C5B1225CF}"/>
              </a:ext>
            </a:extLst>
          </p:cNvPr>
          <p:cNvPicPr>
            <a:picLocks noChangeAspect="1"/>
          </p:cNvPicPr>
          <p:nvPr/>
        </p:nvPicPr>
        <p:blipFill>
          <a:blip r:embed="rId3"/>
          <a:stretch>
            <a:fillRect/>
          </a:stretch>
        </p:blipFill>
        <p:spPr>
          <a:xfrm>
            <a:off x="6904709" y="1944858"/>
            <a:ext cx="4475531" cy="2965037"/>
          </a:xfrm>
          <a:prstGeom prst="rect">
            <a:avLst/>
          </a:prstGeom>
          <a:effectLst/>
        </p:spPr>
      </p:pic>
    </p:spTree>
    <p:extLst>
      <p:ext uri="{BB962C8B-B14F-4D97-AF65-F5344CB8AC3E}">
        <p14:creationId xmlns:p14="http://schemas.microsoft.com/office/powerpoint/2010/main" val="25148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A835-B607-8768-9249-BED842F46A31}"/>
              </a:ext>
            </a:extLst>
          </p:cNvPr>
          <p:cNvSpPr>
            <a:spLocks noGrp="1"/>
          </p:cNvSpPr>
          <p:nvPr>
            <p:ph type="title"/>
          </p:nvPr>
        </p:nvSpPr>
        <p:spPr>
          <a:xfrm>
            <a:off x="421341" y="211417"/>
            <a:ext cx="10515600" cy="939240"/>
          </a:xfrm>
        </p:spPr>
        <p:txBody>
          <a:bodyPr/>
          <a:lstStyle/>
          <a:p>
            <a:r>
              <a:rPr lang="en-US" u="sng" dirty="0"/>
              <a:t>How batteries work</a:t>
            </a:r>
          </a:p>
        </p:txBody>
      </p:sp>
      <p:pic>
        <p:nvPicPr>
          <p:cNvPr id="4" name="Online Media 3" descr="How do Batteries Work? Science Education for Students | Kids Education by Mocomi">
            <a:hlinkClick r:id="" action="ppaction://media"/>
            <a:extLst>
              <a:ext uri="{FF2B5EF4-FFF2-40B4-BE49-F238E27FC236}">
                <a16:creationId xmlns:a16="http://schemas.microsoft.com/office/drawing/2014/main" id="{714B8DBB-EB74-1367-CD2F-6CA2F934A999}"/>
              </a:ext>
            </a:extLst>
          </p:cNvPr>
          <p:cNvPicPr>
            <a:picLocks noGrp="1" noRot="1" noChangeAspect="1"/>
          </p:cNvPicPr>
          <p:nvPr>
            <p:ph idx="1"/>
            <a:videoFile r:link="rId1"/>
          </p:nvPr>
        </p:nvPicPr>
        <p:blipFill>
          <a:blip r:embed="rId3"/>
          <a:stretch>
            <a:fillRect/>
          </a:stretch>
        </p:blipFill>
        <p:spPr>
          <a:xfrm>
            <a:off x="1255059" y="1117170"/>
            <a:ext cx="9785910" cy="5529413"/>
          </a:xfrm>
          <a:prstGeom prst="rect">
            <a:avLst/>
          </a:prstGeom>
        </p:spPr>
      </p:pic>
    </p:spTree>
    <p:extLst>
      <p:ext uri="{BB962C8B-B14F-4D97-AF65-F5344CB8AC3E}">
        <p14:creationId xmlns:p14="http://schemas.microsoft.com/office/powerpoint/2010/main" val="2124402126"/>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5979</TotalTime>
  <Words>1164</Words>
  <Application>Microsoft Macintosh PowerPoint</Application>
  <PresentationFormat>Widescreen</PresentationFormat>
  <Paragraphs>83</Paragraphs>
  <Slides>16</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Galliard</vt:lpstr>
      <vt:lpstr>Symbol</vt:lpstr>
      <vt:lpstr>Wingdings</vt:lpstr>
      <vt:lpstr>Office Theme</vt:lpstr>
      <vt:lpstr>TOPIC:   ELECTRIC POTENTIAL ENERGY AND VOLTAGE </vt:lpstr>
      <vt:lpstr>PowerPoint Presentation</vt:lpstr>
      <vt:lpstr>Recall….</vt:lpstr>
      <vt:lpstr>PowerPoint Presentation</vt:lpstr>
      <vt:lpstr>ELECTRIC POTENTIAL ENERGY </vt:lpstr>
      <vt:lpstr>ELECTRIC POTENTIAL DIFFERENCE </vt:lpstr>
      <vt:lpstr>PowerPoint Presentation</vt:lpstr>
      <vt:lpstr>PowerPoint Presentation</vt:lpstr>
      <vt:lpstr>How batteries work</vt:lpstr>
      <vt:lpstr>HOW IT WORKS</vt:lpstr>
      <vt:lpstr>PowerPoint Presentation</vt:lpstr>
      <vt:lpstr>How an electrochemical cell works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Laura Spindlove</dc:creator>
  <cp:lastModifiedBy>Laura Spindlove</cp:lastModifiedBy>
  <cp:revision>58</cp:revision>
  <dcterms:created xsi:type="dcterms:W3CDTF">2022-06-08T16:40:48Z</dcterms:created>
  <dcterms:modified xsi:type="dcterms:W3CDTF">2024-01-09T17:41:29Z</dcterms:modified>
</cp:coreProperties>
</file>