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3"/>
  </p:notesMasterIdLst>
  <p:sldIdLst>
    <p:sldId id="285" r:id="rId2"/>
    <p:sldId id="288" r:id="rId3"/>
    <p:sldId id="289" r:id="rId4"/>
    <p:sldId id="294" r:id="rId5"/>
    <p:sldId id="559" r:id="rId6"/>
    <p:sldId id="296" r:id="rId7"/>
    <p:sldId id="290" r:id="rId8"/>
    <p:sldId id="298" r:id="rId9"/>
    <p:sldId id="301" r:id="rId10"/>
    <p:sldId id="291" r:id="rId11"/>
    <p:sldId id="292" r:id="rId12"/>
    <p:sldId id="494" r:id="rId13"/>
    <p:sldId id="264" r:id="rId14"/>
    <p:sldId id="265" r:id="rId15"/>
    <p:sldId id="286" r:id="rId16"/>
    <p:sldId id="299" r:id="rId17"/>
    <p:sldId id="495" r:id="rId18"/>
    <p:sldId id="496" r:id="rId19"/>
    <p:sldId id="497" r:id="rId20"/>
    <p:sldId id="498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CE"/>
    <a:srgbClr val="EC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/>
    <p:restoredTop sz="93445"/>
  </p:normalViewPr>
  <p:slideViewPr>
    <p:cSldViewPr snapToGrid="0" snapToObjects="1">
      <p:cViewPr varScale="1">
        <p:scale>
          <a:sx n="68" d="100"/>
          <a:sy n="68" d="100"/>
        </p:scale>
        <p:origin x="8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02ABD-2476-41EB-B168-E00B17FE8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05542AA-7D04-481F-9884-EEF095CBC0BC}">
      <dgm:prSet/>
      <dgm:spPr/>
      <dgm:t>
        <a:bodyPr/>
        <a:lstStyle/>
        <a:p>
          <a:r>
            <a:rPr lang="en-US" baseline="0" dirty="0"/>
            <a:t>PHYSICAL PROPERTIES: include characteristics such as state and </a:t>
          </a:r>
          <a:r>
            <a:rPr lang="en-US" baseline="0" dirty="0" err="1"/>
            <a:t>colour</a:t>
          </a:r>
          <a:endParaRPr lang="en-US" dirty="0"/>
        </a:p>
      </dgm:t>
    </dgm:pt>
    <dgm:pt modelId="{D5341225-126F-4279-8C6D-47C2C65079A3}" type="parTrans" cxnId="{D6A5A2E7-FE0F-4E1F-8BC5-41179E2D461F}">
      <dgm:prSet/>
      <dgm:spPr/>
      <dgm:t>
        <a:bodyPr/>
        <a:lstStyle/>
        <a:p>
          <a:endParaRPr lang="en-US"/>
        </a:p>
      </dgm:t>
    </dgm:pt>
    <dgm:pt modelId="{70F4269A-05B2-46AF-B9BB-792791E687F2}" type="sibTrans" cxnId="{D6A5A2E7-FE0F-4E1F-8BC5-41179E2D461F}">
      <dgm:prSet/>
      <dgm:spPr/>
      <dgm:t>
        <a:bodyPr/>
        <a:lstStyle/>
        <a:p>
          <a:endParaRPr lang="en-US"/>
        </a:p>
      </dgm:t>
    </dgm:pt>
    <dgm:pt modelId="{7D4B106D-B174-45B6-B497-DE753EE2C216}">
      <dgm:prSet/>
      <dgm:spPr/>
      <dgm:t>
        <a:bodyPr/>
        <a:lstStyle/>
        <a:p>
          <a:r>
            <a:rPr lang="en-US" baseline="0"/>
            <a:t>CHEMICAL PROPERTIES: describe a substances ability to react chemically with other  substances to form new products.</a:t>
          </a:r>
          <a:endParaRPr lang="en-US"/>
        </a:p>
      </dgm:t>
    </dgm:pt>
    <dgm:pt modelId="{533B03C0-B847-4ABA-ADB5-4B287FCF9A6F}" type="parTrans" cxnId="{B378B8CA-FB6B-4BD1-A344-151351DC971C}">
      <dgm:prSet/>
      <dgm:spPr/>
      <dgm:t>
        <a:bodyPr/>
        <a:lstStyle/>
        <a:p>
          <a:endParaRPr lang="en-US"/>
        </a:p>
      </dgm:t>
    </dgm:pt>
    <dgm:pt modelId="{CDD939FE-0D9B-4553-B734-EDC98721BA2C}" type="sibTrans" cxnId="{B378B8CA-FB6B-4BD1-A344-151351DC971C}">
      <dgm:prSet/>
      <dgm:spPr/>
      <dgm:t>
        <a:bodyPr/>
        <a:lstStyle/>
        <a:p>
          <a:endParaRPr lang="en-US"/>
        </a:p>
      </dgm:t>
    </dgm:pt>
    <dgm:pt modelId="{90322DAF-4E50-497C-92B5-36A6570A7A5E}">
      <dgm:prSet/>
      <dgm:spPr/>
      <dgm:t>
        <a:bodyPr/>
        <a:lstStyle/>
        <a:p>
          <a:r>
            <a:rPr lang="en-US" baseline="0" dirty="0"/>
            <a:t>example: reactivity</a:t>
          </a:r>
          <a:endParaRPr lang="en-US" dirty="0"/>
        </a:p>
      </dgm:t>
    </dgm:pt>
    <dgm:pt modelId="{30063A79-7C7B-4000-AC27-8B85043900F7}" type="parTrans" cxnId="{D400DBD9-3711-439B-9B9A-BAE77F032CD3}">
      <dgm:prSet/>
      <dgm:spPr/>
      <dgm:t>
        <a:bodyPr/>
        <a:lstStyle/>
        <a:p>
          <a:endParaRPr lang="en-US"/>
        </a:p>
      </dgm:t>
    </dgm:pt>
    <dgm:pt modelId="{CBFACD2D-2BED-4E09-A11A-CC31E54485B1}" type="sibTrans" cxnId="{D400DBD9-3711-439B-9B9A-BAE77F032CD3}">
      <dgm:prSet/>
      <dgm:spPr/>
      <dgm:t>
        <a:bodyPr/>
        <a:lstStyle/>
        <a:p>
          <a:endParaRPr lang="en-US"/>
        </a:p>
      </dgm:t>
    </dgm:pt>
    <dgm:pt modelId="{8396C31A-7C2F-420C-B20B-B6281EE472A9}" type="pres">
      <dgm:prSet presAssocID="{D6B02ABD-2476-41EB-B168-E00B17FE8A4C}" presName="root" presStyleCnt="0">
        <dgm:presLayoutVars>
          <dgm:dir/>
          <dgm:resizeHandles val="exact"/>
        </dgm:presLayoutVars>
      </dgm:prSet>
      <dgm:spPr/>
    </dgm:pt>
    <dgm:pt modelId="{2C10B079-A00F-485A-BA05-49D223A4F581}" type="pres">
      <dgm:prSet presAssocID="{605542AA-7D04-481F-9884-EEF095CBC0BC}" presName="compNode" presStyleCnt="0"/>
      <dgm:spPr/>
    </dgm:pt>
    <dgm:pt modelId="{0E83564F-B52A-4606-98B0-1995B5B00D16}" type="pres">
      <dgm:prSet presAssocID="{605542AA-7D04-481F-9884-EEF095CBC0BC}" presName="bgRect" presStyleLbl="bgShp" presStyleIdx="0" presStyleCnt="2"/>
      <dgm:spPr/>
    </dgm:pt>
    <dgm:pt modelId="{250624F0-B91F-4357-8930-936E78502878}" type="pres">
      <dgm:prSet presAssocID="{605542AA-7D04-481F-9884-EEF095CBC0B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30CCEE3-EB6B-4D8A-9E78-F13548916318}" type="pres">
      <dgm:prSet presAssocID="{605542AA-7D04-481F-9884-EEF095CBC0BC}" presName="spaceRect" presStyleCnt="0"/>
      <dgm:spPr/>
    </dgm:pt>
    <dgm:pt modelId="{264F4E98-0D1D-4503-B4EB-681E01EDF4F8}" type="pres">
      <dgm:prSet presAssocID="{605542AA-7D04-481F-9884-EEF095CBC0BC}" presName="parTx" presStyleLbl="revTx" presStyleIdx="0" presStyleCnt="3">
        <dgm:presLayoutVars>
          <dgm:chMax val="0"/>
          <dgm:chPref val="0"/>
        </dgm:presLayoutVars>
      </dgm:prSet>
      <dgm:spPr/>
    </dgm:pt>
    <dgm:pt modelId="{C03D404A-8141-40F8-A498-9975DDF24ACA}" type="pres">
      <dgm:prSet presAssocID="{70F4269A-05B2-46AF-B9BB-792791E687F2}" presName="sibTrans" presStyleCnt="0"/>
      <dgm:spPr/>
    </dgm:pt>
    <dgm:pt modelId="{FC06F0E0-F53D-4CCC-AA8B-9ED9E70299E3}" type="pres">
      <dgm:prSet presAssocID="{7D4B106D-B174-45B6-B497-DE753EE2C216}" presName="compNode" presStyleCnt="0"/>
      <dgm:spPr/>
    </dgm:pt>
    <dgm:pt modelId="{923B9DD5-C0A1-46E3-891E-8ABADB5C17A9}" type="pres">
      <dgm:prSet presAssocID="{7D4B106D-B174-45B6-B497-DE753EE2C216}" presName="bgRect" presStyleLbl="bgShp" presStyleIdx="1" presStyleCnt="2"/>
      <dgm:spPr/>
    </dgm:pt>
    <dgm:pt modelId="{0C81A325-5E94-4E38-8344-AEF56FFBB3CA}" type="pres">
      <dgm:prSet presAssocID="{7D4B106D-B174-45B6-B497-DE753EE2C21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A367BE4-E700-4D47-BE25-1C697863D212}" type="pres">
      <dgm:prSet presAssocID="{7D4B106D-B174-45B6-B497-DE753EE2C216}" presName="spaceRect" presStyleCnt="0"/>
      <dgm:spPr/>
    </dgm:pt>
    <dgm:pt modelId="{A3CABC72-8742-406B-8AA5-32E7FDF658AF}" type="pres">
      <dgm:prSet presAssocID="{7D4B106D-B174-45B6-B497-DE753EE2C216}" presName="parTx" presStyleLbl="revTx" presStyleIdx="1" presStyleCnt="3" custScaleX="129725">
        <dgm:presLayoutVars>
          <dgm:chMax val="0"/>
          <dgm:chPref val="0"/>
        </dgm:presLayoutVars>
      </dgm:prSet>
      <dgm:spPr/>
    </dgm:pt>
    <dgm:pt modelId="{80E34DB0-591D-4513-B078-CE2F385A38B6}" type="pres">
      <dgm:prSet presAssocID="{7D4B106D-B174-45B6-B497-DE753EE2C216}" presName="desTx" presStyleLbl="revTx" presStyleIdx="2" presStyleCnt="3" custScaleX="100000" custScaleY="51958" custLinFactX="-4097" custLinFactY="100000" custLinFactNeighborX="-100000" custLinFactNeighborY="112817">
        <dgm:presLayoutVars/>
      </dgm:prSet>
      <dgm:spPr/>
    </dgm:pt>
  </dgm:ptLst>
  <dgm:cxnLst>
    <dgm:cxn modelId="{0F43DD25-526E-48A5-AA6A-CE93856906F9}" type="presOf" srcId="{90322DAF-4E50-497C-92B5-36A6570A7A5E}" destId="{80E34DB0-591D-4513-B078-CE2F385A38B6}" srcOrd="0" destOrd="0" presId="urn:microsoft.com/office/officeart/2018/2/layout/IconVerticalSolidList"/>
    <dgm:cxn modelId="{387C3831-87A2-4265-801E-505F3CFBA9F8}" type="presOf" srcId="{605542AA-7D04-481F-9884-EEF095CBC0BC}" destId="{264F4E98-0D1D-4503-B4EB-681E01EDF4F8}" srcOrd="0" destOrd="0" presId="urn:microsoft.com/office/officeart/2018/2/layout/IconVerticalSolidList"/>
    <dgm:cxn modelId="{2CF7578C-CEC2-4CD6-AF4C-ED6FA271F5A2}" type="presOf" srcId="{D6B02ABD-2476-41EB-B168-E00B17FE8A4C}" destId="{8396C31A-7C2F-420C-B20B-B6281EE472A9}" srcOrd="0" destOrd="0" presId="urn:microsoft.com/office/officeart/2018/2/layout/IconVerticalSolidList"/>
    <dgm:cxn modelId="{E6694F9B-E471-43BF-8629-524F2BF4CB49}" type="presOf" srcId="{7D4B106D-B174-45B6-B497-DE753EE2C216}" destId="{A3CABC72-8742-406B-8AA5-32E7FDF658AF}" srcOrd="0" destOrd="0" presId="urn:microsoft.com/office/officeart/2018/2/layout/IconVerticalSolidList"/>
    <dgm:cxn modelId="{B378B8CA-FB6B-4BD1-A344-151351DC971C}" srcId="{D6B02ABD-2476-41EB-B168-E00B17FE8A4C}" destId="{7D4B106D-B174-45B6-B497-DE753EE2C216}" srcOrd="1" destOrd="0" parTransId="{533B03C0-B847-4ABA-ADB5-4B287FCF9A6F}" sibTransId="{CDD939FE-0D9B-4553-B734-EDC98721BA2C}"/>
    <dgm:cxn modelId="{D400DBD9-3711-439B-9B9A-BAE77F032CD3}" srcId="{7D4B106D-B174-45B6-B497-DE753EE2C216}" destId="{90322DAF-4E50-497C-92B5-36A6570A7A5E}" srcOrd="0" destOrd="0" parTransId="{30063A79-7C7B-4000-AC27-8B85043900F7}" sibTransId="{CBFACD2D-2BED-4E09-A11A-CC31E54485B1}"/>
    <dgm:cxn modelId="{D6A5A2E7-FE0F-4E1F-8BC5-41179E2D461F}" srcId="{D6B02ABD-2476-41EB-B168-E00B17FE8A4C}" destId="{605542AA-7D04-481F-9884-EEF095CBC0BC}" srcOrd="0" destOrd="0" parTransId="{D5341225-126F-4279-8C6D-47C2C65079A3}" sibTransId="{70F4269A-05B2-46AF-B9BB-792791E687F2}"/>
    <dgm:cxn modelId="{81FAF9A7-02C3-41D1-A9D2-0DCEA3C12CD2}" type="presParOf" srcId="{8396C31A-7C2F-420C-B20B-B6281EE472A9}" destId="{2C10B079-A00F-485A-BA05-49D223A4F581}" srcOrd="0" destOrd="0" presId="urn:microsoft.com/office/officeart/2018/2/layout/IconVerticalSolidList"/>
    <dgm:cxn modelId="{CC0C404C-3EF3-4268-99E4-5293F83721F7}" type="presParOf" srcId="{2C10B079-A00F-485A-BA05-49D223A4F581}" destId="{0E83564F-B52A-4606-98B0-1995B5B00D16}" srcOrd="0" destOrd="0" presId="urn:microsoft.com/office/officeart/2018/2/layout/IconVerticalSolidList"/>
    <dgm:cxn modelId="{FE7F4415-803E-4AAA-8D90-0E6419AA3F52}" type="presParOf" srcId="{2C10B079-A00F-485A-BA05-49D223A4F581}" destId="{250624F0-B91F-4357-8930-936E78502878}" srcOrd="1" destOrd="0" presId="urn:microsoft.com/office/officeart/2018/2/layout/IconVerticalSolidList"/>
    <dgm:cxn modelId="{1B3C4A65-1643-482E-A0E1-3411BA19F344}" type="presParOf" srcId="{2C10B079-A00F-485A-BA05-49D223A4F581}" destId="{A30CCEE3-EB6B-4D8A-9E78-F13548916318}" srcOrd="2" destOrd="0" presId="urn:microsoft.com/office/officeart/2018/2/layout/IconVerticalSolidList"/>
    <dgm:cxn modelId="{604FDC9E-3A03-4B3E-B843-FE7EC7CC92F9}" type="presParOf" srcId="{2C10B079-A00F-485A-BA05-49D223A4F581}" destId="{264F4E98-0D1D-4503-B4EB-681E01EDF4F8}" srcOrd="3" destOrd="0" presId="urn:microsoft.com/office/officeart/2018/2/layout/IconVerticalSolidList"/>
    <dgm:cxn modelId="{39F9D365-12A9-454B-88C2-6202B6F15BE8}" type="presParOf" srcId="{8396C31A-7C2F-420C-B20B-B6281EE472A9}" destId="{C03D404A-8141-40F8-A498-9975DDF24ACA}" srcOrd="1" destOrd="0" presId="urn:microsoft.com/office/officeart/2018/2/layout/IconVerticalSolidList"/>
    <dgm:cxn modelId="{79415A8A-31C6-4CB4-BC93-AA864E737F0B}" type="presParOf" srcId="{8396C31A-7C2F-420C-B20B-B6281EE472A9}" destId="{FC06F0E0-F53D-4CCC-AA8B-9ED9E70299E3}" srcOrd="2" destOrd="0" presId="urn:microsoft.com/office/officeart/2018/2/layout/IconVerticalSolidList"/>
    <dgm:cxn modelId="{B18F9A9F-EF0E-4B07-B639-C4481688DA01}" type="presParOf" srcId="{FC06F0E0-F53D-4CCC-AA8B-9ED9E70299E3}" destId="{923B9DD5-C0A1-46E3-891E-8ABADB5C17A9}" srcOrd="0" destOrd="0" presId="urn:microsoft.com/office/officeart/2018/2/layout/IconVerticalSolidList"/>
    <dgm:cxn modelId="{97267B7D-AC01-4ADB-9F6D-41A93A8D0D49}" type="presParOf" srcId="{FC06F0E0-F53D-4CCC-AA8B-9ED9E70299E3}" destId="{0C81A325-5E94-4E38-8344-AEF56FFBB3CA}" srcOrd="1" destOrd="0" presId="urn:microsoft.com/office/officeart/2018/2/layout/IconVerticalSolidList"/>
    <dgm:cxn modelId="{F139660A-07E2-4E98-9FBD-9FB63F5C30DD}" type="presParOf" srcId="{FC06F0E0-F53D-4CCC-AA8B-9ED9E70299E3}" destId="{EA367BE4-E700-4D47-BE25-1C697863D212}" srcOrd="2" destOrd="0" presId="urn:microsoft.com/office/officeart/2018/2/layout/IconVerticalSolidList"/>
    <dgm:cxn modelId="{FCF45D9E-C90F-4A5B-9F6B-8E731730409F}" type="presParOf" srcId="{FC06F0E0-F53D-4CCC-AA8B-9ED9E70299E3}" destId="{A3CABC72-8742-406B-8AA5-32E7FDF658AF}" srcOrd="3" destOrd="0" presId="urn:microsoft.com/office/officeart/2018/2/layout/IconVerticalSolidList"/>
    <dgm:cxn modelId="{838DF6CF-023D-435B-8586-A27F8A4E092D}" type="presParOf" srcId="{FC06F0E0-F53D-4CCC-AA8B-9ED9E70299E3}" destId="{80E34DB0-591D-4513-B078-CE2F385A38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564F-B52A-4606-98B0-1995B5B00D16}">
      <dsp:nvSpPr>
        <dsp:cNvPr id="0" name=""/>
        <dsp:cNvSpPr/>
      </dsp:nvSpPr>
      <dsp:spPr>
        <a:xfrm>
          <a:off x="0" y="1028"/>
          <a:ext cx="6480073" cy="1478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24F0-B91F-4357-8930-936E78502878}">
      <dsp:nvSpPr>
        <dsp:cNvPr id="0" name=""/>
        <dsp:cNvSpPr/>
      </dsp:nvSpPr>
      <dsp:spPr>
        <a:xfrm>
          <a:off x="447397" y="333803"/>
          <a:ext cx="813449" cy="813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F4E98-0D1D-4503-B4EB-681E01EDF4F8}">
      <dsp:nvSpPr>
        <dsp:cNvPr id="0" name=""/>
        <dsp:cNvSpPr/>
      </dsp:nvSpPr>
      <dsp:spPr>
        <a:xfrm>
          <a:off x="1708244" y="1028"/>
          <a:ext cx="4700078" cy="14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7" tIns="156527" rIns="156527" bIns="1565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PHYSICAL PROPERTIES: include characteristics such as state and </a:t>
          </a:r>
          <a:r>
            <a:rPr lang="en-US" sz="1400" kern="1200" baseline="0" dirty="0" err="1"/>
            <a:t>colour</a:t>
          </a:r>
          <a:endParaRPr lang="en-US" sz="1400" kern="1200" dirty="0"/>
        </a:p>
      </dsp:txBody>
      <dsp:txXfrm>
        <a:off x="1708244" y="1028"/>
        <a:ext cx="4700078" cy="1478999"/>
      </dsp:txXfrm>
    </dsp:sp>
    <dsp:sp modelId="{923B9DD5-C0A1-46E3-891E-8ABADB5C17A9}">
      <dsp:nvSpPr>
        <dsp:cNvPr id="0" name=""/>
        <dsp:cNvSpPr/>
      </dsp:nvSpPr>
      <dsp:spPr>
        <a:xfrm>
          <a:off x="0" y="1699139"/>
          <a:ext cx="6480073" cy="1478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A325-5E94-4E38-8344-AEF56FFBB3CA}">
      <dsp:nvSpPr>
        <dsp:cNvPr id="0" name=""/>
        <dsp:cNvSpPr/>
      </dsp:nvSpPr>
      <dsp:spPr>
        <a:xfrm>
          <a:off x="447397" y="2031913"/>
          <a:ext cx="813449" cy="813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ABC72-8742-406B-8AA5-32E7FDF658AF}">
      <dsp:nvSpPr>
        <dsp:cNvPr id="0" name=""/>
        <dsp:cNvSpPr/>
      </dsp:nvSpPr>
      <dsp:spPr>
        <a:xfrm>
          <a:off x="1274849" y="1699139"/>
          <a:ext cx="3782823" cy="147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27" tIns="156527" rIns="156527" bIns="15652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CHEMICAL PROPERTIES: describe a substances ability to react chemically with other  substances to form new products.</a:t>
          </a:r>
          <a:endParaRPr lang="en-US" sz="1400" kern="1200"/>
        </a:p>
      </dsp:txBody>
      <dsp:txXfrm>
        <a:off x="1274849" y="1699139"/>
        <a:ext cx="3782823" cy="1478999"/>
      </dsp:txXfrm>
    </dsp:sp>
    <dsp:sp modelId="{80E34DB0-591D-4513-B078-CE2F385A38B6}">
      <dsp:nvSpPr>
        <dsp:cNvPr id="0" name=""/>
        <dsp:cNvSpPr/>
      </dsp:nvSpPr>
      <dsp:spPr>
        <a:xfrm>
          <a:off x="2767138" y="2728184"/>
          <a:ext cx="1784046" cy="22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84" tIns="45984" rIns="45984" bIns="45984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baseline="0" dirty="0"/>
            <a:t>example: reactivity</a:t>
          </a:r>
          <a:endParaRPr lang="en-US" sz="1100" kern="1200" dirty="0"/>
        </a:p>
      </dsp:txBody>
      <dsp:txXfrm>
        <a:off x="2767138" y="2728184"/>
        <a:ext cx="1784046" cy="225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on(III)_oxi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Iron(III)_oxide-hydroxid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What are chemical changes?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A property used to characterize materials in reaction the change their identity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CAN’T GO BACK!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Some examples here: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Fire works- changing solid into gas when heated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Rusting of iron fence (oxidation of the Iron)=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Rust consists of hydrated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ron(III) oxide"/>
              </a:rPr>
              <a:t>iron(III) oxides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and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Iron(III) oxide-hydroxide"/>
              </a:rPr>
              <a:t>iron(III) oxide-hydroxide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FeO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(OH), Fe(OH)</a:t>
            </a:r>
            <a:r>
              <a:rPr lang="en-CA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Eggs cooking (fluid protein molecules uncoil and crosslink to form a network)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Diet coke and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menthos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(CLICK M FOR LINK DEMO)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Ethylene-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Colourless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flammable gas (sweet and musky odor), important natural plant hormone used to ripen fruit- The riper the fruit- the more ethylene it produces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Wounding fruits stimulates the production of ethylene leading to SENECENCE (or biological aging)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“One bad apple spoils the whole bunch”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If you want an avocado to ripen quicker stick it in a bag with a ripe apple– Place any fruit in a bag to ripen it (if bag is sealed ethylene congregates)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Leaves changing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- Chlorophyll breaks down, the green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disappears and the yellow to orange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colours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become visible,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additonially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, red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anthocynanin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pigments begin to develop.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Burning a log- chemical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rxn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that releases carbon.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The more severely a piece of bread is toasted, the more changes occur within the bread. When the sugars and amino acids in bread are heated up, they create acrylamide. This is a chemical linked to cancer in animals, though no human link has been proven. Burnt toast contains small amounts of </a:t>
            </a:r>
            <a:r>
              <a:rPr lang="en-US" altLang="en-US" dirty="0" err="1">
                <a:latin typeface="Arial" panose="020B0604020202020204" pitchFamily="34" charset="0"/>
                <a:ea typeface="ヒラギノ角ゴ Pro W3" panose="020B0300000000000000" pitchFamily="34" charset="-128"/>
              </a:rPr>
              <a:t>polycylic</a:t>
            </a:r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 aromatic hydrocarbons (PAHs). PAHs are also known to be carcinogenic, though no direct link in humans has been found.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Signs of chemical change: Change of odor, color, temp, composition (paper turning to ash), light or heat given off, precipitate, decomp of organic matter, change is difficult or impossible to reverse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4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C61FD-BF97-0346-B77E-46484DD22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797D2B85-13F5-3A47-8614-1B93E27F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There are two kinds of pure substances: elements and compounds. 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An </a:t>
            </a:r>
            <a:r>
              <a:rPr lang="en-US" altLang="en-US" b="1">
                <a:latin typeface="Arial" panose="020B0604020202020204" pitchFamily="34" charset="0"/>
                <a:ea typeface="ヒラギノ角ゴ Pro W3" panose="020B0300000000000000" pitchFamily="34" charset="-128"/>
              </a:rPr>
              <a:t>element </a:t>
            </a: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is a pure substance that cannot be broken down or separated into simpler substances. Gold and oxygen are both elements.</a:t>
            </a:r>
            <a:b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</a:b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Periodic Table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A </a:t>
            </a:r>
            <a:r>
              <a:rPr lang="en-US" altLang="en-US" b="1">
                <a:latin typeface="Arial" panose="020B0604020202020204" pitchFamily="34" charset="0"/>
                <a:ea typeface="ヒラギノ角ゴ Pro W3" panose="020B0300000000000000" pitchFamily="34" charset="-128"/>
              </a:rPr>
              <a:t>compound </a:t>
            </a:r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is a pure substance composed of at least two elements combined in a specific way. For example, water is a compound that is made up of the elements hydrogen and oxygen. 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ヒラギノ角ゴ Pro W3" panose="020B0300000000000000" pitchFamily="34" charset="-128"/>
              </a:rPr>
              <a:t>Mixtures: made up of two or more types of matter which are mixed but not combined chemically</a:t>
            </a:r>
          </a:p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B73B8BE4-2DB4-EF4C-B15A-3B2793F26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1CE26-3ADA-F449-BC5D-36F883528F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1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9DFAFC-C131-A349-B66F-D110C3D09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53094C34-71EA-8442-98FA-46A2057D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2A10750-074B-FF45-96B4-20672EF65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E6DE4-612C-FE43-B7E1-46CCDDB6F9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87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A83E-08BE-44D1-84C0-5CA4489004E2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D34D-948D-460E-9ED1-8AE88A94F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  <p:sldLayoutId id="2147483764" r:id="rId13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gi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HegSulI_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jbJELjLgZg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A0AC2-95D8-413E-80CB-EA8785C1B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Investigating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Matter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747C8-ADEB-4B35-AE69-2C31E57F9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9062" y="1986287"/>
            <a:ext cx="3372914" cy="2242544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Chemical Change vs Physical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Describing Matter</a:t>
            </a:r>
          </a:p>
          <a:p>
            <a:endParaRPr lang="en-US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40D99B41-3EB8-9847-9694-3127FFD9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8518" y="3237492"/>
            <a:ext cx="1389530" cy="1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47A3BEC-27F0-44FD-8E39-E547CEAE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8" y="382577"/>
            <a:ext cx="6291262" cy="609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D8A5E8-7559-4114-BAD8-B4E02B69999B}"/>
              </a:ext>
            </a:extLst>
          </p:cNvPr>
          <p:cNvSpPr/>
          <p:nvPr/>
        </p:nvSpPr>
        <p:spPr>
          <a:xfrm rot="19378272">
            <a:off x="6983013" y="3045380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914FD-B3F6-4709-8FE1-44613F742BFB}"/>
              </a:ext>
            </a:extLst>
          </p:cNvPr>
          <p:cNvSpPr/>
          <p:nvPr/>
        </p:nvSpPr>
        <p:spPr>
          <a:xfrm rot="19378272">
            <a:off x="6400899" y="3045379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1BF5B-D8CB-4FDE-99DD-0426F53A8191}"/>
              </a:ext>
            </a:extLst>
          </p:cNvPr>
          <p:cNvSpPr/>
          <p:nvPr/>
        </p:nvSpPr>
        <p:spPr>
          <a:xfrm rot="12929447">
            <a:off x="5013723" y="3262736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CDEBD0-43A3-4086-AE6A-C1CCF084FA38}"/>
              </a:ext>
            </a:extLst>
          </p:cNvPr>
          <p:cNvSpPr/>
          <p:nvPr/>
        </p:nvSpPr>
        <p:spPr>
          <a:xfrm rot="12929447">
            <a:off x="4606624" y="3287468"/>
            <a:ext cx="542925" cy="11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8DBA7-737E-4CC1-AEC0-1CA4C6E606F2}"/>
              </a:ext>
            </a:extLst>
          </p:cNvPr>
          <p:cNvSpPr/>
          <p:nvPr/>
        </p:nvSpPr>
        <p:spPr>
          <a:xfrm rot="16200000">
            <a:off x="5104279" y="4567828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53792-B310-40FF-AE4C-A8E44A743742}"/>
              </a:ext>
            </a:extLst>
          </p:cNvPr>
          <p:cNvSpPr/>
          <p:nvPr/>
        </p:nvSpPr>
        <p:spPr>
          <a:xfrm rot="16200000">
            <a:off x="5995841" y="5152200"/>
            <a:ext cx="542925" cy="115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0C202-2DCB-4611-8415-629CBC416B5B}"/>
              </a:ext>
            </a:extLst>
          </p:cNvPr>
          <p:cNvSpPr txBox="1"/>
          <p:nvPr/>
        </p:nvSpPr>
        <p:spPr>
          <a:xfrm>
            <a:off x="333199" y="718702"/>
            <a:ext cx="2152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Changes of state depend on factors such as </a:t>
            </a:r>
            <a:r>
              <a:rPr lang="en-US" sz="2200" b="1" dirty="0"/>
              <a:t>temperature</a:t>
            </a:r>
          </a:p>
          <a:p>
            <a:endParaRPr lang="en-US" sz="2200" dirty="0"/>
          </a:p>
          <a:p>
            <a:r>
              <a:rPr lang="en-US" sz="2200" dirty="0"/>
              <a:t>When heat is added to a substance, its particles </a:t>
            </a:r>
            <a:r>
              <a:rPr lang="en-US" sz="2200" b="1" dirty="0"/>
              <a:t>gain</a:t>
            </a:r>
            <a:r>
              <a:rPr lang="en-US" sz="2200" dirty="0"/>
              <a:t> kinetic energy and move </a:t>
            </a:r>
            <a:r>
              <a:rPr lang="en-US" sz="2200" b="1" dirty="0"/>
              <a:t>faster</a:t>
            </a:r>
            <a:r>
              <a:rPr lang="en-US" sz="2200" dirty="0"/>
              <a:t>, causing them to move </a:t>
            </a:r>
            <a:r>
              <a:rPr lang="en-US" sz="2200" b="1" dirty="0"/>
              <a:t>farther</a:t>
            </a:r>
            <a:r>
              <a:rPr lang="en-US" sz="2200" dirty="0"/>
              <a:t> apart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80716-D185-47CD-813A-78B455933DE8}"/>
              </a:ext>
            </a:extLst>
          </p:cNvPr>
          <p:cNvSpPr txBox="1"/>
          <p:nvPr/>
        </p:nvSpPr>
        <p:spPr>
          <a:xfrm>
            <a:off x="9240644" y="1195757"/>
            <a:ext cx="2365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Melting point</a:t>
            </a:r>
            <a:r>
              <a:rPr lang="en-US" sz="2400" dirty="0"/>
              <a:t>: the point at which solid </a:t>
            </a:r>
            <a:r>
              <a:rPr lang="en-US" sz="2400" dirty="0">
                <a:sym typeface="Wingdings" panose="05000000000000000000" pitchFamily="2" charset="2"/>
              </a:rPr>
              <a:t> liquid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Water = </a:t>
            </a:r>
            <a:r>
              <a:rPr lang="en-US" sz="2400" b="1" dirty="0">
                <a:sym typeface="Wingdings" panose="05000000000000000000" pitchFamily="2" charset="2"/>
              </a:rPr>
              <a:t>0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b="1" dirty="0"/>
              <a:t>Boiling point</a:t>
            </a:r>
            <a:r>
              <a:rPr lang="en-US" sz="2400" dirty="0"/>
              <a:t>: the point at which liquid </a:t>
            </a:r>
            <a:r>
              <a:rPr lang="en-US" sz="2400" dirty="0">
                <a:sym typeface="Wingdings" panose="05000000000000000000" pitchFamily="2" charset="2"/>
              </a:rPr>
              <a:t>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Water = </a:t>
            </a:r>
            <a:r>
              <a:rPr lang="en-US" sz="2400" b="1" dirty="0">
                <a:sym typeface="Wingdings" panose="05000000000000000000" pitchFamily="2" charset="2"/>
              </a:rPr>
              <a:t>100</a:t>
            </a:r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4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C16270-0198-443D-A201-2FB3163C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09" y="618517"/>
            <a:ext cx="3125762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6A71DF7B-523F-4CB1-A813-87AB7A89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18" y="3515755"/>
            <a:ext cx="3397344" cy="273264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CE1977-E47D-427F-A9E8-0EA8010D2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5010" y="-20664"/>
            <a:ext cx="6564313" cy="1573213"/>
          </a:xfrm>
        </p:spPr>
        <p:txBody>
          <a:bodyPr>
            <a:normAutofit/>
          </a:bodyPr>
          <a:lstStyle/>
          <a:p>
            <a:r>
              <a:rPr lang="en-US" b="1" dirty="0"/>
              <a:t>Describing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860-92B3-4164-AA5B-C58622BACC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154" y="1189512"/>
            <a:ext cx="6564313" cy="490086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CHEMICAL PROPERTIES: describe a substances ability to react chemically with other  substances to form new products.</a:t>
            </a:r>
          </a:p>
          <a:p>
            <a:endParaRPr lang="en-US" sz="1900" b="1" dirty="0"/>
          </a:p>
          <a:p>
            <a:r>
              <a:rPr lang="en-US" sz="1900" b="1" dirty="0"/>
              <a:t>PHYSICAL PROPERTIES </a:t>
            </a:r>
            <a:r>
              <a:rPr lang="en-US" sz="1900" dirty="0"/>
              <a:t>are characteristics of matter that can be </a:t>
            </a:r>
            <a:r>
              <a:rPr lang="en-US" sz="1900" b="1" dirty="0"/>
              <a:t>observed</a:t>
            </a:r>
            <a:r>
              <a:rPr lang="en-US" sz="1900" dirty="0"/>
              <a:t> or </a:t>
            </a:r>
            <a:r>
              <a:rPr lang="en-US" sz="1900" b="1" dirty="0"/>
              <a:t>measured</a:t>
            </a:r>
            <a:r>
              <a:rPr lang="en-US" sz="1900" dirty="0"/>
              <a:t>.</a:t>
            </a:r>
          </a:p>
          <a:p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/>
              <a:t>Qualitative properties</a:t>
            </a:r>
            <a:r>
              <a:rPr lang="en-US" sz="2200" dirty="0"/>
              <a:t>: </a:t>
            </a:r>
            <a:r>
              <a:rPr lang="en-US" sz="2200" b="1" dirty="0"/>
              <a:t>described</a:t>
            </a:r>
            <a:r>
              <a:rPr lang="en-US" sz="2200" dirty="0"/>
              <a:t> but not measured; </a:t>
            </a:r>
            <a:r>
              <a:rPr lang="en-US" sz="2200" b="1" dirty="0"/>
              <a:t>categorical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b="1" dirty="0"/>
              <a:t>Quantitative properties</a:t>
            </a:r>
            <a:r>
              <a:rPr lang="en-US" sz="2200" dirty="0"/>
              <a:t>: measured </a:t>
            </a:r>
            <a:r>
              <a:rPr lang="en-US" sz="2200" b="1" dirty="0"/>
              <a:t>numerically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FDA8273-448D-4074-BD89-A34FE9A8D0E5}"/>
              </a:ext>
            </a:extLst>
          </p:cNvPr>
          <p:cNvSpPr/>
          <p:nvPr/>
        </p:nvSpPr>
        <p:spPr>
          <a:xfrm rot="18813319">
            <a:off x="6478257" y="3280228"/>
            <a:ext cx="2386337" cy="5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40285DE-3542-4AE0-847A-F5D6899983B7}"/>
              </a:ext>
            </a:extLst>
          </p:cNvPr>
          <p:cNvSpPr/>
          <p:nvPr/>
        </p:nvSpPr>
        <p:spPr>
          <a:xfrm>
            <a:off x="6348337" y="5155560"/>
            <a:ext cx="2027521" cy="528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17F41-6C17-4FFF-AF27-7DF160D8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are properties?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137A6687-FDA8-4902-A242-ED56D24DEB6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3515600"/>
              </p:ext>
            </p:extLst>
          </p:nvPr>
        </p:nvGraphicFramePr>
        <p:xfrm>
          <a:off x="5068990" y="2016833"/>
          <a:ext cx="6480073" cy="317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077C-3477-49E9-9689-4E00F7BB5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6914" y="199231"/>
            <a:ext cx="10363200" cy="1595438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PROPERITES - </a:t>
            </a:r>
            <a:r>
              <a:rPr lang="en-US" b="1" i="1" dirty="0"/>
              <a:t>QUALITATIVE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EB8E9-3342-44E5-B04C-345DEF8B59E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4223793"/>
              </p:ext>
            </p:extLst>
          </p:nvPr>
        </p:nvGraphicFramePr>
        <p:xfrm>
          <a:off x="2090057" y="2020570"/>
          <a:ext cx="84548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705">
                  <a:extLst>
                    <a:ext uri="{9D8B030D-6E8A-4147-A177-3AD203B41FA5}">
                      <a16:colId xmlns:a16="http://schemas.microsoft.com/office/drawing/2014/main" val="3303520131"/>
                    </a:ext>
                  </a:extLst>
                </a:gridCol>
                <a:gridCol w="5685183">
                  <a:extLst>
                    <a:ext uri="{9D8B030D-6E8A-4147-A177-3AD203B41FA5}">
                      <a16:colId xmlns:a16="http://schemas.microsoft.com/office/drawing/2014/main" val="37445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PHYISCAL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SOLID, LIQUID,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9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COLOUR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9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MALLEABILITY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BE BEATEN INTO 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DUCTILITY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BE DRAWN INTO 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CRYSTALINITY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SHAPE OR APPEARANCE OF CRYSTALS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MAGNETISM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TENDENCY TO BE ATTRACTED TO A MAGNET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8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077C-3477-49E9-9689-4E00F7BB5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9166" y="305617"/>
            <a:ext cx="10363200" cy="1595438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PROPERITES - </a:t>
            </a:r>
            <a:r>
              <a:rPr lang="en-US" b="1" i="1" dirty="0"/>
              <a:t>QUANTITATIVE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CEB8E9-3342-44E5-B04C-345DEF8B59E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84516789"/>
              </p:ext>
            </p:extLst>
          </p:nvPr>
        </p:nvGraphicFramePr>
        <p:xfrm>
          <a:off x="1126122" y="1901055"/>
          <a:ext cx="993975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313">
                  <a:extLst>
                    <a:ext uri="{9D8B030D-6E8A-4147-A177-3AD203B41FA5}">
                      <a16:colId xmlns:a16="http://schemas.microsoft.com/office/drawing/2014/main" val="3303520131"/>
                    </a:ext>
                  </a:extLst>
                </a:gridCol>
                <a:gridCol w="5367443">
                  <a:extLst>
                    <a:ext uri="{9D8B030D-6E8A-4147-A177-3AD203B41FA5}">
                      <a16:colId xmlns:a16="http://schemas.microsoft.com/office/drawing/2014/main" val="37445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PHYISCAL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5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SOLUBILITY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DISSOLVE IN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9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CONDUCTIVITY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ABILITY TO CONDUCT ELECTRICITY OR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9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VISCOSITY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RESISTANCE TO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RATIO OF MASS TO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MELTING/FREEZING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TEMPERATURE OF MELTING/FREEZING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0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BOILING/CONDENSATION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TEMPERATURE OF BOILING/CONDENSING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8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1852397" y="5597032"/>
            <a:ext cx="5207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86428" y="3656740"/>
            <a:ext cx="434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What is the evidence that it was a chemical change?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55584-519B-1C4D-9D07-73194B55853F}"/>
              </a:ext>
            </a:extLst>
          </p:cNvPr>
          <p:cNvSpPr txBox="1"/>
          <p:nvPr/>
        </p:nvSpPr>
        <p:spPr>
          <a:xfrm>
            <a:off x="8324630" y="1988819"/>
            <a:ext cx="34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Calcium +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7444A-1013-BB47-B46F-C5B8BAABA1D4}"/>
              </a:ext>
            </a:extLst>
          </p:cNvPr>
          <p:cNvSpPr txBox="1"/>
          <p:nvPr/>
        </p:nvSpPr>
        <p:spPr>
          <a:xfrm>
            <a:off x="7786428" y="2757041"/>
            <a:ext cx="523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(s)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/>
              <a:t>+ 2H</a:t>
            </a:r>
            <a:r>
              <a:rPr lang="en-US" sz="1600" b="1" baseline="-25000" dirty="0"/>
              <a:t>2</a:t>
            </a:r>
            <a:r>
              <a:rPr lang="en-US" sz="1600" b="1" dirty="0"/>
              <a:t>O </a:t>
            </a:r>
            <a:r>
              <a:rPr lang="en-US" sz="1600" b="1" dirty="0">
                <a:sym typeface="Wingdings" pitchFamily="2" charset="2"/>
              </a:rPr>
              <a:t> Ca(OH)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(s)</a:t>
            </a:r>
            <a:r>
              <a:rPr lang="en-US" sz="1600" b="1" dirty="0">
                <a:sym typeface="Wingdings" pitchFamily="2" charset="2"/>
              </a:rPr>
              <a:t> + H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(g)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75672" y="5597032"/>
            <a:ext cx="749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Observing 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14635" y="2517237"/>
            <a:ext cx="4341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What kind of qualitative observations can we make regarding the following demo?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8CB3C-6F9B-B34D-9E22-915B9118740A}"/>
              </a:ext>
            </a:extLst>
          </p:cNvPr>
          <p:cNvSpPr txBox="1"/>
          <p:nvPr/>
        </p:nvSpPr>
        <p:spPr>
          <a:xfrm>
            <a:off x="7844733" y="4820318"/>
            <a:ext cx="4341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Materials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Dish soap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Catalyst, such as KI (or yeast + warm water)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B227F-8AAD-7C40-8D06-C371D9F86657}"/>
              </a:ext>
            </a:extLst>
          </p:cNvPr>
          <p:cNvSpPr/>
          <p:nvPr/>
        </p:nvSpPr>
        <p:spPr>
          <a:xfrm>
            <a:off x="8354703" y="327598"/>
            <a:ext cx="28842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Elephant </a:t>
            </a:r>
          </a:p>
          <a:p>
            <a:r>
              <a:rPr lang="en-US" sz="3600" b="1" dirty="0"/>
              <a:t>Toothpaste</a:t>
            </a:r>
          </a:p>
        </p:txBody>
      </p:sp>
    </p:spTree>
    <p:extLst>
      <p:ext uri="{BB962C8B-B14F-4D97-AF65-F5344CB8AC3E}">
        <p14:creationId xmlns:p14="http://schemas.microsoft.com/office/powerpoint/2010/main" val="148356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902"/>
            <a:ext cx="11153232" cy="3067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8" name="Picture 3" descr="gold bar.jpg">
            <a:extLst>
              <a:ext uri="{FF2B5EF4-FFF2-40B4-BE49-F238E27FC236}">
                <a16:creationId xmlns:a16="http://schemas.microsoft.com/office/drawing/2014/main" id="{F9A4B8A4-5704-4E4A-8FAA-C4BBE77EA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946" y="448902"/>
            <a:ext cx="2219235" cy="22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8DE124-5B8F-4771-B3B3-20FF2F89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61880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29FA2-BB01-4F4A-A5C4-2C7EA123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3076212"/>
            <a:ext cx="10013709" cy="103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TWO CATEGORIES OF MATTER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2705" name="Picture 4" descr="cereal.jpg">
            <a:extLst>
              <a:ext uri="{FF2B5EF4-FFF2-40B4-BE49-F238E27FC236}">
                <a16:creationId xmlns:a16="http://schemas.microsoft.com/office/drawing/2014/main" id="{E5F24B14-5FD1-A94A-A58E-97B5212BE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195" y="459031"/>
            <a:ext cx="3280917" cy="21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8020FF72-1166-914B-84AE-024F5B9FD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2" y="4416014"/>
            <a:ext cx="5048984" cy="1801906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CA" altLang="en-US" sz="1700" dirty="0">
                <a:solidFill>
                  <a:srgbClr val="002060"/>
                </a:solidFill>
              </a:rPr>
              <a:t>PURE SUBSTANCES </a:t>
            </a:r>
            <a:r>
              <a:rPr lang="en-CA" altLang="en-US" sz="1700" dirty="0"/>
              <a:t>are substances that are made up of only ONE type of matter. Two types. </a:t>
            </a:r>
            <a:endParaRPr lang="en-CA" altLang="en-US" sz="1700" i="1" dirty="0"/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CA" altLang="en-US" sz="1700" i="1" dirty="0" err="1"/>
              <a:t>Eg.</a:t>
            </a:r>
            <a:r>
              <a:rPr lang="en-CA" altLang="en-US" sz="1700" i="1" dirty="0"/>
              <a:t> oxygen, water, gold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43DB76-62A9-8643-A55C-B1C9A1F903C6}"/>
              </a:ext>
            </a:extLst>
          </p:cNvPr>
          <p:cNvSpPr txBox="1">
            <a:spLocks/>
          </p:cNvSpPr>
          <p:nvPr/>
        </p:nvSpPr>
        <p:spPr>
          <a:xfrm>
            <a:off x="6680369" y="4416014"/>
            <a:ext cx="5543636" cy="2263755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CA" altLang="en-US" dirty="0">
                <a:solidFill>
                  <a:srgbClr val="002060"/>
                </a:solidFill>
              </a:rPr>
              <a:t>MIXTURES</a:t>
            </a:r>
            <a:r>
              <a:rPr lang="en-CA" altLang="en-US" dirty="0"/>
              <a:t> are substances that are made up of TWO or more types of matter which are mixed but not combined chemically. Three types.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CA" altLang="en-US" i="1" dirty="0" err="1"/>
              <a:t>Eg.</a:t>
            </a:r>
            <a:r>
              <a:rPr lang="en-CA" altLang="en-US" i="1" dirty="0"/>
              <a:t>  breakfast cereal, sugar-water, salt-water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69292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WordArt 2">
            <a:extLst>
              <a:ext uri="{FF2B5EF4-FFF2-40B4-BE49-F238E27FC236}">
                <a16:creationId xmlns:a16="http://schemas.microsoft.com/office/drawing/2014/main" id="{34527A0F-83AB-E24F-91EE-51B7A88501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762000"/>
            <a:ext cx="274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MATTER</a:t>
            </a: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83649784-049A-3D47-BF95-7FDCE34E5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1600200"/>
            <a:ext cx="1905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A7169401-DCB0-134C-8364-7091773C3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600200"/>
            <a:ext cx="18288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5" name="WordArt 5">
            <a:extLst>
              <a:ext uri="{FF2B5EF4-FFF2-40B4-BE49-F238E27FC236}">
                <a16:creationId xmlns:a16="http://schemas.microsoft.com/office/drawing/2014/main" id="{A892B9D7-DDC5-594C-B9E1-154EB57610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438400"/>
            <a:ext cx="2743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Mixtures</a:t>
            </a: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DB0C84B6-8CCF-6D43-BD1D-0E5A00CA9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24384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68200"/>
                </a:solidFill>
                <a:latin typeface="Arial Black" panose="020B0604020202020204" pitchFamily="34" charset="0"/>
                <a:ea typeface="ヒラギノ角ゴ Pro W3" panose="020B0300000000000000" pitchFamily="34" charset="-128"/>
                <a:cs typeface="Arial Black" panose="020B0604020202020204" pitchFamily="34" charset="0"/>
              </a:rPr>
              <a:t>Pure Substances</a:t>
            </a: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25F3604D-0711-074E-884A-C6592D3C91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971800"/>
            <a:ext cx="15240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8" name="Line 8">
            <a:extLst>
              <a:ext uri="{FF2B5EF4-FFF2-40B4-BE49-F238E27FC236}">
                <a16:creationId xmlns:a16="http://schemas.microsoft.com/office/drawing/2014/main" id="{002BB2D1-8E14-914C-BF59-64C0BB929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1600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49" name="Line 9">
            <a:extLst>
              <a:ext uri="{FF2B5EF4-FFF2-40B4-BE49-F238E27FC236}">
                <a16:creationId xmlns:a16="http://schemas.microsoft.com/office/drawing/2014/main" id="{7D6CB877-A228-FE48-A7C5-3617ACBC0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971800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EDFC102C-56CF-F040-B833-0CAFAE623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990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1" name="Line 11">
            <a:extLst>
              <a:ext uri="{FF2B5EF4-FFF2-40B4-BE49-F238E27FC236}">
                <a16:creationId xmlns:a16="http://schemas.microsoft.com/office/drawing/2014/main" id="{8638BE17-D47F-3143-A549-1BF50996B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048000"/>
            <a:ext cx="1295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F82E7A28-3E77-7A42-8AB8-F8161F93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267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Mechanical</a:t>
            </a: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479EA0F9-7DF0-3F4A-9B4E-6FE03C71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Suspensions</a:t>
            </a: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91659BA1-FFF2-0348-827C-CAA9B2B2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8100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Solutions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85A7CC9A-8E03-C740-8605-483C95A7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Elements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1D835C78-D6A5-4C41-951B-7CFCA7BE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7338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altLang="en-US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Compounds</a:t>
            </a:r>
          </a:p>
        </p:txBody>
      </p:sp>
      <p:pic>
        <p:nvPicPr>
          <p:cNvPr id="61457" name="Picture 17">
            <a:extLst>
              <a:ext uri="{FF2B5EF4-FFF2-40B4-BE49-F238E27FC236}">
                <a16:creationId xmlns:a16="http://schemas.microsoft.com/office/drawing/2014/main" id="{82F6C26E-20AA-DD4F-8083-D0364BAB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1"/>
            <a:ext cx="990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9">
            <a:extLst>
              <a:ext uri="{FF2B5EF4-FFF2-40B4-BE49-F238E27FC236}">
                <a16:creationId xmlns:a16="http://schemas.microsoft.com/office/drawing/2014/main" id="{31C3CD97-8FA3-5F46-8A6C-530ED3B9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5157788"/>
            <a:ext cx="11668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20">
            <a:extLst>
              <a:ext uri="{FF2B5EF4-FFF2-40B4-BE49-F238E27FC236}">
                <a16:creationId xmlns:a16="http://schemas.microsoft.com/office/drawing/2014/main" id="{ABDA03C2-769F-154D-822D-AC92C539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67201"/>
            <a:ext cx="777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21">
            <a:extLst>
              <a:ext uri="{FF2B5EF4-FFF2-40B4-BE49-F238E27FC236}">
                <a16:creationId xmlns:a16="http://schemas.microsoft.com/office/drawing/2014/main" id="{0E331B4C-60E0-CE42-8325-59E9C2E7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1"/>
            <a:ext cx="16002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22">
            <a:extLst>
              <a:ext uri="{FF2B5EF4-FFF2-40B4-BE49-F238E27FC236}">
                <a16:creationId xmlns:a16="http://schemas.microsoft.com/office/drawing/2014/main" id="{40F89CD7-84D0-1A43-9BFD-3468912D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43400"/>
            <a:ext cx="141763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" grpId="0" autoUpdateAnimBg="0"/>
      <p:bldP spid="61453" grpId="0" autoUpdateAnimBg="0"/>
      <p:bldP spid="61454" grpId="0" autoUpdateAnimBg="0"/>
      <p:bldP spid="61455" grpId="0" autoUpdateAnimBg="0"/>
      <p:bldP spid="614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F66FE-C554-284D-AD54-E2BBB39C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77" y="259540"/>
            <a:ext cx="5408670" cy="10549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PURE SUBSTANCES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9131-A892-7343-BBEB-32791F40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58" y="1697632"/>
            <a:ext cx="6016688" cy="3821184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There are </a:t>
            </a:r>
            <a:r>
              <a:rPr lang="en-CA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TWO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types of Pure Substances:</a:t>
            </a: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1. </a:t>
            </a:r>
            <a:r>
              <a:rPr lang="en-CA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ELEMENTS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are pure substances that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CANNOT</a:t>
            </a:r>
            <a:r>
              <a:rPr lang="en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 separated</a:t>
            </a:r>
            <a:r>
              <a:rPr lang="en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into simpler substances. </a:t>
            </a:r>
            <a:r>
              <a:rPr lang="en-CA" sz="1400" dirty="0"/>
              <a:t>An </a:t>
            </a:r>
            <a:r>
              <a:rPr lang="en-CA" sz="1400" b="1" dirty="0"/>
              <a:t>atom </a:t>
            </a:r>
            <a:r>
              <a:rPr lang="en-CA" sz="1400" dirty="0"/>
              <a:t>is the smallest particle of an element that retains the properties of the element </a:t>
            </a:r>
            <a:endParaRPr lang="en-CA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514350" indent="-514350">
              <a:lnSpc>
                <a:spcPct val="130000"/>
              </a:lnSpc>
              <a:buNone/>
              <a:defRPr/>
            </a:pPr>
            <a:r>
              <a:rPr lang="en-CA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Eg.</a:t>
            </a:r>
            <a:r>
              <a:rPr lang="en-C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carbon, nitrogen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514350" indent="-514350">
              <a:lnSpc>
                <a:spcPct val="130000"/>
              </a:lnSpc>
              <a:buNone/>
              <a:defRPr/>
            </a:pP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2. </a:t>
            </a:r>
            <a:r>
              <a:rPr lang="en-CA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COMPOUNDS</a:t>
            </a:r>
            <a:r>
              <a:rPr lang="en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are composed of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TWO </a:t>
            </a:r>
            <a:r>
              <a:rPr lang="en-C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or more elements that are </a:t>
            </a:r>
            <a:r>
              <a:rPr lang="en-C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combined chemically.</a:t>
            </a:r>
          </a:p>
          <a:p>
            <a:pPr marL="514350" indent="-514350">
              <a:lnSpc>
                <a:spcPct val="130000"/>
              </a:lnSpc>
              <a:buNone/>
              <a:defRPr/>
            </a:pPr>
            <a:r>
              <a:rPr lang="en-CA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Eg.</a:t>
            </a:r>
            <a:r>
              <a:rPr lang="en-CA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 water, ethanol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8851" name="Picture 2" descr="http://www.bbc.co.uk/schools/ks3bitesize/science/images/sci_dia_11.gif">
            <a:extLst>
              <a:ext uri="{FF2B5EF4-FFF2-40B4-BE49-F238E27FC236}">
                <a16:creationId xmlns:a16="http://schemas.microsoft.com/office/drawing/2014/main" id="{71361F51-4154-3F46-9FFE-496EEEB5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4745" y="3122989"/>
            <a:ext cx="3668998" cy="119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F38E4-1C61-4032-A6D5-2DA53FD34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Investigating matter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1667-AFE1-4FF4-B118-E3F1202BE9B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434622" y="3419901"/>
            <a:ext cx="5117253" cy="341990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M</a:t>
            </a:r>
            <a:r>
              <a:rPr lang="en-US" b="1" dirty="0"/>
              <a:t>atter</a:t>
            </a:r>
            <a:r>
              <a:rPr lang="en-US" dirty="0"/>
              <a:t> is </a:t>
            </a:r>
            <a:r>
              <a:rPr lang="en-US" u="sng" dirty="0"/>
              <a:t>anything that has </a:t>
            </a:r>
            <a:r>
              <a:rPr lang="en-US" b="1" u="sng" dirty="0"/>
              <a:t>MASS</a:t>
            </a:r>
            <a:r>
              <a:rPr lang="en-US" u="sng" dirty="0"/>
              <a:t> and </a:t>
            </a:r>
            <a:r>
              <a:rPr lang="en-US" b="1" u="sng" dirty="0"/>
              <a:t>VOLUME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Mass</a:t>
            </a:r>
            <a:r>
              <a:rPr lang="en-US" sz="1300" dirty="0"/>
              <a:t> is the amount of matter in an object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Volume</a:t>
            </a:r>
            <a:r>
              <a:rPr lang="en-US" sz="1300" dirty="0"/>
              <a:t> is the amount of space the matter occupies</a:t>
            </a:r>
          </a:p>
          <a:p>
            <a:pPr>
              <a:lnSpc>
                <a:spcPct val="130000"/>
              </a:lnSpc>
            </a:pPr>
            <a:r>
              <a:rPr lang="en-US" sz="1300" dirty="0"/>
              <a:t>Matter can undergo changes: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chemical </a:t>
            </a:r>
            <a:r>
              <a:rPr lang="en-US" sz="1300" dirty="0"/>
              <a:t>change</a:t>
            </a:r>
            <a:r>
              <a:rPr lang="en-US" sz="1300" b="1" dirty="0"/>
              <a:t> 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300" b="1" dirty="0"/>
              <a:t>Physical </a:t>
            </a:r>
            <a:r>
              <a:rPr lang="en-US" sz="1300" dirty="0"/>
              <a:t>change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animal, mammal&#10;&#10;Description automatically generated">
            <a:extLst>
              <a:ext uri="{FF2B5EF4-FFF2-40B4-BE49-F238E27FC236}">
                <a16:creationId xmlns:a16="http://schemas.microsoft.com/office/drawing/2014/main" id="{6683E794-648F-470B-8DC2-20FF0C57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510836"/>
            <a:ext cx="4362798" cy="577231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39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"/>
            <a:ext cx="11153232" cy="30107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7C0A78-1B13-4C11-AAEE-5A3BB2719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46762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F8DE124-5B8F-4771-B3B3-20FF2F89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215526" y="1522476"/>
            <a:ext cx="31089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0D8F9-039F-FF4A-801D-8D9DC919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3076212"/>
            <a:ext cx="10013709" cy="1030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MIXTURES: 3 Types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79876" name="Picture 4" descr="milk.jpg">
            <a:extLst>
              <a:ext uri="{FF2B5EF4-FFF2-40B4-BE49-F238E27FC236}">
                <a16:creationId xmlns:a16="http://schemas.microsoft.com/office/drawing/2014/main" id="{5B803A40-1394-984E-8C7D-C0E0A9C5A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636" y="461592"/>
            <a:ext cx="2811443" cy="21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ocean.jpg">
            <a:extLst>
              <a:ext uri="{FF2B5EF4-FFF2-40B4-BE49-F238E27FC236}">
                <a16:creationId xmlns:a16="http://schemas.microsoft.com/office/drawing/2014/main" id="{1C709E8E-F655-0848-8602-51C15ED53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696" y="623465"/>
            <a:ext cx="2890910" cy="18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unchie mix.jpg">
            <a:extLst>
              <a:ext uri="{FF2B5EF4-FFF2-40B4-BE49-F238E27FC236}">
                <a16:creationId xmlns:a16="http://schemas.microsoft.com/office/drawing/2014/main" id="{BCC48BAC-A999-3D49-AD37-1D80DBB9E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1405" y="623465"/>
            <a:ext cx="2775946" cy="185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7F8D-B4E6-114B-9A16-9A90D49E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36" y="4370522"/>
            <a:ext cx="3521865" cy="224725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CA" dirty="0"/>
              <a:t>SOLUTIONS are when one substance is dissolved in another substance.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sugar-water, salt-water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CA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CA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9062F93-45E0-7B44-AC93-0CD4EB231EAE}"/>
              </a:ext>
            </a:extLst>
          </p:cNvPr>
          <p:cNvSpPr txBox="1">
            <a:spLocks/>
          </p:cNvSpPr>
          <p:nvPr/>
        </p:nvSpPr>
        <p:spPr>
          <a:xfrm>
            <a:off x="4947373" y="4370522"/>
            <a:ext cx="3521865" cy="205469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CA" dirty="0"/>
              <a:t>SUSPENSIONS are when a fluid contains solid particles that will settle out.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defRPr/>
            </a:pPr>
            <a:r>
              <a:rPr lang="en-CA" sz="1600" i="1" dirty="0" err="1"/>
              <a:t>Eg.</a:t>
            </a:r>
            <a:r>
              <a:rPr lang="en-CA" sz="1600" i="1" dirty="0"/>
              <a:t>  milk, orange juice</a:t>
            </a:r>
            <a:endParaRPr lang="en-US" sz="1600" i="1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3CD2999-715F-C645-B965-1F0882C11A4A}"/>
              </a:ext>
            </a:extLst>
          </p:cNvPr>
          <p:cNvSpPr txBox="1">
            <a:spLocks/>
          </p:cNvSpPr>
          <p:nvPr/>
        </p:nvSpPr>
        <p:spPr>
          <a:xfrm>
            <a:off x="8597256" y="4380840"/>
            <a:ext cx="3594744" cy="2477159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CA" dirty="0"/>
              <a:t>MECHANICAL MIXTURES are when the parts of the substance can be easily separated out again.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defRPr/>
            </a:pPr>
            <a:r>
              <a:rPr lang="en-CA" sz="1500" i="1" dirty="0" err="1"/>
              <a:t>Eg.</a:t>
            </a:r>
            <a:r>
              <a:rPr lang="en-CA" sz="1500" i="1" dirty="0"/>
              <a:t> Raisin Bran Munchie Mix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defRPr/>
            </a:pPr>
            <a:endParaRPr lang="en-CA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2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B506882C-B42B-074A-B3A9-C04B23166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84" y="799696"/>
            <a:ext cx="3691130" cy="36911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F3FB-ECB2-B444-9379-CC4B227A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To do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E1F1-78D2-9743-91EB-B0B18F96CDA1}"/>
              </a:ext>
            </a:extLst>
          </p:cNvPr>
          <p:cNvSpPr txBox="1"/>
          <p:nvPr/>
        </p:nvSpPr>
        <p:spPr>
          <a:xfrm>
            <a:off x="4861560" y="1694213"/>
            <a:ext cx="7199376" cy="327535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92500" lnSpcReduction="10000"/>
          </a:bodyPr>
          <a:lstStyle/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AutoNum type="arabicPeriod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Cornell Notes: Describing Matter</a:t>
            </a: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AutoNum type="arabicPeriod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Add to study aid</a:t>
            </a:r>
          </a:p>
          <a:p>
            <a:pPr indent="-342900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AutoNum type="arabicPeriod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Pre-Lab: </a:t>
            </a:r>
          </a:p>
          <a:p>
            <a:pPr lvl="1" indent="-342900">
              <a:lnSpc>
                <a:spcPct val="13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Bag of Change </a:t>
            </a:r>
          </a:p>
          <a:p>
            <a:pPr lvl="1" indent="-342900">
              <a:lnSpc>
                <a:spcPct val="13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Slivers of Silver</a:t>
            </a:r>
          </a:p>
          <a:p>
            <a:pPr lvl="1" indent="-342900">
              <a:lnSpc>
                <a:spcPct val="13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 of Hydrogen Gas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F6AC7-ABD3-1144-8A6A-C8462676EEE1}"/>
              </a:ext>
            </a:extLst>
          </p:cNvPr>
          <p:cNvSpPr txBox="1"/>
          <p:nvPr/>
        </p:nvSpPr>
        <p:spPr>
          <a:xfrm>
            <a:off x="5032667" y="5436381"/>
            <a:ext cx="6821424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Labs (3!!) on Monday.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Test on Tuesday.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38E4-1C61-4032-A6D5-2DA53FD3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Chemical Changes</a:t>
            </a:r>
          </a:p>
        </p:txBody>
      </p:sp>
      <p:pic>
        <p:nvPicPr>
          <p:cNvPr id="1028" name="Picture 4" descr="Image result for fireworks">
            <a:extLst>
              <a:ext uri="{FF2B5EF4-FFF2-40B4-BE49-F238E27FC236}">
                <a16:creationId xmlns:a16="http://schemas.microsoft.com/office/drawing/2014/main" id="{6AE9AE8C-5808-4E34-B4D8-B691104B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r="-1" b="-1"/>
          <a:stretch/>
        </p:blipFill>
        <p:spPr bwMode="auto"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1667-AFE1-4FF4-B118-E3F1202BE9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chemical change </a:t>
            </a:r>
            <a:r>
              <a:rPr lang="en-US" sz="2400" dirty="0"/>
              <a:t>is a change that occurs when substances combine to form </a:t>
            </a:r>
            <a:r>
              <a:rPr lang="en-US" sz="2400" b="1" dirty="0"/>
              <a:t>new</a:t>
            </a:r>
            <a:r>
              <a:rPr lang="en-US" sz="2400" dirty="0"/>
              <a:t> substances</a:t>
            </a:r>
          </a:p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Fireworks</a:t>
            </a:r>
            <a:r>
              <a:rPr lang="en-US" sz="2400" dirty="0"/>
              <a:t> vid clip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4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A502-D23C-9241-BD60-4720AD79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http://435729.medialib.glogster.com/thumbnails/d27213818e274cf81aaec338c19b41183b4131d5591dfe5d68656fdb7975d8f9/chemical-changes-source.jpg">
            <a:extLst>
              <a:ext uri="{FF2B5EF4-FFF2-40B4-BE49-F238E27FC236}">
                <a16:creationId xmlns:a16="http://schemas.microsoft.com/office/drawing/2014/main" id="{D644D268-2157-0F49-ABA9-6CDAF466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8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C372-A092-1240-BB0A-3445BDE8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97" y="0"/>
            <a:ext cx="897100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79DE94-77C6-4F45-AD9A-34CF54E25BF6}"/>
              </a:ext>
            </a:extLst>
          </p:cNvPr>
          <p:cNvSpPr/>
          <p:nvPr/>
        </p:nvSpPr>
        <p:spPr>
          <a:xfrm>
            <a:off x="1842053" y="1470991"/>
            <a:ext cx="6069495" cy="131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0A97A-EB67-8848-A5A9-8D6ACF23835C}"/>
              </a:ext>
            </a:extLst>
          </p:cNvPr>
          <p:cNvSpPr/>
          <p:nvPr/>
        </p:nvSpPr>
        <p:spPr>
          <a:xfrm>
            <a:off x="1842053" y="2802834"/>
            <a:ext cx="5440733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5ACBC-E200-0A47-A61C-76AF8183F48B}"/>
              </a:ext>
            </a:extLst>
          </p:cNvPr>
          <p:cNvSpPr/>
          <p:nvPr/>
        </p:nvSpPr>
        <p:spPr>
          <a:xfrm>
            <a:off x="1610498" y="3637720"/>
            <a:ext cx="5672288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40AD0-DB73-D040-B97F-DF05E78C9326}"/>
              </a:ext>
            </a:extLst>
          </p:cNvPr>
          <p:cNvSpPr/>
          <p:nvPr/>
        </p:nvSpPr>
        <p:spPr>
          <a:xfrm>
            <a:off x="1725739" y="4412974"/>
            <a:ext cx="567228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D3C7A-E987-B544-8ABD-873B49A01401}"/>
              </a:ext>
            </a:extLst>
          </p:cNvPr>
          <p:cNvSpPr/>
          <p:nvPr/>
        </p:nvSpPr>
        <p:spPr>
          <a:xfrm>
            <a:off x="7911548" y="1470991"/>
            <a:ext cx="215956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5B2FF-76B5-8C43-929F-7C3D8893704E}"/>
              </a:ext>
            </a:extLst>
          </p:cNvPr>
          <p:cNvSpPr/>
          <p:nvPr/>
        </p:nvSpPr>
        <p:spPr>
          <a:xfrm>
            <a:off x="1610498" y="5526157"/>
            <a:ext cx="5672288" cy="13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9024"/>
            <a:ext cx="7534656" cy="50544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Soda + Mentos = Cray Cray">
            <a:extLst>
              <a:ext uri="{FF2B5EF4-FFF2-40B4-BE49-F238E27FC236}">
                <a16:creationId xmlns:a16="http://schemas.microsoft.com/office/drawing/2014/main" id="{1A17D92D-387D-D243-9F1E-31E3517F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1188010"/>
            <a:ext cx="2307997" cy="23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mazon.com : Mentos Mint Candy, 1.32-Ounce Rolls (Pack of 30) : Grocery &amp;  Gourmet Food">
            <a:extLst>
              <a:ext uri="{FF2B5EF4-FFF2-40B4-BE49-F238E27FC236}">
                <a16:creationId xmlns:a16="http://schemas.microsoft.com/office/drawing/2014/main" id="{D4DB8017-DC69-E149-9C94-A07E719C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3819218"/>
            <a:ext cx="2305051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626" y="1071350"/>
            <a:ext cx="4629374" cy="5041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834" y="681591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9E843B-168A-434F-8361-E0EFACAC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6316" y="3558549"/>
            <a:ext cx="50657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5E7C6C-B1FA-4754-B40B-ABE18CE2A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77470"/>
            <a:ext cx="37398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8427" y="2280878"/>
            <a:ext cx="2867592" cy="2867592"/>
          </a:xfrm>
          <a:prstGeom prst="rect">
            <a:avLst/>
          </a:prstGeom>
        </p:spPr>
      </p:pic>
      <p:pic>
        <p:nvPicPr>
          <p:cNvPr id="7" name="Graphic 6" descr="Link">
            <a:hlinkClick r:id="rId6"/>
            <a:extLst>
              <a:ext uri="{FF2B5EF4-FFF2-40B4-BE49-F238E27FC236}">
                <a16:creationId xmlns:a16="http://schemas.microsoft.com/office/drawing/2014/main" id="{B2F7A926-CE54-5349-8711-EB580F66B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0570" y="29314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47A81-99FC-4710-9504-B74136A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" y="364789"/>
            <a:ext cx="5165347" cy="1862345"/>
          </a:xfrm>
        </p:spPr>
        <p:txBody>
          <a:bodyPr>
            <a:normAutofit/>
          </a:bodyPr>
          <a:lstStyle/>
          <a:p>
            <a:r>
              <a:rPr lang="en-US" b="1" dirty="0"/>
              <a:t>Physical changes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874" y="2035193"/>
            <a:ext cx="3616073" cy="3739401"/>
          </a:xfrm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physical change </a:t>
            </a:r>
            <a:r>
              <a:rPr lang="en-US" dirty="0"/>
              <a:t>is a change in which the appearance of matter may change but </a:t>
            </a:r>
            <a:r>
              <a:rPr lang="en-US" b="1" dirty="0"/>
              <a:t>no</a:t>
            </a:r>
            <a:r>
              <a:rPr lang="en-US" dirty="0"/>
              <a:t> chemical bonds are broken or made and </a:t>
            </a:r>
            <a:r>
              <a:rPr lang="en-US" b="1" dirty="0"/>
              <a:t>no new </a:t>
            </a:r>
            <a:r>
              <a:rPr lang="en-US" dirty="0"/>
              <a:t>substance is formed</a:t>
            </a:r>
          </a:p>
          <a:p>
            <a:pPr>
              <a:lnSpc>
                <a:spcPct val="130000"/>
              </a:lnSpc>
            </a:pPr>
            <a:r>
              <a:rPr lang="en-US" dirty="0"/>
              <a:t>A </a:t>
            </a:r>
            <a:r>
              <a:rPr lang="en-US" i="1" dirty="0"/>
              <a:t>change of state </a:t>
            </a:r>
            <a:r>
              <a:rPr lang="en-US" dirty="0"/>
              <a:t>is a physical change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440CBB-B750-AD4A-8C6C-589F5BD0B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072" y="1295962"/>
            <a:ext cx="6503753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inetic molecular theory">
            <a:extLst>
              <a:ext uri="{FF2B5EF4-FFF2-40B4-BE49-F238E27FC236}">
                <a16:creationId xmlns:a16="http://schemas.microsoft.com/office/drawing/2014/main" id="{2AB47DBE-57A7-4086-918B-B74BAD5D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9" y="2399398"/>
            <a:ext cx="4138988" cy="222850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7119" y="680217"/>
            <a:ext cx="7374881" cy="54975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/>
              <a:t>SOLID</a:t>
            </a:r>
            <a:r>
              <a:rPr lang="en-US" dirty="0"/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shape and volume.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KMT: particles packed together tightly and vibrating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LIQUID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volume; shape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in contact with each other and can move past each other (slip/slide) 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GAS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shape and volume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have very large spaces between them and move freely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BF-AB9B-C248-A8B6-6846661C3FA9}"/>
              </a:ext>
            </a:extLst>
          </p:cNvPr>
          <p:cNvSpPr txBox="1"/>
          <p:nvPr/>
        </p:nvSpPr>
        <p:spPr>
          <a:xfrm>
            <a:off x="569431" y="1604210"/>
            <a:ext cx="367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25103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8719-9C2B-8F49-ADCD-11D82521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8" y="534060"/>
            <a:ext cx="4391107" cy="1862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Kinetic Molecular Theory (KMT)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EF6842F-316B-534E-88EA-31C733AF553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0138" y="2197609"/>
            <a:ext cx="4327099" cy="4032503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US" dirty="0"/>
              <a:t>Describes what happens to matter when the kinetic energy of particles changes.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dirty="0"/>
              <a:t>The main points in the theory are: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Matter is made of small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There is empty space between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Particles are constantly moving.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Energy makes particles move. 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430687F-E6F9-FE4E-AC9C-A67B3D27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115" y="1295962"/>
            <a:ext cx="6179667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455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1204</Words>
  <Application>Microsoft Macintosh PowerPoint</Application>
  <PresentationFormat>Widescreen</PresentationFormat>
  <Paragraphs>171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Meiryo</vt:lpstr>
      <vt:lpstr>Arial</vt:lpstr>
      <vt:lpstr>Arial Black</vt:lpstr>
      <vt:lpstr>Calibri</vt:lpstr>
      <vt:lpstr>Corbel</vt:lpstr>
      <vt:lpstr>ShojiVTI</vt:lpstr>
      <vt:lpstr>Investigating  Matter</vt:lpstr>
      <vt:lpstr>Investigating matter</vt:lpstr>
      <vt:lpstr>Chemical Changes</vt:lpstr>
      <vt:lpstr>PowerPoint Presentation</vt:lpstr>
      <vt:lpstr>PowerPoint Presentation</vt:lpstr>
      <vt:lpstr>Demo </vt:lpstr>
      <vt:lpstr>Physical changes</vt:lpstr>
      <vt:lpstr>PowerPoint Presentation</vt:lpstr>
      <vt:lpstr>Kinetic Molecular Theory (KMT)</vt:lpstr>
      <vt:lpstr>PowerPoint Presentation</vt:lpstr>
      <vt:lpstr>Describing matter</vt:lpstr>
      <vt:lpstr>What are properties?</vt:lpstr>
      <vt:lpstr>PHYSICAL PROPERITES - QUALITATIVE</vt:lpstr>
      <vt:lpstr>PHYSICAL PROPERITES - QUANTITATIVE</vt:lpstr>
      <vt:lpstr>Demo </vt:lpstr>
      <vt:lpstr>Demo </vt:lpstr>
      <vt:lpstr>TWO CATEGORIES OF MATTER</vt:lpstr>
      <vt:lpstr>PowerPoint Presentation</vt:lpstr>
      <vt:lpstr>PURE SUBSTANCES</vt:lpstr>
      <vt:lpstr>MIXTURES: 3 Types</vt:lpstr>
      <vt:lpstr>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 Matter</dc:title>
  <dc:creator>Laura Spindlove</dc:creator>
  <cp:lastModifiedBy>Laura Spindlove</cp:lastModifiedBy>
  <cp:revision>5</cp:revision>
  <dcterms:created xsi:type="dcterms:W3CDTF">2020-10-02T16:42:38Z</dcterms:created>
  <dcterms:modified xsi:type="dcterms:W3CDTF">2020-10-06T16:50:56Z</dcterms:modified>
</cp:coreProperties>
</file>