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50" r:id="rId2"/>
    <p:sldId id="747" r:id="rId3"/>
    <p:sldId id="359" r:id="rId4"/>
    <p:sldId id="335" r:id="rId5"/>
    <p:sldId id="320" r:id="rId6"/>
    <p:sldId id="317" r:id="rId7"/>
    <p:sldId id="360" r:id="rId8"/>
    <p:sldId id="351" r:id="rId9"/>
    <p:sldId id="336" r:id="rId10"/>
    <p:sldId id="352" r:id="rId11"/>
    <p:sldId id="354" r:id="rId12"/>
    <p:sldId id="339" r:id="rId13"/>
    <p:sldId id="355" r:id="rId14"/>
    <p:sldId id="356" r:id="rId15"/>
    <p:sldId id="323" r:id="rId16"/>
    <p:sldId id="342" r:id="rId17"/>
    <p:sldId id="321" r:id="rId18"/>
    <p:sldId id="322" r:id="rId19"/>
    <p:sldId id="325" r:id="rId20"/>
    <p:sldId id="324" r:id="rId21"/>
    <p:sldId id="35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783"/>
    <p:restoredTop sz="94068"/>
  </p:normalViewPr>
  <p:slideViewPr>
    <p:cSldViewPr snapToGrid="0" snapToObjects="1">
      <p:cViewPr varScale="1">
        <p:scale>
          <a:sx n="63" d="100"/>
          <a:sy n="63" d="100"/>
        </p:scale>
        <p:origin x="176" y="6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3EA22-4A64-A945-934E-623FF8FFC606}" type="datetimeFigureOut">
              <a:rPr lang="en-US" smtClean="0"/>
              <a:t>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FD8CA7-B0B4-AA48-B484-DC0632FAE839}" type="slidenum">
              <a:rPr lang="en-US" smtClean="0"/>
              <a:t>‹#›</a:t>
            </a:fld>
            <a:endParaRPr lang="en-US"/>
          </a:p>
        </p:txBody>
      </p:sp>
    </p:spTree>
    <p:extLst>
      <p:ext uri="{BB962C8B-B14F-4D97-AF65-F5344CB8AC3E}">
        <p14:creationId xmlns:p14="http://schemas.microsoft.com/office/powerpoint/2010/main" val="2635246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E093A-4D8E-218D-5BAE-D7AF4DA52C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620FB9-35D2-8BAA-75D2-99091D814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6EDD4E-6906-FE64-10CF-57DF62C961B3}"/>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5" name="Footer Placeholder 4">
            <a:extLst>
              <a:ext uri="{FF2B5EF4-FFF2-40B4-BE49-F238E27FC236}">
                <a16:creationId xmlns:a16="http://schemas.microsoft.com/office/drawing/2014/main" id="{14EBA06A-C9F5-9928-92E0-C99048D45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30C2CF-43DC-30A4-976C-5143E59C7831}"/>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2380182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3146-7247-6D8E-3013-113B0D1C8C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FEB2B-F730-2977-1E59-BBDF042F08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40687-69AC-EF2C-68E3-2A83AB8F2CE7}"/>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5" name="Footer Placeholder 4">
            <a:extLst>
              <a:ext uri="{FF2B5EF4-FFF2-40B4-BE49-F238E27FC236}">
                <a16:creationId xmlns:a16="http://schemas.microsoft.com/office/drawing/2014/main" id="{1C75E603-1510-65B1-6922-0FD6390A9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C2D36-AEDB-AA8A-100F-B4C261806DAC}"/>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2629281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E96D36-522A-CA2F-2E27-063D05787E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37989-99D0-6752-58B6-F7EAD1D063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9073B5-B083-E1B1-8E02-9C3AEE9AA90E}"/>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5" name="Footer Placeholder 4">
            <a:extLst>
              <a:ext uri="{FF2B5EF4-FFF2-40B4-BE49-F238E27FC236}">
                <a16:creationId xmlns:a16="http://schemas.microsoft.com/office/drawing/2014/main" id="{B0BFDB28-9050-6931-157C-E43EE7FDA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9EB2D-8017-B0C6-C74E-B9776CB29516}"/>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2295930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9568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ED2D3-8356-E282-9AF9-C8B61F228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13ABB4-FF52-E138-41DA-55CFB9B6C5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E77691-2BD5-B92B-5E68-0BCAC0A1EA26}"/>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5" name="Footer Placeholder 4">
            <a:extLst>
              <a:ext uri="{FF2B5EF4-FFF2-40B4-BE49-F238E27FC236}">
                <a16:creationId xmlns:a16="http://schemas.microsoft.com/office/drawing/2014/main" id="{C3F25E10-03C1-F002-CE88-B02EF1304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58045C-EA77-185C-7206-C2DC18BC0940}"/>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22114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D4D0-6DAD-8F13-CFB2-ABEFAD865A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BA58DF-E6FB-FA5B-D2E7-A9890E5A02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304487-79E9-B477-5B85-52E7935C5958}"/>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5" name="Footer Placeholder 4">
            <a:extLst>
              <a:ext uri="{FF2B5EF4-FFF2-40B4-BE49-F238E27FC236}">
                <a16:creationId xmlns:a16="http://schemas.microsoft.com/office/drawing/2014/main" id="{98864E9A-1D8F-9BC7-A1AB-0C24980AEC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9A5201-3080-2810-0285-11C98E6706F2}"/>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11509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BAD3E-82DD-BB09-EFF4-F84B00F3B5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B2D419-F1AD-3CC7-D185-15D29EF1DB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76FF69-2709-F1D0-9715-1E9DAA2FA2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EF1B21-454C-08C7-E674-6C397B16ACF8}"/>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6" name="Footer Placeholder 5">
            <a:extLst>
              <a:ext uri="{FF2B5EF4-FFF2-40B4-BE49-F238E27FC236}">
                <a16:creationId xmlns:a16="http://schemas.microsoft.com/office/drawing/2014/main" id="{C5A55514-8894-EC41-BF3E-FFB1944975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388701-6A35-8262-A94D-7013F9CEB05B}"/>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3296459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6BACF-0B9E-7477-BCF3-866CD82217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35DCAF-4BE1-902D-1D3C-1D8D787316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C5CC9B-64BA-CEDB-A4B3-D9054502E0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F68AC0-3C29-73F1-98A3-1E8582E587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C00C1-3B0D-3CA0-2E79-9663EA414A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82E6DF-3EC3-F632-9382-C0EB9F9FE1EC}"/>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8" name="Footer Placeholder 7">
            <a:extLst>
              <a:ext uri="{FF2B5EF4-FFF2-40B4-BE49-F238E27FC236}">
                <a16:creationId xmlns:a16="http://schemas.microsoft.com/office/drawing/2014/main" id="{50FFCC0E-C00A-EFAA-F80E-2748A2E145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E30DE3-B332-0B9C-8453-D7C50AF76CD1}"/>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423432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E3785-9634-34E8-265D-429276FB5A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C1BBD7-559A-7590-9E70-8DC96F551A1A}"/>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4" name="Footer Placeholder 3">
            <a:extLst>
              <a:ext uri="{FF2B5EF4-FFF2-40B4-BE49-F238E27FC236}">
                <a16:creationId xmlns:a16="http://schemas.microsoft.com/office/drawing/2014/main" id="{E5290A92-389A-00A9-ECAF-062AEE95F2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3AA18E-22B9-ACBF-5292-7EB6FC4DF12A}"/>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148472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049A9D-8158-9D22-5050-50ABEE2C562F}"/>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3" name="Footer Placeholder 2">
            <a:extLst>
              <a:ext uri="{FF2B5EF4-FFF2-40B4-BE49-F238E27FC236}">
                <a16:creationId xmlns:a16="http://schemas.microsoft.com/office/drawing/2014/main" id="{8D2BA67C-79BA-BBEE-3965-A1B191B14C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0348B8-AE64-C229-9C6B-9E2A51F8021F}"/>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1757341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F7F90-2291-B3E8-5BF0-F77A4E53F2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3CA9A4-09A5-9BE2-C8DF-457ACC3C31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2F3833-9CFB-B3D4-AC82-5E52D5FA41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33D331-7DDA-2E1C-83DF-8B1093F1E794}"/>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6" name="Footer Placeholder 5">
            <a:extLst>
              <a:ext uri="{FF2B5EF4-FFF2-40B4-BE49-F238E27FC236}">
                <a16:creationId xmlns:a16="http://schemas.microsoft.com/office/drawing/2014/main" id="{61485E73-7FCA-4B01-4E93-79085316C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5ED7FA-A0DE-8977-BB77-066FD7238884}"/>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257684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FD4C-B953-BDC8-6A4C-4B69D77660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1A672E-73C2-B4FB-9A99-2BB85FC45E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7668D5-69BE-3990-7E70-423A8BAD7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4E820F-EC9F-6AA3-906A-2C8BEBBE3585}"/>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6" name="Footer Placeholder 5">
            <a:extLst>
              <a:ext uri="{FF2B5EF4-FFF2-40B4-BE49-F238E27FC236}">
                <a16:creationId xmlns:a16="http://schemas.microsoft.com/office/drawing/2014/main" id="{E0D05969-19C1-DCD9-B649-13DFBCA02F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53D87A-DF17-4A86-9BF0-6B989E7038AA}"/>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208768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A2FC61-5294-8CA8-5B78-BFA6D5A486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A37740-B532-FB5E-F3EC-CD56921146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C7F6A9-AA4F-07CD-5CEA-2777A40CA2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FF594-B615-124D-AE0C-C1FC13A167FB}" type="datetimeFigureOut">
              <a:rPr lang="en-US" smtClean="0"/>
              <a:t>1/9/24</a:t>
            </a:fld>
            <a:endParaRPr lang="en-US"/>
          </a:p>
        </p:txBody>
      </p:sp>
      <p:sp>
        <p:nvSpPr>
          <p:cNvPr id="5" name="Footer Placeholder 4">
            <a:extLst>
              <a:ext uri="{FF2B5EF4-FFF2-40B4-BE49-F238E27FC236}">
                <a16:creationId xmlns:a16="http://schemas.microsoft.com/office/drawing/2014/main" id="{FD94867E-FA6C-70BD-04A4-F094E640B8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9FE600-69CB-E6A1-761F-ADEFB316C1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83E61-5CF7-D145-9FAF-BE8F5A46D68C}" type="slidenum">
              <a:rPr lang="en-US" smtClean="0"/>
              <a:t>‹#›</a:t>
            </a:fld>
            <a:endParaRPr lang="en-US"/>
          </a:p>
        </p:txBody>
      </p:sp>
    </p:spTree>
    <p:extLst>
      <p:ext uri="{BB962C8B-B14F-4D97-AF65-F5344CB8AC3E}">
        <p14:creationId xmlns:p14="http://schemas.microsoft.com/office/powerpoint/2010/main" val="2033730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rtnmCf2QFTc?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VnnpLaKsqGU?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fif"/></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zSSkZ9F7Bng?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40" name="Picture 14339" descr="Colour-coded on electronic circuit board">
            <a:extLst>
              <a:ext uri="{FF2B5EF4-FFF2-40B4-BE49-F238E27FC236}">
                <a16:creationId xmlns:a16="http://schemas.microsoft.com/office/drawing/2014/main" id="{BE162866-366D-4F84-B5D2-6502D34D96E1}"/>
              </a:ext>
            </a:extLst>
          </p:cNvPr>
          <p:cNvPicPr>
            <a:picLocks noChangeAspect="1"/>
          </p:cNvPicPr>
          <p:nvPr/>
        </p:nvPicPr>
        <p:blipFill rotWithShape="1">
          <a:blip r:embed="rId2"/>
          <a:srcRect t="5792" b="9302"/>
          <a:stretch/>
        </p:blipFill>
        <p:spPr>
          <a:xfrm>
            <a:off x="20" y="10"/>
            <a:ext cx="12191980" cy="6857990"/>
          </a:xfrm>
          <a:prstGeom prst="rect">
            <a:avLst/>
          </a:prstGeom>
        </p:spPr>
      </p:pic>
      <p:sp>
        <p:nvSpPr>
          <p:cNvPr id="14345" name="Rectangle 1434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2">
            <a:extLst>
              <a:ext uri="{FF2B5EF4-FFF2-40B4-BE49-F238E27FC236}">
                <a16:creationId xmlns:a16="http://schemas.microsoft.com/office/drawing/2014/main" id="{7415E48C-C874-4B03-97D7-ED8B49C39F74}"/>
              </a:ext>
            </a:extLst>
          </p:cNvPr>
          <p:cNvSpPr>
            <a:spLocks noGrp="1" noChangeArrowheads="1"/>
          </p:cNvSpPr>
          <p:nvPr>
            <p:ph type="title"/>
          </p:nvPr>
        </p:nvSpPr>
        <p:spPr>
          <a:xfrm>
            <a:off x="523875" y="5317240"/>
            <a:ext cx="11210925" cy="744836"/>
          </a:xfrm>
        </p:spPr>
        <p:txBody>
          <a:bodyPr vert="horz" lIns="91440" tIns="45720" rIns="91440" bIns="45720" rtlCol="0" anchor="ctr">
            <a:normAutofit/>
          </a:bodyPr>
          <a:lstStyle/>
          <a:p>
            <a:pPr algn="ctr"/>
            <a:r>
              <a:rPr lang="en-US" altLang="en-US" sz="3600">
                <a:solidFill>
                  <a:schemeClr val="tx1">
                    <a:lumMod val="85000"/>
                    <a:lumOff val="15000"/>
                  </a:schemeClr>
                </a:solidFill>
              </a:rPr>
              <a:t>Circuits</a:t>
            </a:r>
          </a:p>
        </p:txBody>
      </p:sp>
      <p:cxnSp>
        <p:nvCxnSpPr>
          <p:cNvPr id="14347" name="Straight Connector 1434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349" name="Straight Connector 1434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4338"/>
                                        </p:tgtEl>
                                        <p:attrNameLst>
                                          <p:attrName>style.visibility</p:attrName>
                                        </p:attrNameLst>
                                      </p:cBhvr>
                                      <p:to>
                                        <p:strVal val="visible"/>
                                      </p:to>
                                    </p:set>
                                    <p:animEffect transition="in" filter="fade">
                                      <p:cBhvr>
                                        <p:cTn id="7" dur="7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DB682A8-4E80-46A0-8631-2A1F40284D26}"/>
              </a:ext>
            </a:extLst>
          </p:cNvPr>
          <p:cNvSpPr>
            <a:spLocks noGrp="1" noChangeArrowheads="1"/>
          </p:cNvSpPr>
          <p:nvPr>
            <p:ph type="title"/>
          </p:nvPr>
        </p:nvSpPr>
        <p:spPr>
          <a:xfrm>
            <a:off x="2152650" y="365127"/>
            <a:ext cx="7886700" cy="831626"/>
          </a:xfrm>
          <a:solidFill>
            <a:schemeClr val="tx2"/>
          </a:solidFill>
        </p:spPr>
        <p:txBody>
          <a:bodyPr>
            <a:normAutofit/>
          </a:bodyPr>
          <a:lstStyle/>
          <a:p>
            <a:pPr algn="ctr"/>
            <a:r>
              <a:rPr lang="en-US" altLang="en-US" sz="4000" b="1" dirty="0">
                <a:solidFill>
                  <a:schemeClr val="bg1"/>
                </a:solidFill>
              </a:rPr>
              <a:t>Circuits Diagrams</a:t>
            </a:r>
          </a:p>
        </p:txBody>
      </p:sp>
      <p:graphicFrame>
        <p:nvGraphicFramePr>
          <p:cNvPr id="19460" name="Object 4">
            <a:extLst>
              <a:ext uri="{FF2B5EF4-FFF2-40B4-BE49-F238E27FC236}">
                <a16:creationId xmlns:a16="http://schemas.microsoft.com/office/drawing/2014/main" id="{EF52F0EA-23AC-421E-9944-3B93C42B45C5}"/>
              </a:ext>
            </a:extLst>
          </p:cNvPr>
          <p:cNvGraphicFramePr>
            <a:graphicFrameLocks noGrp="1" noChangeAspect="1"/>
          </p:cNvGraphicFramePr>
          <p:nvPr>
            <p:ph idx="1"/>
            <p:extLst>
              <p:ext uri="{D42A27DB-BD31-4B8C-83A1-F6EECF244321}">
                <p14:modId xmlns:p14="http://schemas.microsoft.com/office/powerpoint/2010/main" val="1112617193"/>
              </p:ext>
            </p:extLst>
          </p:nvPr>
        </p:nvGraphicFramePr>
        <p:xfrm>
          <a:off x="1613647" y="3428999"/>
          <a:ext cx="4067521" cy="3178267"/>
        </p:xfrm>
        <a:graphic>
          <a:graphicData uri="http://schemas.openxmlformats.org/presentationml/2006/ole">
            <mc:AlternateContent xmlns:mc="http://schemas.openxmlformats.org/markup-compatibility/2006">
              <mc:Choice xmlns:v="urn:schemas-microsoft-com:vml" Requires="v">
                <p:oleObj name="Bitmap Image" r:id="rId2" imgW="2352381" imgH="1838095" progId="Paint.Picture">
                  <p:embed/>
                </p:oleObj>
              </mc:Choice>
              <mc:Fallback>
                <p:oleObj name="Bitmap Image" r:id="rId2" imgW="2352381" imgH="1838095" progId="Paint.Picture">
                  <p:embed/>
                  <p:pic>
                    <p:nvPicPr>
                      <p:cNvPr id="19460" name="Object 4">
                        <a:extLst>
                          <a:ext uri="{FF2B5EF4-FFF2-40B4-BE49-F238E27FC236}">
                            <a16:creationId xmlns:a16="http://schemas.microsoft.com/office/drawing/2014/main" id="{EF52F0EA-23AC-421E-9944-3B93C42B4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647" y="3428999"/>
                        <a:ext cx="4067521" cy="3178267"/>
                      </a:xfrm>
                      <a:prstGeom prst="rect">
                        <a:avLst/>
                      </a:prstGeom>
                      <a:noFill/>
                      <a:ln>
                        <a:noFill/>
                      </a:ln>
                      <a:effectLst/>
                    </p:spPr>
                  </p:pic>
                </p:oleObj>
              </mc:Fallback>
            </mc:AlternateContent>
          </a:graphicData>
        </a:graphic>
      </p:graphicFrame>
      <p:sp>
        <p:nvSpPr>
          <p:cNvPr id="19459" name="Rectangle 3">
            <a:extLst>
              <a:ext uri="{FF2B5EF4-FFF2-40B4-BE49-F238E27FC236}">
                <a16:creationId xmlns:a16="http://schemas.microsoft.com/office/drawing/2014/main" id="{0FFA16F8-1783-4E7C-BBED-2A6524C40D15}"/>
              </a:ext>
            </a:extLst>
          </p:cNvPr>
          <p:cNvSpPr>
            <a:spLocks noGrp="1" noChangeArrowheads="1"/>
          </p:cNvSpPr>
          <p:nvPr>
            <p:ph type="body" idx="4294967295"/>
          </p:nvPr>
        </p:nvSpPr>
        <p:spPr>
          <a:xfrm>
            <a:off x="2495599" y="1438835"/>
            <a:ext cx="7777953" cy="4648683"/>
          </a:xfrm>
        </p:spPr>
        <p:txBody>
          <a:bodyPr>
            <a:normAutofit/>
          </a:bodyPr>
          <a:lstStyle/>
          <a:p>
            <a:r>
              <a:rPr lang="en-US" altLang="en-US" sz="3200" u="sng" dirty="0"/>
              <a:t>Circuit </a:t>
            </a:r>
            <a:r>
              <a:rPr lang="en-US" altLang="en-US" sz="3200" u="sng" dirty="0">
                <a:highlight>
                  <a:srgbClr val="FFFF00"/>
                </a:highlight>
              </a:rPr>
              <a:t>diagrams</a:t>
            </a:r>
            <a:r>
              <a:rPr lang="en-US" altLang="en-US" sz="3200" dirty="0"/>
              <a:t> use symbols to represent the different components of a circuit</a:t>
            </a:r>
          </a:p>
          <a:p>
            <a:pPr lvl="1">
              <a:buFont typeface="Wingdings" pitchFamily="2" charset="2"/>
              <a:buChar char="Ø"/>
            </a:pPr>
            <a:r>
              <a:rPr lang="en-US" altLang="en-US" sz="2800" i="1" dirty="0"/>
              <a:t>Task: draw a circuit diagram for a circuit comprised of a battery, a switch and two lamps</a:t>
            </a:r>
          </a:p>
        </p:txBody>
      </p:sp>
      <p:pic>
        <p:nvPicPr>
          <p:cNvPr id="5" name="Picture 4">
            <a:extLst>
              <a:ext uri="{FF2B5EF4-FFF2-40B4-BE49-F238E27FC236}">
                <a16:creationId xmlns:a16="http://schemas.microsoft.com/office/drawing/2014/main" id="{FEB11142-317E-F349-86F4-8C6C98C02F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5280" y="3645024"/>
            <a:ext cx="4801403" cy="24424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DB682A8-4E80-46A0-8631-2A1F40284D26}"/>
              </a:ext>
            </a:extLst>
          </p:cNvPr>
          <p:cNvSpPr>
            <a:spLocks noGrp="1" noChangeArrowheads="1"/>
          </p:cNvSpPr>
          <p:nvPr>
            <p:ph type="title"/>
          </p:nvPr>
        </p:nvSpPr>
        <p:spPr>
          <a:xfrm>
            <a:off x="2152650" y="365127"/>
            <a:ext cx="7886700" cy="831626"/>
          </a:xfrm>
          <a:solidFill>
            <a:schemeClr val="tx2"/>
          </a:solidFill>
        </p:spPr>
        <p:txBody>
          <a:bodyPr>
            <a:normAutofit/>
          </a:bodyPr>
          <a:lstStyle/>
          <a:p>
            <a:pPr algn="ctr"/>
            <a:r>
              <a:rPr lang="en-US" altLang="en-US" sz="4000" b="1" dirty="0">
                <a:solidFill>
                  <a:schemeClr val="bg1"/>
                </a:solidFill>
              </a:rPr>
              <a:t>Circuits Diagrams</a:t>
            </a:r>
          </a:p>
        </p:txBody>
      </p:sp>
      <p:sp>
        <p:nvSpPr>
          <p:cNvPr id="19459" name="Rectangle 3">
            <a:extLst>
              <a:ext uri="{FF2B5EF4-FFF2-40B4-BE49-F238E27FC236}">
                <a16:creationId xmlns:a16="http://schemas.microsoft.com/office/drawing/2014/main" id="{0FFA16F8-1783-4E7C-BBED-2A6524C40D15}"/>
              </a:ext>
            </a:extLst>
          </p:cNvPr>
          <p:cNvSpPr>
            <a:spLocks noGrp="1" noChangeArrowheads="1"/>
          </p:cNvSpPr>
          <p:nvPr>
            <p:ph type="body" idx="4294967295"/>
          </p:nvPr>
        </p:nvSpPr>
        <p:spPr>
          <a:xfrm>
            <a:off x="2495599" y="1438835"/>
            <a:ext cx="7777953" cy="4648683"/>
          </a:xfrm>
        </p:spPr>
        <p:txBody>
          <a:bodyPr>
            <a:normAutofit/>
          </a:bodyPr>
          <a:lstStyle/>
          <a:p>
            <a:r>
              <a:rPr lang="en-US" altLang="en-US" sz="3200" u="sng" dirty="0"/>
              <a:t>Circuit </a:t>
            </a:r>
            <a:r>
              <a:rPr lang="en-US" altLang="en-US" sz="3200" u="sng" dirty="0">
                <a:highlight>
                  <a:srgbClr val="FFFF00"/>
                </a:highlight>
              </a:rPr>
              <a:t>diagrams</a:t>
            </a:r>
            <a:r>
              <a:rPr lang="en-US" altLang="en-US" sz="3200" dirty="0"/>
              <a:t> use symbols to represent the different components of a circuit</a:t>
            </a:r>
          </a:p>
          <a:p>
            <a:pPr lvl="1">
              <a:buFont typeface="Wingdings" pitchFamily="2" charset="2"/>
              <a:buChar char="Ø"/>
            </a:pPr>
            <a:r>
              <a:rPr lang="en-US" altLang="en-US" sz="2800" i="1" dirty="0"/>
              <a:t>Task: draw a circuit diagram for a circuit comprised of a battery, a switch and two lamps</a:t>
            </a:r>
          </a:p>
        </p:txBody>
      </p:sp>
      <p:graphicFrame>
        <p:nvGraphicFramePr>
          <p:cNvPr id="8" name="Object 8">
            <a:extLst>
              <a:ext uri="{FF2B5EF4-FFF2-40B4-BE49-F238E27FC236}">
                <a16:creationId xmlns:a16="http://schemas.microsoft.com/office/drawing/2014/main" id="{FFED08A7-C806-76BC-6B8D-E583864258C6}"/>
              </a:ext>
            </a:extLst>
          </p:cNvPr>
          <p:cNvGraphicFramePr>
            <a:graphicFrameLocks noChangeAspect="1"/>
          </p:cNvGraphicFramePr>
          <p:nvPr>
            <p:extLst>
              <p:ext uri="{D42A27DB-BD31-4B8C-83A1-F6EECF244321}">
                <p14:modId xmlns:p14="http://schemas.microsoft.com/office/powerpoint/2010/main" val="1963033948"/>
              </p:ext>
            </p:extLst>
          </p:nvPr>
        </p:nvGraphicFramePr>
        <p:xfrm>
          <a:off x="2353234" y="3342379"/>
          <a:ext cx="8644781" cy="3221373"/>
        </p:xfrm>
        <a:graphic>
          <a:graphicData uri="http://schemas.openxmlformats.org/presentationml/2006/ole">
            <mc:AlternateContent xmlns:mc="http://schemas.openxmlformats.org/markup-compatibility/2006">
              <mc:Choice xmlns:v="urn:schemas-microsoft-com:vml" Requires="v">
                <p:oleObj name="Bitmap Image" r:id="rId2" imgW="4858428" imgH="1809524" progId="Paint.Picture">
                  <p:embed/>
                </p:oleObj>
              </mc:Choice>
              <mc:Fallback>
                <p:oleObj name="Bitmap Image" r:id="rId2" imgW="4858428" imgH="1809524" progId="Paint.Picture">
                  <p:embed/>
                  <p:pic>
                    <p:nvPicPr>
                      <p:cNvPr id="5" name="Object 8">
                        <a:extLst>
                          <a:ext uri="{FF2B5EF4-FFF2-40B4-BE49-F238E27FC236}">
                            <a16:creationId xmlns:a16="http://schemas.microsoft.com/office/drawing/2014/main" id="{10AD1FC0-3383-7F44-B970-97CE99B68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3234" y="3342379"/>
                        <a:ext cx="8644781" cy="322137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1871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69E1027-E24E-4B4F-AA17-FAB9768CD490}"/>
              </a:ext>
            </a:extLst>
          </p:cNvPr>
          <p:cNvSpPr>
            <a:spLocks noGrp="1" noChangeArrowheads="1"/>
          </p:cNvSpPr>
          <p:nvPr>
            <p:ph type="title"/>
          </p:nvPr>
        </p:nvSpPr>
        <p:spPr>
          <a:xfrm>
            <a:off x="1761565" y="365126"/>
            <a:ext cx="9493623" cy="1325563"/>
          </a:xfrm>
          <a:solidFill>
            <a:schemeClr val="tx2"/>
          </a:solidFill>
        </p:spPr>
        <p:txBody>
          <a:bodyPr>
            <a:normAutofit/>
          </a:bodyPr>
          <a:lstStyle/>
          <a:p>
            <a:pPr algn="ctr"/>
            <a:r>
              <a:rPr lang="en-US" altLang="en-US" sz="4800" dirty="0">
                <a:solidFill>
                  <a:schemeClr val="bg1"/>
                </a:solidFill>
              </a:rPr>
              <a:t>Current Electricity</a:t>
            </a:r>
            <a:endParaRPr lang="en-US" altLang="en-US" sz="4700" dirty="0">
              <a:solidFill>
                <a:schemeClr val="bg1"/>
              </a:solidFill>
            </a:endParaRPr>
          </a:p>
        </p:txBody>
      </p:sp>
      <p:sp>
        <p:nvSpPr>
          <p:cNvPr id="15363" name="Rectangle 3">
            <a:extLst>
              <a:ext uri="{FF2B5EF4-FFF2-40B4-BE49-F238E27FC236}">
                <a16:creationId xmlns:a16="http://schemas.microsoft.com/office/drawing/2014/main" id="{538D3333-30F2-42B5-90D6-EC658A666E73}"/>
              </a:ext>
            </a:extLst>
          </p:cNvPr>
          <p:cNvSpPr>
            <a:spLocks noGrp="1" noChangeArrowheads="1"/>
          </p:cNvSpPr>
          <p:nvPr>
            <p:ph idx="1"/>
          </p:nvPr>
        </p:nvSpPr>
        <p:spPr>
          <a:xfrm>
            <a:off x="1546411" y="1984481"/>
            <a:ext cx="9923929" cy="4251960"/>
          </a:xfrm>
        </p:spPr>
        <p:txBody>
          <a:bodyPr>
            <a:normAutofit/>
          </a:bodyPr>
          <a:lstStyle/>
          <a:p>
            <a:r>
              <a:rPr lang="en-US" altLang="en-US" b="1" u="sng" dirty="0"/>
              <a:t>Current electricity</a:t>
            </a:r>
            <a:r>
              <a:rPr lang="en-US" altLang="en-US" b="1" dirty="0"/>
              <a:t> </a:t>
            </a:r>
            <a:r>
              <a:rPr lang="en-US" altLang="en-US" dirty="0"/>
              <a:t>is the continuous </a:t>
            </a:r>
            <a:r>
              <a:rPr lang="en-US" altLang="en-US" dirty="0">
                <a:highlight>
                  <a:srgbClr val="FFFF00"/>
                </a:highlight>
              </a:rPr>
              <a:t>flow of electrons </a:t>
            </a:r>
            <a:r>
              <a:rPr lang="en-US" altLang="en-US" dirty="0"/>
              <a:t>in a complete circuit </a:t>
            </a:r>
          </a:p>
          <a:p>
            <a:pPr lvl="1"/>
            <a:r>
              <a:rPr lang="en-US" altLang="en-US" dirty="0"/>
              <a:t>electrons travel only about 0.5 mm/s in a circuit.</a:t>
            </a:r>
          </a:p>
          <a:p>
            <a:r>
              <a:rPr lang="en-US" altLang="en-US" dirty="0"/>
              <a:t>Current will exist when electrons move from an area of </a:t>
            </a:r>
            <a:r>
              <a:rPr lang="en-US" altLang="en-US" dirty="0">
                <a:highlight>
                  <a:srgbClr val="FFFF00"/>
                </a:highlight>
              </a:rPr>
              <a:t>high</a:t>
            </a:r>
            <a:r>
              <a:rPr lang="en-US" altLang="en-US" dirty="0"/>
              <a:t> potential energy (</a:t>
            </a:r>
            <a:r>
              <a:rPr lang="en-US" altLang="en-US" i="1" dirty="0"/>
              <a:t>where negative (-) electrical charges are built up = </a:t>
            </a:r>
            <a:r>
              <a:rPr lang="en-US" altLang="en-US" b="1" i="1" dirty="0"/>
              <a:t>anode</a:t>
            </a:r>
            <a:r>
              <a:rPr lang="en-US" altLang="en-US" dirty="0"/>
              <a:t>) to an area of </a:t>
            </a:r>
            <a:r>
              <a:rPr lang="en-US" altLang="en-US" dirty="0">
                <a:highlight>
                  <a:srgbClr val="FFFF00"/>
                </a:highlight>
              </a:rPr>
              <a:t>low</a:t>
            </a:r>
            <a:r>
              <a:rPr lang="en-US" altLang="en-US" dirty="0"/>
              <a:t> potential energy (</a:t>
            </a:r>
            <a:r>
              <a:rPr lang="en-US" altLang="en-US" i="1" dirty="0"/>
              <a:t>where there is a lack of negative electrical charge (+) = </a:t>
            </a:r>
            <a:r>
              <a:rPr lang="en-US" altLang="en-US" b="1" i="1" dirty="0"/>
              <a:t>cathode</a:t>
            </a:r>
            <a:r>
              <a:rPr lang="en-US" altLang="en-US" dirty="0"/>
              <a:t>).  </a:t>
            </a:r>
          </a:p>
          <a:p>
            <a:r>
              <a:rPr lang="en-US" altLang="en-US" dirty="0"/>
              <a:t>Both electric forces (repulsion between like negative charges, and attraction of opposite charges) are moving electrons along the wire!</a:t>
            </a:r>
          </a:p>
          <a:p>
            <a:pPr marL="0" indent="0">
              <a:buNone/>
            </a:pPr>
            <a:endParaRPr lang="en-US" altLang="en-US" dirty="0"/>
          </a:p>
          <a:p>
            <a:pPr>
              <a:buFont typeface="Wingdings" panose="05000000000000000000" pitchFamily="2" charset="2"/>
              <a:buNone/>
            </a:pPr>
            <a:endParaRPr lang="en-US" altLang="en-US" dirty="0"/>
          </a:p>
          <a:p>
            <a:pPr marL="0" indent="0">
              <a:buNone/>
            </a:pPr>
            <a:endParaRPr lang="en-US" altLang="en-US" dirty="0"/>
          </a:p>
        </p:txBody>
      </p:sp>
    </p:spTree>
    <p:extLst>
      <p:ext uri="{BB962C8B-B14F-4D97-AF65-F5344CB8AC3E}">
        <p14:creationId xmlns:p14="http://schemas.microsoft.com/office/powerpoint/2010/main" val="3515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69E1027-E24E-4B4F-AA17-FAB9768CD490}"/>
              </a:ext>
            </a:extLst>
          </p:cNvPr>
          <p:cNvSpPr>
            <a:spLocks noGrp="1" noChangeArrowheads="1"/>
          </p:cNvSpPr>
          <p:nvPr>
            <p:ph type="title"/>
          </p:nvPr>
        </p:nvSpPr>
        <p:spPr>
          <a:xfrm>
            <a:off x="1761565" y="365126"/>
            <a:ext cx="9493623" cy="1325563"/>
          </a:xfrm>
          <a:solidFill>
            <a:schemeClr val="tx2"/>
          </a:solidFill>
        </p:spPr>
        <p:txBody>
          <a:bodyPr>
            <a:normAutofit/>
          </a:bodyPr>
          <a:lstStyle/>
          <a:p>
            <a:pPr algn="ctr"/>
            <a:r>
              <a:rPr lang="en-US" altLang="en-US" sz="4800" dirty="0">
                <a:solidFill>
                  <a:schemeClr val="bg1"/>
                </a:solidFill>
              </a:rPr>
              <a:t>Current Electricity</a:t>
            </a:r>
            <a:endParaRPr lang="en-US" altLang="en-US" sz="4700" dirty="0">
              <a:solidFill>
                <a:schemeClr val="bg1"/>
              </a:solidFill>
            </a:endParaRPr>
          </a:p>
        </p:txBody>
      </p:sp>
      <p:sp>
        <p:nvSpPr>
          <p:cNvPr id="2" name="TextBox 1">
            <a:extLst>
              <a:ext uri="{FF2B5EF4-FFF2-40B4-BE49-F238E27FC236}">
                <a16:creationId xmlns:a16="http://schemas.microsoft.com/office/drawing/2014/main" id="{19F0D551-529D-C440-83AD-63AF36FC2941}"/>
              </a:ext>
            </a:extLst>
          </p:cNvPr>
          <p:cNvSpPr txBox="1"/>
          <p:nvPr/>
        </p:nvSpPr>
        <p:spPr>
          <a:xfrm>
            <a:off x="1055893" y="2668831"/>
            <a:ext cx="4874259" cy="1815882"/>
          </a:xfrm>
          <a:prstGeom prst="rect">
            <a:avLst/>
          </a:prstGeom>
          <a:noFill/>
        </p:spPr>
        <p:txBody>
          <a:bodyPr wrap="square" rtlCol="0">
            <a:spAutoFit/>
          </a:bodyPr>
          <a:lstStyle/>
          <a:p>
            <a:r>
              <a:rPr lang="en-US" altLang="en-US" sz="2800" i="1" dirty="0"/>
              <a:t>**Use arrows on the example you drew to show the direction of electron flow (</a:t>
            </a:r>
            <a:r>
              <a:rPr lang="en-US" altLang="en-US" sz="2800" i="1" u="sng" dirty="0"/>
              <a:t>electric current</a:t>
            </a:r>
            <a:r>
              <a:rPr lang="en-US" altLang="en-US" sz="2800" i="1" dirty="0"/>
              <a:t>) for this circuit!</a:t>
            </a:r>
          </a:p>
        </p:txBody>
      </p:sp>
      <p:pic>
        <p:nvPicPr>
          <p:cNvPr id="4" name="Picture 3" descr="Diagram&#10;&#10;Description automatically generated">
            <a:extLst>
              <a:ext uri="{FF2B5EF4-FFF2-40B4-BE49-F238E27FC236}">
                <a16:creationId xmlns:a16="http://schemas.microsoft.com/office/drawing/2014/main" id="{07EC8E6D-D573-E64B-BCB9-AF3B53E7E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2140" y="2205317"/>
            <a:ext cx="4300446" cy="3008677"/>
          </a:xfrm>
          <a:prstGeom prst="rect">
            <a:avLst/>
          </a:prstGeom>
        </p:spPr>
      </p:pic>
      <p:sp>
        <p:nvSpPr>
          <p:cNvPr id="6" name="TextBox 5">
            <a:extLst>
              <a:ext uri="{FF2B5EF4-FFF2-40B4-BE49-F238E27FC236}">
                <a16:creationId xmlns:a16="http://schemas.microsoft.com/office/drawing/2014/main" id="{3392522B-0293-154A-9047-B04C3D239A48}"/>
              </a:ext>
            </a:extLst>
          </p:cNvPr>
          <p:cNvSpPr txBox="1"/>
          <p:nvPr/>
        </p:nvSpPr>
        <p:spPr>
          <a:xfrm>
            <a:off x="7947212" y="2097741"/>
            <a:ext cx="295835" cy="369332"/>
          </a:xfrm>
          <a:prstGeom prst="rect">
            <a:avLst/>
          </a:prstGeom>
          <a:noFill/>
        </p:spPr>
        <p:txBody>
          <a:bodyPr wrap="square" rtlCol="0">
            <a:spAutoFit/>
          </a:bodyPr>
          <a:lstStyle/>
          <a:p>
            <a:r>
              <a:rPr lang="en-US" dirty="0"/>
              <a:t>+</a:t>
            </a:r>
          </a:p>
        </p:txBody>
      </p:sp>
      <p:sp>
        <p:nvSpPr>
          <p:cNvPr id="9" name="TextBox 8">
            <a:extLst>
              <a:ext uri="{FF2B5EF4-FFF2-40B4-BE49-F238E27FC236}">
                <a16:creationId xmlns:a16="http://schemas.microsoft.com/office/drawing/2014/main" id="{FB5E1576-F196-6B34-21E3-D24D465D42CD}"/>
              </a:ext>
            </a:extLst>
          </p:cNvPr>
          <p:cNvSpPr txBox="1"/>
          <p:nvPr/>
        </p:nvSpPr>
        <p:spPr>
          <a:xfrm>
            <a:off x="8701061" y="2097741"/>
            <a:ext cx="295835"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302759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69E1027-E24E-4B4F-AA17-FAB9768CD490}"/>
              </a:ext>
            </a:extLst>
          </p:cNvPr>
          <p:cNvSpPr>
            <a:spLocks noGrp="1" noChangeArrowheads="1"/>
          </p:cNvSpPr>
          <p:nvPr>
            <p:ph type="title"/>
          </p:nvPr>
        </p:nvSpPr>
        <p:spPr>
          <a:xfrm>
            <a:off x="1761565" y="365126"/>
            <a:ext cx="9493623" cy="1325563"/>
          </a:xfrm>
          <a:solidFill>
            <a:schemeClr val="tx2"/>
          </a:solidFill>
        </p:spPr>
        <p:txBody>
          <a:bodyPr>
            <a:normAutofit/>
          </a:bodyPr>
          <a:lstStyle/>
          <a:p>
            <a:pPr algn="ctr"/>
            <a:r>
              <a:rPr lang="en-US" altLang="en-US" sz="4800" dirty="0">
                <a:solidFill>
                  <a:schemeClr val="bg1"/>
                </a:solidFill>
              </a:rPr>
              <a:t>Current Electricity</a:t>
            </a:r>
            <a:endParaRPr lang="en-US" altLang="en-US" sz="4700" dirty="0">
              <a:solidFill>
                <a:schemeClr val="bg1"/>
              </a:solidFill>
            </a:endParaRPr>
          </a:p>
        </p:txBody>
      </p:sp>
      <p:sp>
        <p:nvSpPr>
          <p:cNvPr id="2" name="TextBox 1">
            <a:extLst>
              <a:ext uri="{FF2B5EF4-FFF2-40B4-BE49-F238E27FC236}">
                <a16:creationId xmlns:a16="http://schemas.microsoft.com/office/drawing/2014/main" id="{19F0D551-529D-C440-83AD-63AF36FC2941}"/>
              </a:ext>
            </a:extLst>
          </p:cNvPr>
          <p:cNvSpPr txBox="1"/>
          <p:nvPr/>
        </p:nvSpPr>
        <p:spPr>
          <a:xfrm>
            <a:off x="1055893" y="2668831"/>
            <a:ext cx="4874259" cy="1815882"/>
          </a:xfrm>
          <a:prstGeom prst="rect">
            <a:avLst/>
          </a:prstGeom>
          <a:noFill/>
        </p:spPr>
        <p:txBody>
          <a:bodyPr wrap="square" rtlCol="0">
            <a:spAutoFit/>
          </a:bodyPr>
          <a:lstStyle/>
          <a:p>
            <a:r>
              <a:rPr lang="en-US" altLang="en-US" sz="2800" i="1" dirty="0"/>
              <a:t>**Use arrows on the example you drew to show the direction of electron flow (</a:t>
            </a:r>
            <a:r>
              <a:rPr lang="en-US" altLang="en-US" sz="2800" i="1" u="sng" dirty="0"/>
              <a:t>electric current</a:t>
            </a:r>
            <a:r>
              <a:rPr lang="en-US" altLang="en-US" sz="2800" i="1" dirty="0"/>
              <a:t>) for this circuit!</a:t>
            </a:r>
          </a:p>
        </p:txBody>
      </p:sp>
      <p:pic>
        <p:nvPicPr>
          <p:cNvPr id="4" name="Picture 3" descr="Diagram&#10;&#10;Description automatically generated">
            <a:extLst>
              <a:ext uri="{FF2B5EF4-FFF2-40B4-BE49-F238E27FC236}">
                <a16:creationId xmlns:a16="http://schemas.microsoft.com/office/drawing/2014/main" id="{07EC8E6D-D573-E64B-BCB9-AF3B53E7E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2140" y="2205317"/>
            <a:ext cx="4300446" cy="3008677"/>
          </a:xfrm>
          <a:prstGeom prst="rect">
            <a:avLst/>
          </a:prstGeom>
        </p:spPr>
      </p:pic>
      <p:sp>
        <p:nvSpPr>
          <p:cNvPr id="6" name="TextBox 5">
            <a:extLst>
              <a:ext uri="{FF2B5EF4-FFF2-40B4-BE49-F238E27FC236}">
                <a16:creationId xmlns:a16="http://schemas.microsoft.com/office/drawing/2014/main" id="{3392522B-0293-154A-9047-B04C3D239A48}"/>
              </a:ext>
            </a:extLst>
          </p:cNvPr>
          <p:cNvSpPr txBox="1"/>
          <p:nvPr/>
        </p:nvSpPr>
        <p:spPr>
          <a:xfrm>
            <a:off x="7947212" y="2097741"/>
            <a:ext cx="295835" cy="369332"/>
          </a:xfrm>
          <a:prstGeom prst="rect">
            <a:avLst/>
          </a:prstGeom>
          <a:noFill/>
        </p:spPr>
        <p:txBody>
          <a:bodyPr wrap="square" rtlCol="0">
            <a:spAutoFit/>
          </a:bodyPr>
          <a:lstStyle/>
          <a:p>
            <a:r>
              <a:rPr lang="en-US" dirty="0"/>
              <a:t>+</a:t>
            </a:r>
          </a:p>
        </p:txBody>
      </p:sp>
      <p:sp>
        <p:nvSpPr>
          <p:cNvPr id="9" name="TextBox 8">
            <a:extLst>
              <a:ext uri="{FF2B5EF4-FFF2-40B4-BE49-F238E27FC236}">
                <a16:creationId xmlns:a16="http://schemas.microsoft.com/office/drawing/2014/main" id="{FB5E1576-F196-6B34-21E3-D24D465D42CD}"/>
              </a:ext>
            </a:extLst>
          </p:cNvPr>
          <p:cNvSpPr txBox="1"/>
          <p:nvPr/>
        </p:nvSpPr>
        <p:spPr>
          <a:xfrm>
            <a:off x="8701061" y="2097741"/>
            <a:ext cx="295835" cy="369332"/>
          </a:xfrm>
          <a:prstGeom prst="rect">
            <a:avLst/>
          </a:prstGeom>
          <a:noFill/>
        </p:spPr>
        <p:txBody>
          <a:bodyPr wrap="square" rtlCol="0">
            <a:spAutoFit/>
          </a:bodyPr>
          <a:lstStyle/>
          <a:p>
            <a:r>
              <a:rPr lang="en-US" dirty="0"/>
              <a:t>-</a:t>
            </a:r>
          </a:p>
        </p:txBody>
      </p:sp>
      <p:cxnSp>
        <p:nvCxnSpPr>
          <p:cNvPr id="5" name="Straight Arrow Connector 4">
            <a:extLst>
              <a:ext uri="{FF2B5EF4-FFF2-40B4-BE49-F238E27FC236}">
                <a16:creationId xmlns:a16="http://schemas.microsoft.com/office/drawing/2014/main" id="{898DC500-A2F3-B8F1-A682-37257A73377E}"/>
              </a:ext>
            </a:extLst>
          </p:cNvPr>
          <p:cNvCxnSpPr/>
          <p:nvPr/>
        </p:nvCxnSpPr>
        <p:spPr>
          <a:xfrm>
            <a:off x="9391973" y="2205317"/>
            <a:ext cx="134835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A1A5B9A-4216-A526-826E-57DADFA1BC9C}"/>
              </a:ext>
            </a:extLst>
          </p:cNvPr>
          <p:cNvCxnSpPr/>
          <p:nvPr/>
        </p:nvCxnSpPr>
        <p:spPr>
          <a:xfrm>
            <a:off x="10942586" y="2467073"/>
            <a:ext cx="0" cy="22289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2F3DCB8-084B-2F4F-A69F-5F84ED705F5A}"/>
              </a:ext>
            </a:extLst>
          </p:cNvPr>
          <p:cNvCxnSpPr/>
          <p:nvPr/>
        </p:nvCxnSpPr>
        <p:spPr>
          <a:xfrm flipH="1">
            <a:off x="7315200" y="5213994"/>
            <a:ext cx="362738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5889176-0F45-90FB-D978-02959289056E}"/>
              </a:ext>
            </a:extLst>
          </p:cNvPr>
          <p:cNvCxnSpPr>
            <a:cxnSpLocks/>
            <a:endCxn id="4" idx="1"/>
          </p:cNvCxnSpPr>
          <p:nvPr/>
        </p:nvCxnSpPr>
        <p:spPr>
          <a:xfrm flipV="1">
            <a:off x="6642140" y="3709656"/>
            <a:ext cx="0" cy="9863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75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CEEBA-5E9E-4264-9127-B96C3DC9E013}"/>
              </a:ext>
            </a:extLst>
          </p:cNvPr>
          <p:cNvSpPr>
            <a:spLocks noGrp="1"/>
          </p:cNvSpPr>
          <p:nvPr>
            <p:ph type="title"/>
          </p:nvPr>
        </p:nvSpPr>
        <p:spPr>
          <a:xfrm>
            <a:off x="914400" y="224997"/>
            <a:ext cx="4974758" cy="960847"/>
          </a:xfrm>
          <a:solidFill>
            <a:schemeClr val="tx2"/>
          </a:solidFill>
        </p:spPr>
        <p:txBody>
          <a:bodyPr vert="horz" lIns="91440" tIns="45720" rIns="91440" bIns="45720" rtlCol="0" anchor="ctr">
            <a:normAutofit/>
          </a:bodyPr>
          <a:lstStyle/>
          <a:p>
            <a:pPr algn="ctr"/>
            <a:r>
              <a:rPr lang="en-US" sz="3600" b="1" dirty="0">
                <a:solidFill>
                  <a:schemeClr val="bg1"/>
                </a:solidFill>
              </a:rPr>
              <a:t>Electron Flow</a:t>
            </a:r>
          </a:p>
        </p:txBody>
      </p:sp>
      <p:sp>
        <p:nvSpPr>
          <p:cNvPr id="6" name="TextBox 5">
            <a:extLst>
              <a:ext uri="{FF2B5EF4-FFF2-40B4-BE49-F238E27FC236}">
                <a16:creationId xmlns:a16="http://schemas.microsoft.com/office/drawing/2014/main" id="{7A43A9FD-4804-4D1C-A978-ACA3B63B1249}"/>
              </a:ext>
            </a:extLst>
          </p:cNvPr>
          <p:cNvSpPr txBox="1"/>
          <p:nvPr/>
        </p:nvSpPr>
        <p:spPr>
          <a:xfrm>
            <a:off x="340963" y="1332853"/>
            <a:ext cx="6338806" cy="5300149"/>
          </a:xfrm>
          <a:prstGeom prst="rect">
            <a:avLst/>
          </a:prstGeom>
        </p:spPr>
        <p:txBody>
          <a:bodyPr vert="horz" lIns="91440" tIns="45720" rIns="91440" bIns="45720" rtlCol="0">
            <a:noAutofit/>
          </a:bodyPr>
          <a:lstStyle/>
          <a:p>
            <a:pPr marL="514350" indent="-457200">
              <a:lnSpc>
                <a:spcPct val="90000"/>
              </a:lnSpc>
              <a:spcAft>
                <a:spcPts val="600"/>
              </a:spcAft>
              <a:buFont typeface="+mj-lt"/>
              <a:buAutoNum type="arabicPeriod"/>
            </a:pPr>
            <a:r>
              <a:rPr lang="en-US" sz="2400" dirty="0"/>
              <a:t>From the </a:t>
            </a:r>
            <a:r>
              <a:rPr lang="en-US" sz="2400" b="1" dirty="0"/>
              <a:t>anode</a:t>
            </a:r>
            <a:r>
              <a:rPr lang="en-US" sz="2400" dirty="0"/>
              <a:t>, electrons depart with </a:t>
            </a:r>
            <a:r>
              <a:rPr lang="en-US" sz="2400" dirty="0">
                <a:highlight>
                  <a:srgbClr val="FFFF00"/>
                </a:highlight>
              </a:rPr>
              <a:t>high</a:t>
            </a:r>
            <a:r>
              <a:rPr lang="en-US" sz="2400" dirty="0"/>
              <a:t> electrical potential energy.  </a:t>
            </a:r>
          </a:p>
          <a:p>
            <a:pPr marL="514350" indent="-457200">
              <a:lnSpc>
                <a:spcPct val="90000"/>
              </a:lnSpc>
              <a:spcAft>
                <a:spcPts val="600"/>
              </a:spcAft>
              <a:buFont typeface="+mj-lt"/>
              <a:buAutoNum type="arabicPeriod"/>
            </a:pPr>
            <a:r>
              <a:rPr lang="en-US" sz="2400" dirty="0"/>
              <a:t>When they pass through a load, this energy is depleted as it is </a:t>
            </a:r>
            <a:r>
              <a:rPr lang="en-US" sz="2400" b="1" dirty="0">
                <a:highlight>
                  <a:srgbClr val="FFFF00"/>
                </a:highlight>
              </a:rPr>
              <a:t>transformed</a:t>
            </a:r>
            <a:r>
              <a:rPr lang="en-US" sz="2400" dirty="0"/>
              <a:t> into other forms of energy, such as radiant (light) energy.</a:t>
            </a:r>
          </a:p>
          <a:p>
            <a:pPr marL="514350" indent="-457200">
              <a:lnSpc>
                <a:spcPct val="90000"/>
              </a:lnSpc>
              <a:spcAft>
                <a:spcPts val="600"/>
              </a:spcAft>
              <a:buFont typeface="+mj-lt"/>
              <a:buAutoNum type="arabicPeriod"/>
            </a:pPr>
            <a:r>
              <a:rPr lang="en-US" sz="2400" dirty="0"/>
              <a:t>When electrons return to the </a:t>
            </a:r>
            <a:r>
              <a:rPr lang="en-US" sz="2400" b="1" dirty="0"/>
              <a:t>cathode</a:t>
            </a:r>
            <a:r>
              <a:rPr lang="en-US" sz="2400" dirty="0"/>
              <a:t>, they have very </a:t>
            </a:r>
            <a:r>
              <a:rPr lang="en-US" sz="2400" b="1" dirty="0">
                <a:highlight>
                  <a:srgbClr val="FFFF00"/>
                </a:highlight>
              </a:rPr>
              <a:t>low</a:t>
            </a:r>
            <a:r>
              <a:rPr lang="en-US" sz="2400" dirty="0"/>
              <a:t> electrical potential energy.  </a:t>
            </a:r>
          </a:p>
          <a:p>
            <a:pPr marL="514350" indent="-457200">
              <a:lnSpc>
                <a:spcPct val="90000"/>
              </a:lnSpc>
              <a:spcAft>
                <a:spcPts val="600"/>
              </a:spcAft>
              <a:buFont typeface="+mj-lt"/>
              <a:buAutoNum type="arabicPeriod"/>
            </a:pPr>
            <a:r>
              <a:rPr lang="en-US" sz="2400" dirty="0"/>
              <a:t>Inside the electrochemical cell the electrons are continually being moved across a distance as the chemical energy is used to separate charges, and the electrons will </a:t>
            </a:r>
            <a:r>
              <a:rPr lang="en-US" sz="2400" dirty="0">
                <a:highlight>
                  <a:srgbClr val="FFFF00"/>
                </a:highlight>
              </a:rPr>
              <a:t>gain high electrical potential energy</a:t>
            </a:r>
            <a:r>
              <a:rPr lang="en-US" sz="2400" dirty="0"/>
              <a:t> at the anode.</a:t>
            </a:r>
          </a:p>
          <a:p>
            <a:pPr marL="57150">
              <a:lnSpc>
                <a:spcPct val="90000"/>
              </a:lnSpc>
              <a:spcAft>
                <a:spcPts val="600"/>
              </a:spcAft>
            </a:pPr>
            <a:r>
              <a:rPr lang="en-US" sz="2400" i="1" dirty="0"/>
              <a:t>[See figure 8.9 pg. 281]</a:t>
            </a:r>
          </a:p>
        </p:txBody>
      </p:sp>
      <p:pic>
        <p:nvPicPr>
          <p:cNvPr id="5" name="Content Placeholder 4" descr="Diagram&#10;&#10;Description automatically generated">
            <a:extLst>
              <a:ext uri="{FF2B5EF4-FFF2-40B4-BE49-F238E27FC236}">
                <a16:creationId xmlns:a16="http://schemas.microsoft.com/office/drawing/2014/main" id="{BEEB96FA-67D0-4FFA-A624-49CB6F52A2C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817" t="5475" r="15410" b="4260"/>
          <a:stretch/>
        </p:blipFill>
        <p:spPr>
          <a:xfrm>
            <a:off x="7371349" y="1557803"/>
            <a:ext cx="4479688" cy="3366081"/>
          </a:xfrm>
          <a:prstGeom prst="rect">
            <a:avLst/>
          </a:prstGeom>
        </p:spPr>
      </p:pic>
    </p:spTree>
    <p:extLst>
      <p:ext uri="{BB962C8B-B14F-4D97-AF65-F5344CB8AC3E}">
        <p14:creationId xmlns:p14="http://schemas.microsoft.com/office/powerpoint/2010/main" val="36989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5DD0F2E5-8617-9543-B712-649CE0489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602" y="41528"/>
            <a:ext cx="7405814" cy="6699840"/>
          </a:xfrm>
          <a:prstGeom prst="rect">
            <a:avLst/>
          </a:prstGeom>
        </p:spPr>
      </p:pic>
    </p:spTree>
    <p:extLst>
      <p:ext uri="{BB962C8B-B14F-4D97-AF65-F5344CB8AC3E}">
        <p14:creationId xmlns:p14="http://schemas.microsoft.com/office/powerpoint/2010/main" val="1077386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7E40-E729-4C88-8BB5-55BBC6C9EE50}"/>
              </a:ext>
            </a:extLst>
          </p:cNvPr>
          <p:cNvSpPr>
            <a:spLocks noGrp="1"/>
          </p:cNvSpPr>
          <p:nvPr>
            <p:ph type="title"/>
          </p:nvPr>
        </p:nvSpPr>
        <p:spPr>
          <a:xfrm>
            <a:off x="2302467" y="206604"/>
            <a:ext cx="7886700" cy="918140"/>
          </a:xfrm>
          <a:solidFill>
            <a:schemeClr val="tx2"/>
          </a:solidFill>
        </p:spPr>
        <p:txBody>
          <a:bodyPr>
            <a:normAutofit/>
          </a:bodyPr>
          <a:lstStyle/>
          <a:p>
            <a:pPr algn="ctr"/>
            <a:r>
              <a:rPr lang="en-US" sz="4000" b="1" dirty="0">
                <a:solidFill>
                  <a:schemeClr val="bg1"/>
                </a:solidFill>
              </a:rPr>
              <a:t>Open vs. Closed Circuit</a:t>
            </a:r>
            <a:endParaRPr lang="en-CA" sz="4000" b="1" dirty="0">
              <a:solidFill>
                <a:schemeClr val="bg1"/>
              </a:solidFill>
            </a:endParaRPr>
          </a:p>
        </p:txBody>
      </p:sp>
      <p:sp>
        <p:nvSpPr>
          <p:cNvPr id="3" name="Content Placeholder 2">
            <a:extLst>
              <a:ext uri="{FF2B5EF4-FFF2-40B4-BE49-F238E27FC236}">
                <a16:creationId xmlns:a16="http://schemas.microsoft.com/office/drawing/2014/main" id="{AB5A201A-A6C7-4AEF-9C24-DD85BACAA404}"/>
              </a:ext>
            </a:extLst>
          </p:cNvPr>
          <p:cNvSpPr>
            <a:spLocks noGrp="1"/>
          </p:cNvSpPr>
          <p:nvPr>
            <p:ph idx="1"/>
          </p:nvPr>
        </p:nvSpPr>
        <p:spPr>
          <a:xfrm>
            <a:off x="1115879" y="1410346"/>
            <a:ext cx="10259877" cy="5578042"/>
          </a:xfrm>
        </p:spPr>
        <p:txBody>
          <a:bodyPr>
            <a:normAutofit fontScale="92500" lnSpcReduction="20000"/>
          </a:bodyPr>
          <a:lstStyle/>
          <a:p>
            <a:pPr marL="0" indent="0" algn="ctr">
              <a:buNone/>
            </a:pPr>
            <a:r>
              <a:rPr lang="en-US" sz="3000" dirty="0"/>
              <a:t>When a circuit is </a:t>
            </a:r>
            <a:r>
              <a:rPr lang="en-US" sz="3000" b="1" u="sng" dirty="0">
                <a:highlight>
                  <a:srgbClr val="FFFF00"/>
                </a:highlight>
              </a:rPr>
              <a:t>NOT</a:t>
            </a:r>
            <a:r>
              <a:rPr lang="en-US" sz="3000" dirty="0"/>
              <a:t> a completed pathway or closed loop (</a:t>
            </a:r>
            <a:r>
              <a:rPr lang="en-US" sz="3000" i="1" dirty="0"/>
              <a:t>ex. the switch is </a:t>
            </a:r>
            <a:r>
              <a:rPr lang="en-US" sz="3000" i="1" u="sng" dirty="0"/>
              <a:t>open</a:t>
            </a:r>
            <a:r>
              <a:rPr lang="en-US" sz="3000" dirty="0"/>
              <a:t>), the electrons are present, but move in </a:t>
            </a:r>
            <a:r>
              <a:rPr lang="en-US" sz="3000" dirty="0">
                <a:highlight>
                  <a:srgbClr val="FFFF00"/>
                </a:highlight>
              </a:rPr>
              <a:t>random</a:t>
            </a:r>
            <a:r>
              <a:rPr lang="en-US" sz="3000" dirty="0"/>
              <a:t> directions: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lgn="ctr">
              <a:buNone/>
            </a:pPr>
            <a:r>
              <a:rPr lang="en-US" sz="3000" dirty="0"/>
              <a:t>Electrons will NOT flow in a specific direction if the pathway to the positive terminal is incomplete </a:t>
            </a:r>
          </a:p>
          <a:p>
            <a:pPr marL="0" indent="0">
              <a:buNone/>
            </a:pPr>
            <a:endParaRPr lang="en-US" dirty="0"/>
          </a:p>
        </p:txBody>
      </p:sp>
      <p:pic>
        <p:nvPicPr>
          <p:cNvPr id="5" name="Picture 4" descr="Shape, arrow&#10;&#10;Description automatically generated">
            <a:extLst>
              <a:ext uri="{FF2B5EF4-FFF2-40B4-BE49-F238E27FC236}">
                <a16:creationId xmlns:a16="http://schemas.microsoft.com/office/drawing/2014/main" id="{E7518860-A717-4C59-BE27-0B012EB06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696" y="2681207"/>
            <a:ext cx="5497475" cy="2895001"/>
          </a:xfrm>
          <a:prstGeom prst="rect">
            <a:avLst/>
          </a:prstGeom>
        </p:spPr>
      </p:pic>
      <p:sp>
        <p:nvSpPr>
          <p:cNvPr id="4" name="Oval 3">
            <a:extLst>
              <a:ext uri="{FF2B5EF4-FFF2-40B4-BE49-F238E27FC236}">
                <a16:creationId xmlns:a16="http://schemas.microsoft.com/office/drawing/2014/main" id="{595944DF-7A7C-654F-89A5-24C012E5A317}"/>
              </a:ext>
            </a:extLst>
          </p:cNvPr>
          <p:cNvSpPr/>
          <p:nvPr/>
        </p:nvSpPr>
        <p:spPr>
          <a:xfrm>
            <a:off x="3359696" y="134596"/>
            <a:ext cx="1728192" cy="9901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92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C47129-B975-4E07-884B-CC32F4EF8602}"/>
              </a:ext>
            </a:extLst>
          </p:cNvPr>
          <p:cNvSpPr>
            <a:spLocks noGrp="1"/>
          </p:cNvSpPr>
          <p:nvPr>
            <p:ph idx="1"/>
          </p:nvPr>
        </p:nvSpPr>
        <p:spPr>
          <a:xfrm>
            <a:off x="852407" y="1118914"/>
            <a:ext cx="10740325" cy="5622454"/>
          </a:xfrm>
        </p:spPr>
        <p:txBody>
          <a:bodyPr>
            <a:normAutofit fontScale="92500" lnSpcReduction="20000"/>
          </a:bodyPr>
          <a:lstStyle/>
          <a:p>
            <a:pPr marL="0" indent="0" algn="ctr">
              <a:buNone/>
            </a:pPr>
            <a:r>
              <a:rPr lang="en-US" sz="3000" dirty="0"/>
              <a:t>When a circuit </a:t>
            </a:r>
            <a:r>
              <a:rPr lang="en-US" sz="3000" b="1" u="sng" dirty="0">
                <a:highlight>
                  <a:srgbClr val="FFFF00"/>
                </a:highlight>
              </a:rPr>
              <a:t>IS</a:t>
            </a:r>
            <a:r>
              <a:rPr lang="en-US" sz="3000" dirty="0"/>
              <a:t> a completed pathway or closed loop, the electrons have a complete path through which to flow in order to reach the positive terminal (</a:t>
            </a:r>
            <a:r>
              <a:rPr lang="en-US" sz="3000" i="1" dirty="0"/>
              <a:t>ex. the switch is </a:t>
            </a:r>
            <a:r>
              <a:rPr lang="en-US" sz="3000" i="1" u="sng" dirty="0"/>
              <a:t>closed</a:t>
            </a:r>
            <a:r>
              <a:rPr lang="en-US" sz="3000" dirty="0"/>
              <a:t>).  All the electrons will flow in a </a:t>
            </a:r>
            <a:r>
              <a:rPr lang="en-US" sz="3000" dirty="0">
                <a:highlight>
                  <a:srgbClr val="FFFF00"/>
                </a:highlight>
              </a:rPr>
              <a:t>single direction</a:t>
            </a:r>
            <a:r>
              <a:rPr lang="en-US" sz="3000" dirty="0"/>
              <a:t>.</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When any loads (appliances or devices) are added along the pathway, the electrons will flow through the device to get to the positive terminal, effectively powering the device!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pic>
        <p:nvPicPr>
          <p:cNvPr id="5" name="Picture 4" descr="A picture containing text, vector graphics&#10;&#10;Description automatically generated">
            <a:extLst>
              <a:ext uri="{FF2B5EF4-FFF2-40B4-BE49-F238E27FC236}">
                <a16:creationId xmlns:a16="http://schemas.microsoft.com/office/drawing/2014/main" id="{96A96C76-5765-4866-9F67-9E2382200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4032" y="2645949"/>
            <a:ext cx="5247494" cy="2640146"/>
          </a:xfrm>
          <a:prstGeom prst="rect">
            <a:avLst/>
          </a:prstGeom>
        </p:spPr>
      </p:pic>
      <p:sp>
        <p:nvSpPr>
          <p:cNvPr id="7" name="Title 1">
            <a:extLst>
              <a:ext uri="{FF2B5EF4-FFF2-40B4-BE49-F238E27FC236}">
                <a16:creationId xmlns:a16="http://schemas.microsoft.com/office/drawing/2014/main" id="{B92FFF04-40D7-7F48-934E-35513E8C32C2}"/>
              </a:ext>
            </a:extLst>
          </p:cNvPr>
          <p:cNvSpPr txBox="1">
            <a:spLocks/>
          </p:cNvSpPr>
          <p:nvPr/>
        </p:nvSpPr>
        <p:spPr>
          <a:xfrm>
            <a:off x="2152650" y="32490"/>
            <a:ext cx="7886700" cy="918140"/>
          </a:xfrm>
          <a:prstGeom prst="rect">
            <a:avLst/>
          </a:prstGeom>
          <a:solidFill>
            <a:schemeClr val="tx2"/>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solidFill>
                  <a:schemeClr val="bg1"/>
                </a:solidFill>
              </a:rPr>
              <a:t>Open vs. Closed Circuit</a:t>
            </a:r>
            <a:endParaRPr lang="en-CA" sz="4000" b="1" dirty="0">
              <a:solidFill>
                <a:schemeClr val="bg1"/>
              </a:solidFill>
            </a:endParaRPr>
          </a:p>
        </p:txBody>
      </p:sp>
      <p:sp>
        <p:nvSpPr>
          <p:cNvPr id="8" name="Oval 7">
            <a:extLst>
              <a:ext uri="{FF2B5EF4-FFF2-40B4-BE49-F238E27FC236}">
                <a16:creationId xmlns:a16="http://schemas.microsoft.com/office/drawing/2014/main" id="{2B5B1BE8-C74C-A541-B436-16D4C7AAD2A0}"/>
              </a:ext>
            </a:extLst>
          </p:cNvPr>
          <p:cNvSpPr/>
          <p:nvPr/>
        </p:nvSpPr>
        <p:spPr>
          <a:xfrm>
            <a:off x="5447928" y="3138"/>
            <a:ext cx="1728192" cy="9901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643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2F81DF56-94C0-4A6B-A0F6-F9F78DFAABD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195" b="5954"/>
          <a:stretch/>
        </p:blipFill>
        <p:spPr>
          <a:xfrm>
            <a:off x="2179435" y="1556793"/>
            <a:ext cx="7886700" cy="4782361"/>
          </a:xfrm>
        </p:spPr>
      </p:pic>
      <p:sp>
        <p:nvSpPr>
          <p:cNvPr id="6" name="Title 1">
            <a:extLst>
              <a:ext uri="{FF2B5EF4-FFF2-40B4-BE49-F238E27FC236}">
                <a16:creationId xmlns:a16="http://schemas.microsoft.com/office/drawing/2014/main" id="{C581B8AC-081B-0342-984A-DFA4358575DA}"/>
              </a:ext>
            </a:extLst>
          </p:cNvPr>
          <p:cNvSpPr txBox="1">
            <a:spLocks/>
          </p:cNvSpPr>
          <p:nvPr/>
        </p:nvSpPr>
        <p:spPr>
          <a:xfrm>
            <a:off x="2152650" y="116632"/>
            <a:ext cx="7886700" cy="918140"/>
          </a:xfrm>
          <a:prstGeom prst="rect">
            <a:avLst/>
          </a:prstGeom>
          <a:solidFill>
            <a:schemeClr val="tx2"/>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a:solidFill>
                  <a:schemeClr val="bg1"/>
                </a:solidFill>
              </a:rPr>
              <a:t>Closed vs Open Circuit</a:t>
            </a:r>
            <a:endParaRPr lang="en-CA" sz="4000" b="1" dirty="0">
              <a:solidFill>
                <a:schemeClr val="bg1"/>
              </a:solidFill>
            </a:endParaRPr>
          </a:p>
        </p:txBody>
      </p:sp>
    </p:spTree>
    <p:extLst>
      <p:ext uri="{BB962C8B-B14F-4D97-AF65-F5344CB8AC3E}">
        <p14:creationId xmlns:p14="http://schemas.microsoft.com/office/powerpoint/2010/main" val="3820608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 program&#10;&#10;Description automatically generated with medium confidence">
            <a:extLst>
              <a:ext uri="{FF2B5EF4-FFF2-40B4-BE49-F238E27FC236}">
                <a16:creationId xmlns:a16="http://schemas.microsoft.com/office/drawing/2014/main" id="{B6A1A7D8-75ED-017A-E9F0-298D1A8B2747}"/>
              </a:ext>
            </a:extLst>
          </p:cNvPr>
          <p:cNvPicPr>
            <a:picLocks noChangeAspect="1"/>
          </p:cNvPicPr>
          <p:nvPr/>
        </p:nvPicPr>
        <p:blipFill>
          <a:blip r:embed="rId2"/>
          <a:stretch>
            <a:fillRect/>
          </a:stretch>
        </p:blipFill>
        <p:spPr>
          <a:xfrm>
            <a:off x="3756773" y="0"/>
            <a:ext cx="7520828" cy="6496050"/>
          </a:xfrm>
          <a:prstGeom prst="rect">
            <a:avLst/>
          </a:prstGeom>
        </p:spPr>
      </p:pic>
      <p:pic>
        <p:nvPicPr>
          <p:cNvPr id="7" name="Picture 6" descr="A blue and white logo&#10;&#10;Description automatically generated with medium confidence">
            <a:extLst>
              <a:ext uri="{FF2B5EF4-FFF2-40B4-BE49-F238E27FC236}">
                <a16:creationId xmlns:a16="http://schemas.microsoft.com/office/drawing/2014/main" id="{31A5CE3E-F124-2596-6A4E-B0330E559598}"/>
              </a:ext>
            </a:extLst>
          </p:cNvPr>
          <p:cNvPicPr>
            <a:picLocks noChangeAspect="1"/>
          </p:cNvPicPr>
          <p:nvPr/>
        </p:nvPicPr>
        <p:blipFill>
          <a:blip r:embed="rId3"/>
          <a:stretch>
            <a:fillRect/>
          </a:stretch>
        </p:blipFill>
        <p:spPr>
          <a:xfrm>
            <a:off x="609600" y="311150"/>
            <a:ext cx="2647950" cy="1285599"/>
          </a:xfrm>
          <a:prstGeom prst="rect">
            <a:avLst/>
          </a:prstGeom>
        </p:spPr>
      </p:pic>
    </p:spTree>
    <p:extLst>
      <p:ext uri="{BB962C8B-B14F-4D97-AF65-F5344CB8AC3E}">
        <p14:creationId xmlns:p14="http://schemas.microsoft.com/office/powerpoint/2010/main" val="3209037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A0A1E-3D67-4E4C-8091-6DDA2BF441A3}"/>
              </a:ext>
            </a:extLst>
          </p:cNvPr>
          <p:cNvSpPr>
            <a:spLocks noGrp="1"/>
          </p:cNvSpPr>
          <p:nvPr>
            <p:ph type="title"/>
          </p:nvPr>
        </p:nvSpPr>
        <p:spPr>
          <a:xfrm>
            <a:off x="743919" y="609158"/>
            <a:ext cx="5625884" cy="759618"/>
          </a:xfrm>
          <a:solidFill>
            <a:schemeClr val="tx2"/>
          </a:solidFill>
        </p:spPr>
        <p:txBody>
          <a:bodyPr>
            <a:normAutofit/>
          </a:bodyPr>
          <a:lstStyle/>
          <a:p>
            <a:pPr algn="ctr"/>
            <a:r>
              <a:rPr lang="en-US" sz="4000" b="1" dirty="0">
                <a:solidFill>
                  <a:schemeClr val="bg1"/>
                </a:solidFill>
              </a:rPr>
              <a:t>Short Circuits</a:t>
            </a:r>
            <a:endParaRPr lang="en-CA" sz="4000" b="1" dirty="0">
              <a:solidFill>
                <a:schemeClr val="bg1"/>
              </a:solidFill>
            </a:endParaRPr>
          </a:p>
        </p:txBody>
      </p:sp>
      <p:sp>
        <p:nvSpPr>
          <p:cNvPr id="3" name="Content Placeholder 2">
            <a:extLst>
              <a:ext uri="{FF2B5EF4-FFF2-40B4-BE49-F238E27FC236}">
                <a16:creationId xmlns:a16="http://schemas.microsoft.com/office/drawing/2014/main" id="{A58FAB54-4057-44B5-AC50-7C246521B40E}"/>
              </a:ext>
            </a:extLst>
          </p:cNvPr>
          <p:cNvSpPr>
            <a:spLocks noGrp="1"/>
          </p:cNvSpPr>
          <p:nvPr>
            <p:ph idx="1"/>
          </p:nvPr>
        </p:nvSpPr>
        <p:spPr>
          <a:xfrm>
            <a:off x="645762" y="1708993"/>
            <a:ext cx="11448081" cy="5374578"/>
          </a:xfrm>
        </p:spPr>
        <p:txBody>
          <a:bodyPr>
            <a:normAutofit/>
          </a:bodyPr>
          <a:lstStyle/>
          <a:p>
            <a:r>
              <a:rPr lang="en-US" dirty="0"/>
              <a:t>Electrical charges (electrons) always seek the </a:t>
            </a:r>
            <a:r>
              <a:rPr lang="en-US" b="1" dirty="0">
                <a:highlight>
                  <a:srgbClr val="FFFF00"/>
                </a:highlight>
              </a:rPr>
              <a:t>shortest</a:t>
            </a:r>
            <a:r>
              <a:rPr lang="en-US" dirty="0"/>
              <a:t> route around the completed circuit back to the </a:t>
            </a:r>
            <a:r>
              <a:rPr lang="en-US" b="1" dirty="0"/>
              <a:t>positive</a:t>
            </a:r>
            <a:r>
              <a:rPr lang="en-US" dirty="0"/>
              <a:t> terminal of the source.</a:t>
            </a:r>
          </a:p>
          <a:p>
            <a:r>
              <a:rPr lang="en-US" dirty="0"/>
              <a:t>When there is </a:t>
            </a:r>
            <a:r>
              <a:rPr lang="en-US" b="1" dirty="0">
                <a:highlight>
                  <a:srgbClr val="FFFF00"/>
                </a:highlight>
              </a:rPr>
              <a:t>no</a:t>
            </a:r>
            <a:r>
              <a:rPr lang="en-US" dirty="0"/>
              <a:t> </a:t>
            </a:r>
            <a:r>
              <a:rPr lang="en-US" b="1" dirty="0"/>
              <a:t>load</a:t>
            </a:r>
            <a:r>
              <a:rPr lang="en-US" dirty="0"/>
              <a:t> present, the </a:t>
            </a:r>
            <a:r>
              <a:rPr lang="en-US" b="1" dirty="0"/>
              <a:t>resistance</a:t>
            </a:r>
            <a:r>
              <a:rPr lang="en-US" dirty="0"/>
              <a:t> is too </a:t>
            </a:r>
            <a:r>
              <a:rPr lang="en-US" b="1" dirty="0">
                <a:highlight>
                  <a:srgbClr val="FFFF00"/>
                </a:highlight>
              </a:rPr>
              <a:t>low</a:t>
            </a:r>
            <a:r>
              <a:rPr lang="en-US" dirty="0"/>
              <a:t>, and the </a:t>
            </a:r>
            <a:r>
              <a:rPr lang="en-US" b="1" dirty="0"/>
              <a:t>current</a:t>
            </a:r>
            <a:r>
              <a:rPr lang="en-US" dirty="0"/>
              <a:t> becomes dangerously </a:t>
            </a:r>
            <a:r>
              <a:rPr lang="en-US" b="1" dirty="0">
                <a:highlight>
                  <a:srgbClr val="FFFF00"/>
                </a:highlight>
              </a:rPr>
              <a:t>high</a:t>
            </a:r>
            <a:r>
              <a:rPr lang="en-US" dirty="0"/>
              <a:t>, this is called a </a:t>
            </a:r>
            <a:r>
              <a:rPr lang="en-US" b="1" dirty="0"/>
              <a:t>SHORT CIRCUIT</a:t>
            </a:r>
            <a:r>
              <a:rPr lang="en-US" dirty="0"/>
              <a:t> </a:t>
            </a:r>
          </a:p>
          <a:p>
            <a:r>
              <a:rPr lang="en-US" dirty="0"/>
              <a:t>When the current is so large, the </a:t>
            </a:r>
            <a:r>
              <a:rPr lang="en-US" b="1" dirty="0"/>
              <a:t>conductor</a:t>
            </a:r>
            <a:r>
              <a:rPr lang="en-US" dirty="0"/>
              <a:t> will </a:t>
            </a:r>
            <a:r>
              <a:rPr lang="en-US" dirty="0">
                <a:highlight>
                  <a:srgbClr val="FFFF00"/>
                </a:highlight>
              </a:rPr>
              <a:t>overheat</a:t>
            </a:r>
            <a:r>
              <a:rPr lang="en-US" dirty="0"/>
              <a:t> and could start a fire within a building’s wiring.</a:t>
            </a:r>
          </a:p>
          <a:p>
            <a:r>
              <a:rPr lang="en-US" i="1" dirty="0"/>
              <a:t>Note: because humans are excellent conductors, when you become part of the electrical loop by coming in contact with electricity, (especially when wet) the electrons will pass through your body, and you will become a SHORT CIRCUIT.  This is very dangerous and can be fatal due to electric shock.  </a:t>
            </a:r>
            <a:endParaRPr lang="en-CA" b="1" i="1" dirty="0">
              <a:sym typeface="Wingdings" panose="05000000000000000000" pitchFamily="2" charset="2"/>
            </a:endParaRPr>
          </a:p>
          <a:p>
            <a:pPr marL="0" indent="0" algn="ctr">
              <a:lnSpc>
                <a:spcPct val="110000"/>
              </a:lnSpc>
              <a:spcBef>
                <a:spcPts val="0"/>
              </a:spcBef>
              <a:buNone/>
            </a:pPr>
            <a:r>
              <a:rPr lang="en-CA" b="1" i="1" dirty="0">
                <a:sym typeface="Wingdings" panose="05000000000000000000" pitchFamily="2" charset="2"/>
              </a:rPr>
              <a:t>So why don’t birds get electrocuted when they sit on powerlines?</a:t>
            </a:r>
            <a:endParaRPr lang="en-CA" b="1" i="1" dirty="0"/>
          </a:p>
        </p:txBody>
      </p:sp>
      <p:pic>
        <p:nvPicPr>
          <p:cNvPr id="5" name="Picture 4" descr="A group of birds on a wire&#10;&#10;Description automatically generated with medium confidence">
            <a:extLst>
              <a:ext uri="{FF2B5EF4-FFF2-40B4-BE49-F238E27FC236}">
                <a16:creationId xmlns:a16="http://schemas.microsoft.com/office/drawing/2014/main" id="{179CBA97-3F3C-4663-BA9A-4BCE88F0C48A}"/>
              </a:ext>
            </a:extLst>
          </p:cNvPr>
          <p:cNvPicPr>
            <a:picLocks noChangeAspect="1"/>
          </p:cNvPicPr>
          <p:nvPr/>
        </p:nvPicPr>
        <p:blipFill rotWithShape="1">
          <a:blip r:embed="rId2">
            <a:extLst>
              <a:ext uri="{28A0092B-C50C-407E-A947-70E740481C1C}">
                <a14:useLocalDpi xmlns:a14="http://schemas.microsoft.com/office/drawing/2010/main" val="0"/>
              </a:ext>
            </a:extLst>
          </a:blip>
          <a:srcRect t="21534" b="17048"/>
          <a:stretch/>
        </p:blipFill>
        <p:spPr>
          <a:xfrm>
            <a:off x="7003718" y="0"/>
            <a:ext cx="4176464" cy="1708993"/>
          </a:xfrm>
          <a:prstGeom prst="rect">
            <a:avLst/>
          </a:prstGeom>
        </p:spPr>
      </p:pic>
    </p:spTree>
    <p:extLst>
      <p:ext uri="{BB962C8B-B14F-4D97-AF65-F5344CB8AC3E}">
        <p14:creationId xmlns:p14="http://schemas.microsoft.com/office/powerpoint/2010/main" val="54336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Why don't birds get electrocuted on power lines?">
            <a:hlinkClick r:id="" action="ppaction://media"/>
            <a:extLst>
              <a:ext uri="{FF2B5EF4-FFF2-40B4-BE49-F238E27FC236}">
                <a16:creationId xmlns:a16="http://schemas.microsoft.com/office/drawing/2014/main" id="{6EB1ADFC-D9B6-0300-64E0-25DD413438E6}"/>
              </a:ext>
            </a:extLst>
          </p:cNvPr>
          <p:cNvPicPr>
            <a:picLocks noGrp="1" noRot="1" noChangeAspect="1"/>
          </p:cNvPicPr>
          <p:nvPr>
            <p:ph idx="1"/>
            <a:videoFile r:link="rId1"/>
          </p:nvPr>
        </p:nvPicPr>
        <p:blipFill>
          <a:blip r:embed="rId3"/>
          <a:stretch>
            <a:fillRect/>
          </a:stretch>
        </p:blipFill>
        <p:spPr>
          <a:xfrm>
            <a:off x="2006601" y="1118490"/>
            <a:ext cx="8178799" cy="4621021"/>
          </a:xfrm>
          <a:prstGeom prst="rect">
            <a:avLst/>
          </a:prstGeom>
        </p:spPr>
      </p:pic>
    </p:spTree>
    <p:extLst>
      <p:ext uri="{BB962C8B-B14F-4D97-AF65-F5344CB8AC3E}">
        <p14:creationId xmlns:p14="http://schemas.microsoft.com/office/powerpoint/2010/main" val="258809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65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descr="Explaining an Electrical Circuit">
            <a:hlinkClick r:id="" action="ppaction://media"/>
            <a:extLst>
              <a:ext uri="{FF2B5EF4-FFF2-40B4-BE49-F238E27FC236}">
                <a16:creationId xmlns:a16="http://schemas.microsoft.com/office/drawing/2014/main" id="{12F6D1D7-4D05-29DF-DBD7-1080BA49A710}"/>
              </a:ext>
            </a:extLst>
          </p:cNvPr>
          <p:cNvPicPr>
            <a:picLocks noGrp="1" noRot="1" noChangeAspect="1"/>
          </p:cNvPicPr>
          <p:nvPr>
            <p:ph idx="1"/>
            <a:videoFile r:link="rId1"/>
          </p:nvPr>
        </p:nvPicPr>
        <p:blipFill>
          <a:blip r:embed="rId3"/>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46497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Electrical conductors and insulators physical vector illustration scheme.">
            <a:extLst>
              <a:ext uri="{FF2B5EF4-FFF2-40B4-BE49-F238E27FC236}">
                <a16:creationId xmlns:a16="http://schemas.microsoft.com/office/drawing/2014/main" id="{F8D7CA54-C8AF-6544-997F-D783C63895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276"/>
          <a:stretch/>
        </p:blipFill>
        <p:spPr bwMode="auto">
          <a:xfrm>
            <a:off x="5381502" y="81759"/>
            <a:ext cx="6145932" cy="677624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00A8724-E4C8-7E40-BA4E-C4D89C36C950}"/>
              </a:ext>
            </a:extLst>
          </p:cNvPr>
          <p:cNvSpPr>
            <a:spLocks noGrp="1"/>
          </p:cNvSpPr>
          <p:nvPr>
            <p:ph type="title"/>
          </p:nvPr>
        </p:nvSpPr>
        <p:spPr>
          <a:xfrm>
            <a:off x="456838" y="81759"/>
            <a:ext cx="4572341" cy="1800526"/>
          </a:xfrm>
          <a:solidFill>
            <a:schemeClr val="tx2"/>
          </a:solidFill>
        </p:spPr>
        <p:txBody>
          <a:bodyPr vert="horz" lIns="91440" tIns="45720" rIns="91440" bIns="45720" rtlCol="0" anchor="ctr">
            <a:normAutofit/>
          </a:bodyPr>
          <a:lstStyle/>
          <a:p>
            <a:pPr algn="ctr"/>
            <a:r>
              <a:rPr lang="en-US" sz="4100" b="1" dirty="0">
                <a:solidFill>
                  <a:schemeClr val="bg1"/>
                </a:solidFill>
              </a:rPr>
              <a:t>Conductors and Insulators</a:t>
            </a:r>
          </a:p>
        </p:txBody>
      </p:sp>
      <p:sp>
        <p:nvSpPr>
          <p:cNvPr id="6" name="Content Placeholder 2">
            <a:extLst>
              <a:ext uri="{FF2B5EF4-FFF2-40B4-BE49-F238E27FC236}">
                <a16:creationId xmlns:a16="http://schemas.microsoft.com/office/drawing/2014/main" id="{FC189482-BC3C-804B-827E-732272DDBA9F}"/>
              </a:ext>
            </a:extLst>
          </p:cNvPr>
          <p:cNvSpPr txBox="1">
            <a:spLocks/>
          </p:cNvSpPr>
          <p:nvPr/>
        </p:nvSpPr>
        <p:spPr>
          <a:xfrm>
            <a:off x="520248" y="2118952"/>
            <a:ext cx="4445519" cy="422714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228600" defTabSz="914400"/>
            <a:r>
              <a:rPr lang="en-US" sz="2400" dirty="0"/>
              <a:t>How easily charges move through a material is referred to as </a:t>
            </a:r>
            <a:r>
              <a:rPr lang="en-US" sz="2400" u="sng" dirty="0">
                <a:highlight>
                  <a:srgbClr val="FFFF00"/>
                </a:highlight>
              </a:rPr>
              <a:t>conductivity</a:t>
            </a:r>
            <a:r>
              <a:rPr lang="en-US" sz="2400" dirty="0"/>
              <a:t>.</a:t>
            </a:r>
          </a:p>
          <a:p>
            <a:pPr indent="-228600" defTabSz="914400"/>
            <a:r>
              <a:rPr lang="en-US" sz="2400" dirty="0"/>
              <a:t>Electrons can move through almost all metals, but they move through some metals </a:t>
            </a:r>
            <a:r>
              <a:rPr lang="en-US" sz="2400" b="1" i="1" dirty="0"/>
              <a:t>faster</a:t>
            </a:r>
            <a:r>
              <a:rPr lang="en-US" sz="2400" dirty="0"/>
              <a:t> than others </a:t>
            </a:r>
          </a:p>
          <a:p>
            <a:pPr marL="571500" lvl="1" indent="-285750" defTabSz="914400">
              <a:buFont typeface="Wingdings" pitchFamily="2" charset="2"/>
              <a:buChar char="Ø"/>
            </a:pPr>
            <a:r>
              <a:rPr lang="en-US" sz="2000" b="1" dirty="0">
                <a:highlight>
                  <a:srgbClr val="FFFF00"/>
                </a:highlight>
              </a:rPr>
              <a:t>Silver</a:t>
            </a:r>
            <a:r>
              <a:rPr lang="en-US" sz="2000" dirty="0"/>
              <a:t> is the fastest conducting metal, so it is used in cell phones, keyboards, computer chips, etc.</a:t>
            </a:r>
          </a:p>
          <a:p>
            <a:pPr lvl="1" indent="-228600" defTabSz="914400"/>
            <a:endParaRPr lang="en-US" sz="1400" dirty="0"/>
          </a:p>
        </p:txBody>
      </p:sp>
      <p:pic>
        <p:nvPicPr>
          <p:cNvPr id="11" name="Picture 10" descr="A close up of a keyboard&#10;&#10;Description automatically generated">
            <a:extLst>
              <a:ext uri="{FF2B5EF4-FFF2-40B4-BE49-F238E27FC236}">
                <a16:creationId xmlns:a16="http://schemas.microsoft.com/office/drawing/2014/main" id="{1B7E8D2B-D806-6742-9D30-C05B66373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2323" y="5717383"/>
            <a:ext cx="1764570" cy="919164"/>
          </a:xfrm>
          <a:prstGeom prst="rect">
            <a:avLst/>
          </a:prstGeom>
        </p:spPr>
      </p:pic>
      <p:sp>
        <p:nvSpPr>
          <p:cNvPr id="3" name="Oval 2">
            <a:extLst>
              <a:ext uri="{FF2B5EF4-FFF2-40B4-BE49-F238E27FC236}">
                <a16:creationId xmlns:a16="http://schemas.microsoft.com/office/drawing/2014/main" id="{61FC6B09-F4A1-D64F-A665-21AF8CCEE3AE}"/>
              </a:ext>
            </a:extLst>
          </p:cNvPr>
          <p:cNvSpPr/>
          <p:nvPr/>
        </p:nvSpPr>
        <p:spPr>
          <a:xfrm>
            <a:off x="5807967" y="2173043"/>
            <a:ext cx="2402177" cy="13999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4D2E577-6BB7-D849-8A29-7D32995086B9}"/>
              </a:ext>
            </a:extLst>
          </p:cNvPr>
          <p:cNvSpPr/>
          <p:nvPr/>
        </p:nvSpPr>
        <p:spPr>
          <a:xfrm>
            <a:off x="8928152" y="2173043"/>
            <a:ext cx="2680187" cy="12241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232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8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1"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0.7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1"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strVal val="#ppt_w*0.70"/>
                                          </p:val>
                                        </p:tav>
                                        <p:tav tm="100000">
                                          <p:val>
                                            <p:strVal val="#ppt_w"/>
                                          </p:val>
                                        </p:tav>
                                      </p:tavLst>
                                    </p:anim>
                                    <p:anim calcmode="lin" valueType="num">
                                      <p:cBhvr>
                                        <p:cTn id="38" dur="1000" fill="hold"/>
                                        <p:tgtEl>
                                          <p:spTgt spid="13"/>
                                        </p:tgtEl>
                                        <p:attrNameLst>
                                          <p:attrName>ppt_h</p:attrName>
                                        </p:attrNameLst>
                                      </p:cBhvr>
                                      <p:tavLst>
                                        <p:tav tm="0">
                                          <p:val>
                                            <p:strVal val="#ppt_h"/>
                                          </p:val>
                                        </p:tav>
                                        <p:tav tm="100000">
                                          <p:val>
                                            <p:strVal val="#ppt_h"/>
                                          </p:val>
                                        </p:tav>
                                      </p:tavLst>
                                    </p:anim>
                                    <p:animEffect transition="in" filter="fade">
                                      <p:cBhvr>
                                        <p:cTn id="39" dur="1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3" grpId="0" animBg="1"/>
      <p:bldP spid="1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0749-01B4-4AC1-B2ED-7AF7D3CB4373}"/>
              </a:ext>
            </a:extLst>
          </p:cNvPr>
          <p:cNvSpPr>
            <a:spLocks noGrp="1"/>
          </p:cNvSpPr>
          <p:nvPr>
            <p:ph type="title"/>
          </p:nvPr>
        </p:nvSpPr>
        <p:spPr>
          <a:xfrm>
            <a:off x="550166" y="162592"/>
            <a:ext cx="5111045" cy="916529"/>
          </a:xfrm>
          <a:solidFill>
            <a:schemeClr val="tx2"/>
          </a:solidFill>
        </p:spPr>
        <p:txBody>
          <a:bodyPr vert="horz" lIns="91440" tIns="45720" rIns="91440" bIns="45720" rtlCol="0" anchor="ctr">
            <a:normAutofit/>
          </a:bodyPr>
          <a:lstStyle/>
          <a:p>
            <a:pPr algn="ctr"/>
            <a:r>
              <a:rPr lang="en-US" sz="3500" b="1" dirty="0">
                <a:solidFill>
                  <a:schemeClr val="bg1"/>
                </a:solidFill>
              </a:rPr>
              <a:t>Semiconductors</a:t>
            </a:r>
          </a:p>
        </p:txBody>
      </p:sp>
      <p:sp>
        <p:nvSpPr>
          <p:cNvPr id="4" name="Rectangle 1">
            <a:extLst>
              <a:ext uri="{FF2B5EF4-FFF2-40B4-BE49-F238E27FC236}">
                <a16:creationId xmlns:a16="http://schemas.microsoft.com/office/drawing/2014/main" id="{FBA6A05A-6D48-40BB-AB29-7087620D8019}"/>
              </a:ext>
            </a:extLst>
          </p:cNvPr>
          <p:cNvSpPr>
            <a:spLocks noChangeArrowheads="1"/>
          </p:cNvSpPr>
          <p:nvPr/>
        </p:nvSpPr>
        <p:spPr bwMode="auto">
          <a:xfrm>
            <a:off x="379953" y="1717964"/>
            <a:ext cx="5575467" cy="4706736"/>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28600" eaLnBrk="1" hangingPunct="1">
              <a:lnSpc>
                <a:spcPct val="90000"/>
              </a:lnSpc>
              <a:spcAft>
                <a:spcPts val="600"/>
              </a:spcAft>
              <a:buFont typeface="Arial" panose="020B0604020202020204" pitchFamily="34" charset="0"/>
              <a:buChar char="•"/>
            </a:pPr>
            <a:r>
              <a:rPr lang="en-US" altLang="en-US" sz="2800" dirty="0">
                <a:latin typeface="+mn-lt"/>
              </a:rPr>
              <a:t>A semiconductor is a material product usually comprised of </a:t>
            </a:r>
            <a:r>
              <a:rPr lang="en-US" altLang="en-US" sz="2800" u="sng" dirty="0">
                <a:highlight>
                  <a:srgbClr val="FFFF00"/>
                </a:highlight>
                <a:latin typeface="+mn-lt"/>
              </a:rPr>
              <a:t>silicon</a:t>
            </a:r>
            <a:r>
              <a:rPr lang="en-US" altLang="en-US" sz="2800" dirty="0">
                <a:latin typeface="+mn-lt"/>
              </a:rPr>
              <a:t>, which conducts electricity </a:t>
            </a:r>
            <a:r>
              <a:rPr lang="en-US" altLang="en-US" sz="2800" i="1" dirty="0">
                <a:latin typeface="+mn-lt"/>
              </a:rPr>
              <a:t>more than an insulator</a:t>
            </a:r>
            <a:r>
              <a:rPr lang="en-US" altLang="en-US" sz="2800" dirty="0">
                <a:latin typeface="+mn-lt"/>
              </a:rPr>
              <a:t>, but </a:t>
            </a:r>
            <a:r>
              <a:rPr lang="en-US" altLang="en-US" sz="2800" i="1" dirty="0">
                <a:latin typeface="+mn-lt"/>
              </a:rPr>
              <a:t>less than a pure conductor.</a:t>
            </a:r>
          </a:p>
          <a:p>
            <a:pPr marL="285750" indent="-228600" eaLnBrk="1" hangingPunct="1">
              <a:lnSpc>
                <a:spcPct val="90000"/>
              </a:lnSpc>
              <a:spcAft>
                <a:spcPts val="600"/>
              </a:spcAft>
              <a:buFont typeface="Arial" panose="020B0604020202020204" pitchFamily="34" charset="0"/>
              <a:buChar char="•"/>
            </a:pPr>
            <a:endParaRPr lang="en-US" altLang="en-US" sz="2800" i="1" dirty="0">
              <a:latin typeface="+mn-lt"/>
            </a:endParaRPr>
          </a:p>
          <a:p>
            <a:pPr marL="285750" indent="-228600" eaLnBrk="1" hangingPunct="1">
              <a:lnSpc>
                <a:spcPct val="90000"/>
              </a:lnSpc>
              <a:spcAft>
                <a:spcPts val="600"/>
              </a:spcAft>
              <a:buFont typeface="Arial" panose="020B0604020202020204" pitchFamily="34" charset="0"/>
              <a:buChar char="•"/>
            </a:pPr>
            <a:r>
              <a:rPr lang="en-US" altLang="en-US" sz="2800" dirty="0">
                <a:latin typeface="+mn-lt"/>
              </a:rPr>
              <a:t>Their conductivity and other </a:t>
            </a:r>
            <a:r>
              <a:rPr lang="en-US" sz="2800" dirty="0">
                <a:latin typeface="+mn-lt"/>
              </a:rPr>
              <a:t>properties can be altered with the introduction of </a:t>
            </a:r>
            <a:r>
              <a:rPr lang="en-US" sz="2800" dirty="0">
                <a:highlight>
                  <a:srgbClr val="FFFF00"/>
                </a:highlight>
                <a:latin typeface="+mn-lt"/>
              </a:rPr>
              <a:t>impurities</a:t>
            </a:r>
            <a:r>
              <a:rPr lang="en-US" sz="2800" dirty="0">
                <a:latin typeface="+mn-lt"/>
              </a:rPr>
              <a:t>, to meet the specific needs of the electronic component in which it resides.</a:t>
            </a:r>
          </a:p>
          <a:p>
            <a:pPr eaLnBrk="1" hangingPunct="1">
              <a:lnSpc>
                <a:spcPct val="90000"/>
              </a:lnSpc>
              <a:spcAft>
                <a:spcPts val="600"/>
              </a:spcAft>
            </a:pPr>
            <a:endParaRPr lang="en-US" altLang="en-US" sz="2400" dirty="0">
              <a:latin typeface="+mn-lt"/>
            </a:endParaRPr>
          </a:p>
          <a:p>
            <a:pPr indent="-228600" eaLnBrk="1" hangingPunct="1">
              <a:lnSpc>
                <a:spcPct val="90000"/>
              </a:lnSpc>
              <a:spcAft>
                <a:spcPts val="600"/>
              </a:spcAft>
              <a:buFont typeface="Arial" panose="020B0604020202020204" pitchFamily="34" charset="0"/>
              <a:buChar char="•"/>
            </a:pPr>
            <a:endParaRPr lang="en-US" altLang="en-US" sz="2400" dirty="0">
              <a:latin typeface="+mn-lt"/>
            </a:endParaRPr>
          </a:p>
        </p:txBody>
      </p:sp>
      <p:pic>
        <p:nvPicPr>
          <p:cNvPr id="7" name="Picture 6" descr="A picture containing table, indoor, keyboard, computer&#10;&#10;Description automatically generated">
            <a:extLst>
              <a:ext uri="{FF2B5EF4-FFF2-40B4-BE49-F238E27FC236}">
                <a16:creationId xmlns:a16="http://schemas.microsoft.com/office/drawing/2014/main" id="{A6F4FC40-B697-46E9-B6C5-AB8230D7E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6581" y="1079121"/>
            <a:ext cx="2252897" cy="1577027"/>
          </a:xfrm>
          <a:prstGeom prst="rect">
            <a:avLst/>
          </a:prstGeom>
        </p:spPr>
      </p:pic>
      <p:pic>
        <p:nvPicPr>
          <p:cNvPr id="5" name="Picture 4" descr="Diagram&#10;&#10;Description automatically generated">
            <a:extLst>
              <a:ext uri="{FF2B5EF4-FFF2-40B4-BE49-F238E27FC236}">
                <a16:creationId xmlns:a16="http://schemas.microsoft.com/office/drawing/2014/main" id="{3E37694C-5646-8343-A1EE-B1FAF9A55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7479" y="2852936"/>
            <a:ext cx="5532113" cy="3319264"/>
          </a:xfrm>
          <a:prstGeom prst="rect">
            <a:avLst/>
          </a:prstGeom>
        </p:spPr>
      </p:pic>
      <p:pic>
        <p:nvPicPr>
          <p:cNvPr id="9" name="Picture 8" descr="A group of cell phones&#10;&#10;Description automatically generated with low confidence">
            <a:extLst>
              <a:ext uri="{FF2B5EF4-FFF2-40B4-BE49-F238E27FC236}">
                <a16:creationId xmlns:a16="http://schemas.microsoft.com/office/drawing/2014/main" id="{4359B87F-E757-4200-B6D6-0B3C7E824A45}"/>
              </a:ext>
            </a:extLst>
          </p:cNvPr>
          <p:cNvPicPr>
            <a:picLocks noChangeAspect="1"/>
          </p:cNvPicPr>
          <p:nvPr/>
        </p:nvPicPr>
        <p:blipFill rotWithShape="1">
          <a:blip r:embed="rId4">
            <a:extLst>
              <a:ext uri="{28A0092B-C50C-407E-A947-70E740481C1C}">
                <a14:useLocalDpi xmlns:a14="http://schemas.microsoft.com/office/drawing/2010/main" val="0"/>
              </a:ext>
            </a:extLst>
          </a:blip>
          <a:srcRect l="4014" r="2506" b="6626"/>
          <a:stretch/>
        </p:blipFill>
        <p:spPr>
          <a:xfrm>
            <a:off x="8585212" y="1079122"/>
            <a:ext cx="3030963" cy="1577028"/>
          </a:xfrm>
          <a:prstGeom prst="rect">
            <a:avLst/>
          </a:prstGeom>
        </p:spPr>
      </p:pic>
    </p:spTree>
    <p:extLst>
      <p:ext uri="{BB962C8B-B14F-4D97-AF65-F5344CB8AC3E}">
        <p14:creationId xmlns:p14="http://schemas.microsoft.com/office/powerpoint/2010/main" val="56097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EB266-C5A6-467A-BCFB-7CE3EED9DBEE}"/>
              </a:ext>
            </a:extLst>
          </p:cNvPr>
          <p:cNvSpPr>
            <a:spLocks noGrp="1"/>
          </p:cNvSpPr>
          <p:nvPr>
            <p:ph type="title"/>
          </p:nvPr>
        </p:nvSpPr>
        <p:spPr>
          <a:xfrm>
            <a:off x="6601860" y="188640"/>
            <a:ext cx="4908822" cy="1062664"/>
          </a:xfrm>
          <a:solidFill>
            <a:schemeClr val="tx2"/>
          </a:solidFill>
        </p:spPr>
        <p:txBody>
          <a:bodyPr>
            <a:normAutofit/>
          </a:bodyPr>
          <a:lstStyle/>
          <a:p>
            <a:pPr algn="ctr"/>
            <a:r>
              <a:rPr lang="en-US" sz="3500" b="1" dirty="0">
                <a:solidFill>
                  <a:schemeClr val="bg1"/>
                </a:solidFill>
              </a:rPr>
              <a:t>Electrical Safety</a:t>
            </a:r>
            <a:endParaRPr lang="en-CA" sz="3500" b="1" dirty="0">
              <a:solidFill>
                <a:schemeClr val="bg1"/>
              </a:solidFill>
            </a:endParaRPr>
          </a:p>
        </p:txBody>
      </p:sp>
      <p:pic>
        <p:nvPicPr>
          <p:cNvPr id="4" name="Picture 3" descr="A picture containing logo&#10;&#10;Description automatically generated">
            <a:extLst>
              <a:ext uri="{FF2B5EF4-FFF2-40B4-BE49-F238E27FC236}">
                <a16:creationId xmlns:a16="http://schemas.microsoft.com/office/drawing/2014/main" id="{16CEFAEF-7FCE-4015-BB21-F954D081CAC2}"/>
              </a:ext>
            </a:extLst>
          </p:cNvPr>
          <p:cNvPicPr>
            <a:picLocks noChangeAspect="1"/>
          </p:cNvPicPr>
          <p:nvPr/>
        </p:nvPicPr>
        <p:blipFill rotWithShape="1">
          <a:blip r:embed="rId2">
            <a:extLst>
              <a:ext uri="{28A0092B-C50C-407E-A947-70E740481C1C}">
                <a14:useLocalDpi xmlns:a14="http://schemas.microsoft.com/office/drawing/2010/main" val="0"/>
              </a:ext>
            </a:extLst>
          </a:blip>
          <a:srcRect t="6800" b="14901"/>
          <a:stretch/>
        </p:blipFill>
        <p:spPr>
          <a:xfrm>
            <a:off x="896662" y="1935981"/>
            <a:ext cx="4782050" cy="2563332"/>
          </a:xfrm>
          <a:prstGeom prst="rect">
            <a:avLst/>
          </a:prstGeom>
          <a:effectLst/>
        </p:spPr>
      </p:pic>
      <p:sp>
        <p:nvSpPr>
          <p:cNvPr id="3" name="Content Placeholder 2">
            <a:extLst>
              <a:ext uri="{FF2B5EF4-FFF2-40B4-BE49-F238E27FC236}">
                <a16:creationId xmlns:a16="http://schemas.microsoft.com/office/drawing/2014/main" id="{B9335392-0267-4602-BFA7-379261F83020}"/>
              </a:ext>
            </a:extLst>
          </p:cNvPr>
          <p:cNvSpPr>
            <a:spLocks noGrp="1"/>
          </p:cNvSpPr>
          <p:nvPr>
            <p:ph idx="1"/>
          </p:nvPr>
        </p:nvSpPr>
        <p:spPr>
          <a:xfrm>
            <a:off x="6490722" y="1340769"/>
            <a:ext cx="5163011" cy="4877153"/>
          </a:xfrm>
        </p:spPr>
        <p:txBody>
          <a:bodyPr>
            <a:normAutofit/>
          </a:bodyPr>
          <a:lstStyle/>
          <a:p>
            <a:r>
              <a:rPr lang="en-US" dirty="0"/>
              <a:t>Most electrical wiring is made of </a:t>
            </a:r>
            <a:r>
              <a:rPr lang="en-US" b="1" dirty="0"/>
              <a:t>metals</a:t>
            </a:r>
            <a:r>
              <a:rPr lang="en-US" dirty="0"/>
              <a:t> which are good </a:t>
            </a:r>
            <a:r>
              <a:rPr lang="en-US" u="sng" dirty="0">
                <a:highlight>
                  <a:srgbClr val="FFFF00"/>
                </a:highlight>
              </a:rPr>
              <a:t>conductors</a:t>
            </a:r>
            <a:r>
              <a:rPr lang="en-US" dirty="0"/>
              <a:t> such as copper, and then are covered by an </a:t>
            </a:r>
            <a:r>
              <a:rPr lang="en-US" u="sng" dirty="0">
                <a:highlight>
                  <a:srgbClr val="FFFF00"/>
                </a:highlight>
              </a:rPr>
              <a:t>insulating</a:t>
            </a:r>
            <a:r>
              <a:rPr lang="en-US" dirty="0"/>
              <a:t> material such as </a:t>
            </a:r>
            <a:r>
              <a:rPr lang="en-US" b="1" dirty="0"/>
              <a:t>rubber or plastic </a:t>
            </a:r>
            <a:r>
              <a:rPr lang="en-US" dirty="0"/>
              <a:t>for safety.</a:t>
            </a:r>
          </a:p>
          <a:p>
            <a:r>
              <a:rPr lang="en-US" sz="2400" i="1" dirty="0"/>
              <a:t>Safety tip: humans are made up mostly of water and are excellent conductors of electricity, so avoid touching exposed wiring, and stay at least 10 meters away from a downed powerline!</a:t>
            </a:r>
          </a:p>
          <a:p>
            <a:endParaRPr lang="en-US" sz="1800" dirty="0"/>
          </a:p>
          <a:p>
            <a:endParaRPr lang="en-CA" sz="1800" dirty="0"/>
          </a:p>
          <a:p>
            <a:endParaRPr lang="en-CA" sz="1800" dirty="0"/>
          </a:p>
        </p:txBody>
      </p:sp>
      <p:sp>
        <p:nvSpPr>
          <p:cNvPr id="8" name="Title 1">
            <a:extLst>
              <a:ext uri="{FF2B5EF4-FFF2-40B4-BE49-F238E27FC236}">
                <a16:creationId xmlns:a16="http://schemas.microsoft.com/office/drawing/2014/main" id="{B4A7FBB8-D207-2B41-A4FA-9BA888893B94}"/>
              </a:ext>
            </a:extLst>
          </p:cNvPr>
          <p:cNvSpPr txBox="1">
            <a:spLocks/>
          </p:cNvSpPr>
          <p:nvPr/>
        </p:nvSpPr>
        <p:spPr>
          <a:xfrm>
            <a:off x="2952029" y="873317"/>
            <a:ext cx="3715451" cy="106266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chemeClr val="tx2"/>
                </a:solidFill>
              </a:rPr>
              <a:t>conductor = copper</a:t>
            </a:r>
            <a:endParaRPr lang="en-CA" sz="2800" b="1" dirty="0">
              <a:solidFill>
                <a:schemeClr val="tx2"/>
              </a:solidFill>
            </a:endParaRPr>
          </a:p>
        </p:txBody>
      </p:sp>
      <p:sp>
        <p:nvSpPr>
          <p:cNvPr id="10" name="Title 1">
            <a:extLst>
              <a:ext uri="{FF2B5EF4-FFF2-40B4-BE49-F238E27FC236}">
                <a16:creationId xmlns:a16="http://schemas.microsoft.com/office/drawing/2014/main" id="{E89CAF59-FDB6-A44A-B8C5-5C94CFAC5012}"/>
              </a:ext>
            </a:extLst>
          </p:cNvPr>
          <p:cNvSpPr txBox="1">
            <a:spLocks/>
          </p:cNvSpPr>
          <p:nvPr/>
        </p:nvSpPr>
        <p:spPr>
          <a:xfrm>
            <a:off x="1429962" y="4499313"/>
            <a:ext cx="3715451" cy="106266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chemeClr val="tx2"/>
                </a:solidFill>
              </a:rPr>
              <a:t>insulator = plastic</a:t>
            </a:r>
            <a:endParaRPr lang="en-CA" sz="2800" b="1" dirty="0">
              <a:solidFill>
                <a:schemeClr val="tx2"/>
              </a:solidFill>
            </a:endParaRPr>
          </a:p>
        </p:txBody>
      </p:sp>
      <p:cxnSp>
        <p:nvCxnSpPr>
          <p:cNvPr id="12" name="Straight Arrow Connector 11">
            <a:extLst>
              <a:ext uri="{FF2B5EF4-FFF2-40B4-BE49-F238E27FC236}">
                <a16:creationId xmlns:a16="http://schemas.microsoft.com/office/drawing/2014/main" id="{4F7081B5-330B-414F-9509-1C40E2A501F2}"/>
              </a:ext>
            </a:extLst>
          </p:cNvPr>
          <p:cNvCxnSpPr>
            <a:cxnSpLocks/>
          </p:cNvCxnSpPr>
          <p:nvPr/>
        </p:nvCxnSpPr>
        <p:spPr>
          <a:xfrm flipV="1">
            <a:off x="2709465" y="3625521"/>
            <a:ext cx="0" cy="11616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FAEE073-F5CB-9B41-8416-A98940C2F439}"/>
              </a:ext>
            </a:extLst>
          </p:cNvPr>
          <p:cNvCxnSpPr>
            <a:cxnSpLocks/>
          </p:cNvCxnSpPr>
          <p:nvPr/>
        </p:nvCxnSpPr>
        <p:spPr>
          <a:xfrm>
            <a:off x="4583832" y="1585567"/>
            <a:ext cx="0" cy="8640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05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E5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descr="Introduction to Simple Circuits">
            <a:hlinkClick r:id="" action="ppaction://media"/>
            <a:extLst>
              <a:ext uri="{FF2B5EF4-FFF2-40B4-BE49-F238E27FC236}">
                <a16:creationId xmlns:a16="http://schemas.microsoft.com/office/drawing/2014/main" id="{F58BE351-3E2F-71E4-E1C1-D9E2B19805E5}"/>
              </a:ext>
            </a:extLst>
          </p:cNvPr>
          <p:cNvPicPr>
            <a:picLocks noGrp="1" noRot="1" noChangeAspect="1"/>
          </p:cNvPicPr>
          <p:nvPr>
            <p:ph idx="1"/>
            <a:videoFile r:link="rId1"/>
          </p:nvPr>
        </p:nvPicPr>
        <p:blipFill>
          <a:blip r:embed="rId3"/>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413753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69E1027-E24E-4B4F-AA17-FAB9768CD490}"/>
              </a:ext>
            </a:extLst>
          </p:cNvPr>
          <p:cNvSpPr>
            <a:spLocks noGrp="1" noChangeArrowheads="1"/>
          </p:cNvSpPr>
          <p:nvPr>
            <p:ph type="title"/>
          </p:nvPr>
        </p:nvSpPr>
        <p:spPr>
          <a:xfrm>
            <a:off x="1089212" y="217208"/>
            <a:ext cx="10260106" cy="1325563"/>
          </a:xfrm>
          <a:solidFill>
            <a:schemeClr val="tx2"/>
          </a:solidFill>
        </p:spPr>
        <p:txBody>
          <a:bodyPr>
            <a:normAutofit/>
          </a:bodyPr>
          <a:lstStyle/>
          <a:p>
            <a:pPr algn="ctr"/>
            <a:r>
              <a:rPr lang="en-US" altLang="en-US" sz="4700" dirty="0">
                <a:solidFill>
                  <a:schemeClr val="bg1"/>
                </a:solidFill>
              </a:rPr>
              <a:t>Electric Circuits</a:t>
            </a:r>
          </a:p>
        </p:txBody>
      </p:sp>
      <p:sp>
        <p:nvSpPr>
          <p:cNvPr id="15363" name="Rectangle 3">
            <a:extLst>
              <a:ext uri="{FF2B5EF4-FFF2-40B4-BE49-F238E27FC236}">
                <a16:creationId xmlns:a16="http://schemas.microsoft.com/office/drawing/2014/main" id="{538D3333-30F2-42B5-90D6-EC658A666E73}"/>
              </a:ext>
            </a:extLst>
          </p:cNvPr>
          <p:cNvSpPr>
            <a:spLocks noGrp="1" noChangeArrowheads="1"/>
          </p:cNvSpPr>
          <p:nvPr>
            <p:ph idx="1"/>
          </p:nvPr>
        </p:nvSpPr>
        <p:spPr>
          <a:xfrm>
            <a:off x="1089212" y="1929384"/>
            <a:ext cx="10448364" cy="4251960"/>
          </a:xfrm>
        </p:spPr>
        <p:txBody>
          <a:bodyPr>
            <a:noAutofit/>
          </a:bodyPr>
          <a:lstStyle/>
          <a:p>
            <a:r>
              <a:rPr lang="en-US" altLang="en-US" dirty="0"/>
              <a:t>An </a:t>
            </a:r>
            <a:r>
              <a:rPr lang="en-US" altLang="en-US" b="1" dirty="0"/>
              <a:t>electric circuit </a:t>
            </a:r>
            <a:r>
              <a:rPr lang="en-US" altLang="en-US" dirty="0"/>
              <a:t>is a complete </a:t>
            </a:r>
            <a:r>
              <a:rPr lang="en-US" altLang="en-US" dirty="0">
                <a:highlight>
                  <a:srgbClr val="FFFF00"/>
                </a:highlight>
              </a:rPr>
              <a:t>pathway</a:t>
            </a:r>
            <a:r>
              <a:rPr lang="en-US" altLang="en-US" dirty="0"/>
              <a:t> that allows </a:t>
            </a:r>
            <a:r>
              <a:rPr lang="en-US" altLang="en-US" dirty="0">
                <a:highlight>
                  <a:srgbClr val="FFFF00"/>
                </a:highlight>
              </a:rPr>
              <a:t>electrons</a:t>
            </a:r>
            <a:r>
              <a:rPr lang="en-US" altLang="en-US" dirty="0"/>
              <a:t> to flow.</a:t>
            </a:r>
          </a:p>
          <a:p>
            <a:r>
              <a:rPr lang="en-US" altLang="en-US" dirty="0"/>
              <a:t> Electric circuits are made of four basic parts:</a:t>
            </a:r>
          </a:p>
          <a:p>
            <a:pPr marL="800100" lvl="1" indent="-457200">
              <a:buFont typeface="+mj-lt"/>
              <a:buAutoNum type="arabicParenR"/>
            </a:pPr>
            <a:r>
              <a:rPr lang="en-US" altLang="en-US" sz="2800" u="sng" dirty="0">
                <a:highlight>
                  <a:srgbClr val="FFFF00"/>
                </a:highlight>
              </a:rPr>
              <a:t>Source</a:t>
            </a:r>
            <a:r>
              <a:rPr lang="en-US" altLang="en-US" sz="2800" dirty="0"/>
              <a:t> – the source of electrical energy</a:t>
            </a:r>
          </a:p>
          <a:p>
            <a:pPr marL="800100" lvl="1" indent="-457200">
              <a:buFont typeface="+mj-lt"/>
              <a:buAutoNum type="arabicParenR"/>
            </a:pPr>
            <a:r>
              <a:rPr lang="en-US" altLang="en-US" sz="2800" u="sng" dirty="0">
                <a:highlight>
                  <a:srgbClr val="FFFF00"/>
                </a:highlight>
              </a:rPr>
              <a:t>Conductor</a:t>
            </a:r>
            <a:r>
              <a:rPr lang="en-US" altLang="en-US" sz="2800" dirty="0"/>
              <a:t> – the wire through which electric current flows</a:t>
            </a:r>
          </a:p>
          <a:p>
            <a:pPr marL="800100" lvl="1" indent="-457200">
              <a:buFont typeface="+mj-lt"/>
              <a:buAutoNum type="arabicParenR"/>
            </a:pPr>
            <a:r>
              <a:rPr lang="en-US" altLang="en-US" sz="2800" u="sng" dirty="0">
                <a:highlight>
                  <a:srgbClr val="FFFF00"/>
                </a:highlight>
              </a:rPr>
              <a:t>Load</a:t>
            </a:r>
            <a:r>
              <a:rPr lang="en-US" altLang="en-US" sz="2800" dirty="0"/>
              <a:t> – a device that transforms electrical energy into other forms of energy (e.g. lamp) [note: a load also acts as a resistor]</a:t>
            </a:r>
          </a:p>
          <a:p>
            <a:pPr marL="800100" lvl="1" indent="-457200">
              <a:buFont typeface="+mj-lt"/>
              <a:buAutoNum type="arabicParenR"/>
            </a:pPr>
            <a:r>
              <a:rPr lang="en-US" altLang="en-US" sz="2800" u="sng" dirty="0">
                <a:highlight>
                  <a:srgbClr val="FFFF00"/>
                </a:highlight>
              </a:rPr>
              <a:t>Switch</a:t>
            </a:r>
            <a:r>
              <a:rPr lang="en-US" altLang="en-US" sz="2800" dirty="0"/>
              <a:t> – a device that can close or open the circuit</a:t>
            </a:r>
          </a:p>
          <a:p>
            <a:r>
              <a:rPr lang="en-US" altLang="en-US" dirty="0"/>
              <a:t>Electric circuits may also have one or more</a:t>
            </a:r>
            <a:r>
              <a:rPr lang="en-US" dirty="0"/>
              <a:t> </a:t>
            </a:r>
            <a:r>
              <a:rPr lang="en-US" u="sng" dirty="0">
                <a:highlight>
                  <a:srgbClr val="FFFF00"/>
                </a:highlight>
              </a:rPr>
              <a:t>resistors</a:t>
            </a:r>
            <a:r>
              <a:rPr lang="en-US" dirty="0"/>
              <a:t> which </a:t>
            </a:r>
            <a:r>
              <a:rPr lang="en-US" b="1" i="1" dirty="0"/>
              <a:t>hinder</a:t>
            </a:r>
            <a:r>
              <a:rPr lang="en-US" dirty="0"/>
              <a:t>, or </a:t>
            </a:r>
            <a:r>
              <a:rPr lang="en-US" b="1" dirty="0"/>
              <a:t>slow</a:t>
            </a:r>
            <a:r>
              <a:rPr lang="en-US" dirty="0"/>
              <a:t> the flow of current, which are not loads.</a:t>
            </a:r>
            <a:endParaRPr lang="en-CA" dirty="0"/>
          </a:p>
          <a:p>
            <a:endParaRPr lang="en-US"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E3FAF74-A4E2-4D66-A8E5-895E94853E90}"/>
              </a:ext>
            </a:extLst>
          </p:cNvPr>
          <p:cNvSpPr>
            <a:spLocks noGrp="1" noChangeArrowheads="1"/>
          </p:cNvSpPr>
          <p:nvPr>
            <p:ph type="title"/>
          </p:nvPr>
        </p:nvSpPr>
        <p:spPr>
          <a:xfrm>
            <a:off x="2152650" y="365127"/>
            <a:ext cx="7886700" cy="818156"/>
          </a:xfrm>
          <a:solidFill>
            <a:schemeClr val="tx2"/>
          </a:solidFill>
        </p:spPr>
        <p:txBody>
          <a:bodyPr>
            <a:normAutofit/>
          </a:bodyPr>
          <a:lstStyle/>
          <a:p>
            <a:pPr algn="ctr"/>
            <a:r>
              <a:rPr lang="en-US" altLang="en-US" sz="4000" b="1" dirty="0">
                <a:solidFill>
                  <a:schemeClr val="bg1"/>
                </a:solidFill>
              </a:rPr>
              <a:t>Circuit Symbols</a:t>
            </a:r>
            <a:endParaRPr lang="en-US" altLang="en-US" sz="1800" b="1" i="1" dirty="0">
              <a:solidFill>
                <a:schemeClr val="bg1"/>
              </a:solidFill>
            </a:endParaRPr>
          </a:p>
        </p:txBody>
      </p:sp>
      <p:sp>
        <p:nvSpPr>
          <p:cNvPr id="16387" name="Rectangle 3">
            <a:extLst>
              <a:ext uri="{FF2B5EF4-FFF2-40B4-BE49-F238E27FC236}">
                <a16:creationId xmlns:a16="http://schemas.microsoft.com/office/drawing/2014/main" id="{CA099723-8FC2-4D21-999D-D3769F315068}"/>
              </a:ext>
            </a:extLst>
          </p:cNvPr>
          <p:cNvSpPr>
            <a:spLocks noGrp="1" noChangeArrowheads="1"/>
          </p:cNvSpPr>
          <p:nvPr>
            <p:ph type="body" idx="4294967295"/>
          </p:nvPr>
        </p:nvSpPr>
        <p:spPr>
          <a:xfrm>
            <a:off x="2207568" y="1412777"/>
            <a:ext cx="8229600" cy="4530725"/>
          </a:xfrm>
        </p:spPr>
        <p:txBody>
          <a:bodyPr/>
          <a:lstStyle/>
          <a:p>
            <a:r>
              <a:rPr lang="en-US" altLang="en-US" u="sng" dirty="0"/>
              <a:t>Circuit </a:t>
            </a:r>
            <a:r>
              <a:rPr lang="en-US" altLang="en-US" u="sng" dirty="0">
                <a:highlight>
                  <a:srgbClr val="FFFF00"/>
                </a:highlight>
              </a:rPr>
              <a:t>symbols</a:t>
            </a:r>
            <a:r>
              <a:rPr lang="en-US" altLang="en-US" dirty="0"/>
              <a:t> help identify </a:t>
            </a:r>
            <a:r>
              <a:rPr lang="en-US" altLang="en-US" b="1" dirty="0"/>
              <a:t>parts</a:t>
            </a:r>
            <a:r>
              <a:rPr lang="en-US" altLang="en-US" dirty="0"/>
              <a:t> of complex circuits:</a:t>
            </a:r>
          </a:p>
          <a:p>
            <a:pPr>
              <a:buFont typeface="Wingdings" panose="05000000000000000000" pitchFamily="2" charset="2"/>
              <a:buNone/>
            </a:pPr>
            <a:endParaRPr lang="en-US" altLang="en-US" dirty="0"/>
          </a:p>
        </p:txBody>
      </p:sp>
      <p:pic>
        <p:nvPicPr>
          <p:cNvPr id="12" name="Content Placeholder 11" descr="Diagram&#10;&#10;Description automatically generated">
            <a:extLst>
              <a:ext uri="{FF2B5EF4-FFF2-40B4-BE49-F238E27FC236}">
                <a16:creationId xmlns:a16="http://schemas.microsoft.com/office/drawing/2014/main" id="{80885ACF-F195-4585-90C9-AA2918F909E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087" r="62491" b="58188"/>
          <a:stretch/>
        </p:blipFill>
        <p:spPr>
          <a:xfrm>
            <a:off x="9888414" y="2726056"/>
            <a:ext cx="2303586" cy="2719167"/>
          </a:xfrm>
        </p:spPr>
      </p:pic>
      <p:pic>
        <p:nvPicPr>
          <p:cNvPr id="6" name="Picture 5">
            <a:extLst>
              <a:ext uri="{FF2B5EF4-FFF2-40B4-BE49-F238E27FC236}">
                <a16:creationId xmlns:a16="http://schemas.microsoft.com/office/drawing/2014/main" id="{2388D9AA-09DD-FA40-B82A-EB51D20FFD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2034468"/>
            <a:ext cx="7464411" cy="3797176"/>
          </a:xfrm>
          <a:prstGeom prst="rect">
            <a:avLst/>
          </a:prstGeom>
        </p:spPr>
      </p:pic>
      <p:sp>
        <p:nvSpPr>
          <p:cNvPr id="8" name="Arrow: Right 7">
            <a:extLst>
              <a:ext uri="{FF2B5EF4-FFF2-40B4-BE49-F238E27FC236}">
                <a16:creationId xmlns:a16="http://schemas.microsoft.com/office/drawing/2014/main" id="{3FB50373-149F-4988-95FE-3E48C0FECB20}"/>
              </a:ext>
            </a:extLst>
          </p:cNvPr>
          <p:cNvSpPr/>
          <p:nvPr/>
        </p:nvSpPr>
        <p:spPr>
          <a:xfrm>
            <a:off x="8550348" y="3933057"/>
            <a:ext cx="1338065" cy="2086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10498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5980</TotalTime>
  <Words>901</Words>
  <Application>Microsoft Macintosh PowerPoint</Application>
  <PresentationFormat>Widescreen</PresentationFormat>
  <Paragraphs>89</Paragraphs>
  <Slides>21</Slides>
  <Notes>0</Notes>
  <HiddenSlides>0</HiddenSlides>
  <MMClips>3</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Calibri Light</vt:lpstr>
      <vt:lpstr>Wingdings</vt:lpstr>
      <vt:lpstr>Office Theme</vt:lpstr>
      <vt:lpstr>Bitmap Image</vt:lpstr>
      <vt:lpstr>Circuits</vt:lpstr>
      <vt:lpstr>PowerPoint Presentation</vt:lpstr>
      <vt:lpstr>PowerPoint Presentation</vt:lpstr>
      <vt:lpstr>Conductors and Insulators</vt:lpstr>
      <vt:lpstr>Semiconductors</vt:lpstr>
      <vt:lpstr>Electrical Safety</vt:lpstr>
      <vt:lpstr>PowerPoint Presentation</vt:lpstr>
      <vt:lpstr>Electric Circuits</vt:lpstr>
      <vt:lpstr>Circuit Symbols</vt:lpstr>
      <vt:lpstr>Circuits Diagrams</vt:lpstr>
      <vt:lpstr>Circuits Diagrams</vt:lpstr>
      <vt:lpstr>Current Electricity</vt:lpstr>
      <vt:lpstr>Current Electricity</vt:lpstr>
      <vt:lpstr>Current Electricity</vt:lpstr>
      <vt:lpstr>Electron Flow</vt:lpstr>
      <vt:lpstr>PowerPoint Presentation</vt:lpstr>
      <vt:lpstr>Open vs. Closed Circuit</vt:lpstr>
      <vt:lpstr>PowerPoint Presentation</vt:lpstr>
      <vt:lpstr>PowerPoint Presentation</vt:lpstr>
      <vt:lpstr>Short Circuits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dc:title>
  <dc:creator>Laura Spindlove</dc:creator>
  <cp:lastModifiedBy>Laura Spindlove</cp:lastModifiedBy>
  <cp:revision>58</cp:revision>
  <dcterms:created xsi:type="dcterms:W3CDTF">2022-06-08T16:40:48Z</dcterms:created>
  <dcterms:modified xsi:type="dcterms:W3CDTF">2024-01-09T17:44:22Z</dcterms:modified>
</cp:coreProperties>
</file>