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715" r:id="rId2"/>
    <p:sldId id="716" r:id="rId3"/>
    <p:sldId id="717" r:id="rId4"/>
    <p:sldId id="718" r:id="rId5"/>
    <p:sldId id="719" r:id="rId6"/>
    <p:sldId id="720" r:id="rId7"/>
    <p:sldId id="721" r:id="rId8"/>
    <p:sldId id="375" r:id="rId9"/>
    <p:sldId id="713" r:id="rId10"/>
    <p:sldId id="714" r:id="rId11"/>
    <p:sldId id="724" r:id="rId12"/>
    <p:sldId id="725" r:id="rId13"/>
    <p:sldId id="726" r:id="rId14"/>
    <p:sldId id="727" r:id="rId15"/>
    <p:sldId id="728" r:id="rId16"/>
    <p:sldId id="734" r:id="rId17"/>
    <p:sldId id="357" r:id="rId18"/>
    <p:sldId id="7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83"/>
    <p:restoredTop sz="94068"/>
  </p:normalViewPr>
  <p:slideViewPr>
    <p:cSldViewPr snapToGrid="0" snapToObjects="1">
      <p:cViewPr varScale="1">
        <p:scale>
          <a:sx n="63" d="100"/>
          <a:sy n="63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EA22-4A64-A945-934E-623FF8FFC606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8CA7-B0B4-AA48-B484-DC0632FAE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Chapter 8 Notes - Current Electricty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24615-8451-4294-8E68-E2229D2BCCA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95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Chapter 8 Notes - Current Electricty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24615-8451-4294-8E68-E2229D2BCCA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2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Chapter 8 Notes - Current Electricty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24615-8451-4294-8E68-E2229D2BCCA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2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Chapter 8 Notes - Current Electricty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24615-8451-4294-8E68-E2229D2BCCA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9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Chapter 8 Notes - Current Electricty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24615-8451-4294-8E68-E2229D2BCCA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0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093A-4D8E-218D-5BAE-D7AF4DA52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0FB9-35D2-8BAA-75D2-99091D814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DD4E-6906-FE64-10CF-57DF62C9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A06A-C9F5-9928-92E0-C99048D4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C2CF-43DC-30A4-976C-5143E59C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146-7247-6D8E-3013-113B0D1C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FEB2B-F730-2977-1E59-BBDF042F0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0687-69AC-EF2C-68E3-2A83AB8F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E603-1510-65B1-6922-0FD6390A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2D36-AEDB-AA8A-100F-B4C26180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96D36-522A-CA2F-2E27-063D05787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37989-99D0-6752-58B6-F7EAD1D0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73B5-B083-E1B1-8E02-9C3AEE9A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DB28-9050-6931-157C-E43EE7FD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EB2D-8017-B0C6-C74E-B9776CB2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D2D3-8356-E282-9AF9-C8B61F22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ABB4-FF52-E138-41DA-55CFB9B6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7691-2BD5-B92B-5E68-0BCAC0A1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5E10-03C1-F002-CE88-B02EF130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045C-EA77-185C-7206-C2DC18BC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D4D0-6DAD-8F13-CFB2-ABEFAD86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58DF-E6FB-FA5B-D2E7-A9890E5A0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4487-79E9-B477-5B85-52E7935C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64E9A-1D8F-9BC7-A1AB-0C24980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A5201-3080-2810-0285-11C98E6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AD3E-82DD-BB09-EFF4-F84B00F3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419-F1AD-3CC7-D185-15D29EF1D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FF69-2709-F1D0-9715-1E9DAA2FA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F1B21-454C-08C7-E674-6C397B16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5514-8894-EC41-BF3E-FFB19449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88701-6A35-8262-A94D-7013F9CE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BACF-0B9E-7477-BCF3-866CD822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DCAF-4BE1-902D-1D3C-1D8D7873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5CC9B-64BA-CEDB-A4B3-D9054502E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68AC0-3C29-73F1-98A3-1E8582E5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C00C1-3B0D-3CA0-2E79-9663EA414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2E6DF-3EC3-F632-9382-C0EB9F9F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FCC0E-C00A-EFAA-F80E-2748A2E1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30DE3-B332-0B9C-8453-D7C50AF7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3785-9634-34E8-265D-429276FB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1BBD7-559A-7590-9E70-8DC96F5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90A92-389A-00A9-ECAF-062AEE95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AA18E-22B9-ACBF-5292-7EB6FC4D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49A9D-8158-9D22-5050-50ABEE2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BA67C-79BA-BBEE-3965-A1B191B1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348B8-AE64-C229-9C6B-9E2A51F8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7F90-2291-B3E8-5BF0-F77A4E5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A9A4-09A5-9BE2-C8DF-457ACC3C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F3833-9CFB-B3D4-AC82-5E52D5FA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D331-7DDA-2E1C-83DF-8B1093F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85E73-7FCA-4B01-4E93-79085316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ED7FA-A0DE-8977-BB77-066FD723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FD4C-B953-BDC8-6A4C-4B69D776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A672E-73C2-B4FB-9A99-2BB85FC4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668D5-69BE-3990-7E70-423A8BAD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E820F-EC9F-6AA3-906A-2C8BEBBE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05969-19C1-DCD9-B649-13DFBCA0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D87A-DF17-4A86-9BF0-6B989E70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2FC61-5294-8CA8-5B78-BFA6D5A4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37740-B532-FB5E-F3EC-CD569211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7F6A9-AA4F-07CD-5CEA-2777A40C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67E-FA6C-70BD-04A4-F094E640B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E600-69CB-E6A1-761F-ADEFB316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65C13F-55E1-44E9-8EC9-B9DDEE34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Resistance and 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Ohm’s Law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0F7C398-29B9-4D05-AAB2-0E15D4E56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71998"/>
            <a:ext cx="6553545" cy="45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4E159FA-5765-4F49-BA0B-704D2D3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  <a:br>
              <a:rPr lang="en-US" sz="4000" dirty="0"/>
            </a:br>
            <a:r>
              <a:rPr lang="en-US" sz="4000" b="1" dirty="0">
                <a:solidFill>
                  <a:srgbClr val="FFFFFF"/>
                </a:solidFill>
              </a:rPr>
              <a:t>Ohm’s Law             V =  IR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667F8C-B7B0-BBF0-103F-1AB68F67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299823"/>
            <a:ext cx="8437054" cy="43635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dirty="0"/>
              <a:t>The resistance of a car headlight is 15 </a:t>
            </a:r>
            <a:r>
              <a:rPr lang="el-GR" altLang="en-US" sz="3200" dirty="0"/>
              <a:t>Ω</a:t>
            </a:r>
            <a:r>
              <a:rPr lang="en-US" altLang="en-US" sz="3200" dirty="0"/>
              <a:t>. If there is a current of 0.80 A through the headlight, what is the voltage across the headlight?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 i="1" dirty="0">
                <a:solidFill>
                  <a:srgbClr val="FF0000"/>
                </a:solidFill>
              </a:rPr>
              <a:t>R = 15 </a:t>
            </a:r>
            <a:r>
              <a:rPr lang="en-US" altLang="en-US" sz="3200" b="1" dirty="0" err="1">
                <a:solidFill>
                  <a:srgbClr val="FF0000"/>
                </a:solidFill>
              </a:rPr>
              <a:t>Ω</a:t>
            </a:r>
            <a:r>
              <a:rPr lang="en-US" altLang="en-US" sz="3200" b="1" dirty="0">
                <a:solidFill>
                  <a:srgbClr val="FF0000"/>
                </a:solidFill>
              </a:rPr>
              <a:t>        </a:t>
            </a:r>
            <a:r>
              <a:rPr lang="en-US" altLang="en-US" sz="3200" b="1" i="1" dirty="0">
                <a:solidFill>
                  <a:srgbClr val="FF0000"/>
                </a:solidFill>
              </a:rPr>
              <a:t>I = 0.80 A    V = ??   </a:t>
            </a:r>
            <a:endParaRPr lang="en-US" altLang="en-US" sz="3200" dirty="0"/>
          </a:p>
          <a:p>
            <a:pPr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 = IR</a:t>
            </a:r>
            <a:endParaRPr lang="en-US" altLang="en-US" sz="36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V = (0.80 A )( 15 </a:t>
            </a:r>
            <a:r>
              <a:rPr lang="el-GR" altLang="en-US" sz="3600" b="1" dirty="0"/>
              <a:t>Ω </a:t>
            </a:r>
            <a:r>
              <a:rPr lang="en-CA" altLang="en-US" sz="3600" b="1" dirty="0"/>
              <a:t>) </a:t>
            </a:r>
            <a:r>
              <a:rPr lang="en-US" altLang="en-US" sz="3600" b="1" dirty="0">
                <a:sym typeface="Wingdings" pitchFamily="2" charset="2"/>
              </a:rPr>
              <a:t>     </a:t>
            </a:r>
            <a:r>
              <a:rPr lang="en-US" altLang="en-US" sz="3600" b="1" dirty="0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US" altLang="en-US" sz="3600" b="1" dirty="0">
                <a:solidFill>
                  <a:srgbClr val="FF0000"/>
                </a:solidFill>
              </a:rPr>
              <a:t> = 12 V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057D9-0060-4490-95EC-CFD4FBAAD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89455" l="3358" r="93284">
                        <a14:foregroundMark x1="27985" y1="68727" x2="27985" y2="68727"/>
                        <a14:foregroundMark x1="59701" y1="73091" x2="59701" y2="73091"/>
                        <a14:foregroundMark x1="55224" y1="50909" x2="55224" y2="50909"/>
                        <a14:foregroundMark x1="54104" y1="36727" x2="54104" y2="36727"/>
                        <a14:foregroundMark x1="54104" y1="31636" x2="54104" y2="31636"/>
                        <a14:foregroundMark x1="51493" y1="27273" x2="51493" y2="27273"/>
                        <a14:foregroundMark x1="36194" y1="58182" x2="36194" y2="58182"/>
                        <a14:foregroundMark x1="36194" y1="73091" x2="36194" y2="73091"/>
                        <a14:foregroundMark x1="30597" y1="70545" x2="30597" y2="70545"/>
                        <a14:foregroundMark x1="47761" y1="69455" x2="47761" y2="69455"/>
                        <a14:foregroundMark x1="47761" y1="58182" x2="47761" y2="58182"/>
                        <a14:foregroundMark x1="39552" y1="48364" x2="39552" y2="48364"/>
                        <a14:foregroundMark x1="54104" y1="53818" x2="54104" y2="53818"/>
                        <a14:foregroundMark x1="64179" y1="54545" x2="64179" y2="54545"/>
                        <a14:foregroundMark x1="70522" y1="54545" x2="70522" y2="54545"/>
                        <a14:foregroundMark x1="67910" y1="73091" x2="67910" y2="73091"/>
                        <a14:foregroundMark x1="77985" y1="60727" x2="77985" y2="60727"/>
                        <a14:foregroundMark x1="71642" y1="46545" x2="71642" y2="46545"/>
                        <a14:foregroundMark x1="47761" y1="58909" x2="47761" y2="58909"/>
                        <a14:foregroundMark x1="60448" y1="55636" x2="60448" y2="55636"/>
                        <a14:foregroundMark x1="35075" y1="56364" x2="35075" y2="56364"/>
                        <a14:foregroundMark x1="38060" y1="58909" x2="38060" y2="58909"/>
                        <a14:foregroundMark x1="38060" y1="55636" x2="38060" y2="55636"/>
                        <a14:foregroundMark x1="38806" y1="55636" x2="38806" y2="55636"/>
                        <a14:foregroundMark x1="36940" y1="53818" x2="36940" y2="53818"/>
                        <a14:foregroundMark x1="47761" y1="53818" x2="47761" y2="53818"/>
                        <a14:foregroundMark x1="48881" y1="52727" x2="48881" y2="52727"/>
                        <a14:foregroundMark x1="55970" y1="49091" x2="55970" y2="49091"/>
                        <a14:foregroundMark x1="57836" y1="50182" x2="57836" y2="50182"/>
                        <a14:foregroundMark x1="4104" y1="88364" x2="4104" y2="88364"/>
                        <a14:foregroundMark x1="5224" y1="85455" x2="5224" y2="85455"/>
                        <a14:foregroundMark x1="5970" y1="87273" x2="5970" y2="87273"/>
                        <a14:foregroundMark x1="7090" y1="84727" x2="7090" y2="84727"/>
                        <a14:foregroundMark x1="90672" y1="86545" x2="90672" y2="86545"/>
                        <a14:foregroundMark x1="93284" y1="86545" x2="93284" y2="86545"/>
                        <a14:foregroundMark x1="92537" y1="85455" x2="92537" y2="85455"/>
                        <a14:foregroundMark x1="30597" y1="50909" x2="30597" y2="50909"/>
                        <a14:foregroundMark x1="43284" y1="50909" x2="43284" y2="50909"/>
                        <a14:foregroundMark x1="62313" y1="50909" x2="62313" y2="50909"/>
                        <a14:foregroundMark x1="59701" y1="56364" x2="59701" y2="56364"/>
                        <a14:foregroundMark x1="53358" y1="56364" x2="53358" y2="56364"/>
                        <a14:foregroundMark x1="53358" y1="56364" x2="53358" y2="56364"/>
                        <a14:foregroundMark x1="50746" y1="30545" x2="50746" y2="30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95" y="2592949"/>
            <a:ext cx="3476786" cy="35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6B45-1A1A-43ED-B37A-284F6680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8F020-EE52-4DFB-B1FC-92AB775E1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052737"/>
                <a:ext cx="10612582" cy="5256583"/>
              </a:xfr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1. A small portable stove operates from a 120 V outlet.  When it is in use, 6 A flow through it.  What is the resistance of the heating element of the stove?</a:t>
                </a:r>
              </a:p>
              <a:p>
                <a:pPr>
                  <a:buNone/>
                </a:pPr>
                <a:r>
                  <a:rPr lang="en-US" sz="3600" dirty="0"/>
                  <a:t> 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I = 6A     V = 120V   R =??</a:t>
                </a:r>
                <a:r>
                  <a:rPr lang="en-US" sz="3600" dirty="0"/>
                  <a:t>               </a:t>
                </a: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</a:rPr>
                  <a:t>    =     20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Ω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b="1" dirty="0"/>
                  <a:t>2. What is the current flowing through a 24 Ω resistor, if it has a voltage of 90 V across it?</a:t>
                </a:r>
              </a:p>
              <a:p>
                <a:pPr>
                  <a:buNone/>
                </a:pPr>
                <a:r>
                  <a:rPr lang="en-US" altLang="en-US" b="1" i="1" dirty="0">
                    <a:solidFill>
                      <a:srgbClr val="FF0000"/>
                    </a:solidFill>
                  </a:rPr>
                  <a:t>I = ??    V = 90V   R =24</a:t>
                </a:r>
                <a:r>
                  <a:rPr lang="el-GR" altLang="en-US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CA" altLang="en-US" b="1" i="1" dirty="0">
                    <a:solidFill>
                      <a:srgbClr val="FF0000"/>
                    </a:solidFill>
                  </a:rPr>
                  <a:t>.                        I</a:t>
                </a: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</a:rPr>
                  <a:t>    =     3.75 A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b="1" dirty="0"/>
                  <a:t>3. What is the voltage through a hair dryer if 15A flows, and the resistance of the dryer is 8 Ω?</a:t>
                </a:r>
              </a:p>
              <a:p>
                <a:pPr>
                  <a:buNone/>
                </a:pPr>
                <a:r>
                  <a:rPr lang="en-US" altLang="en-US" b="1" i="1" dirty="0">
                    <a:solidFill>
                      <a:srgbClr val="FF0000"/>
                    </a:solidFill>
                  </a:rPr>
                  <a:t>I = 15A    V = ??   R =8</a:t>
                </a:r>
                <a:r>
                  <a:rPr lang="el-GR" altLang="en-US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                        </a:t>
                </a:r>
                <a:r>
                  <a:rPr lang="en-US" alt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 = IR   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=    15A  x  8</a:t>
                </a:r>
                <a:r>
                  <a:rPr lang="el-GR" altLang="en-US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US" altLang="en-US" sz="3200" b="1" i="1" dirty="0">
                    <a:solidFill>
                      <a:srgbClr val="FF0000"/>
                    </a:solidFill>
                  </a:rPr>
                  <a:t>    =   120 V</a:t>
                </a:r>
              </a:p>
              <a:p>
                <a:pPr>
                  <a:buNone/>
                </a:pPr>
                <a:endParaRPr lang="en-US" altLang="en-US" sz="2000" b="1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457200" indent="-4572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8F020-EE52-4DFB-B1FC-92AB775E1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052737"/>
                <a:ext cx="10612582" cy="5256583"/>
              </a:xfrm>
              <a:blipFill>
                <a:blip r:embed="rId2"/>
                <a:stretch>
                  <a:fillRect l="-1071" t="-1675" b="-4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544A15-B45E-48AE-A06E-F70DA84E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31627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Ohm’s Law &amp; Metric Conversions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884451-9A84-407F-8F42-BB14701E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785" y="1592797"/>
            <a:ext cx="6430651" cy="2767842"/>
          </a:xfr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Law             V =  IR</a:t>
            </a:r>
          </a:p>
          <a:p>
            <a:pPr marL="0" indent="0" algn="ctr">
              <a:buNone/>
            </a:pP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used in the equation must be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Amps for current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Ohms for resistance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Volts for voltage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F2068-EF65-4D57-9036-65904E9B4F20}"/>
              </a:ext>
            </a:extLst>
          </p:cNvPr>
          <p:cNvSpPr txBox="1"/>
          <p:nvPr/>
        </p:nvSpPr>
        <p:spPr>
          <a:xfrm>
            <a:off x="596348" y="4545412"/>
            <a:ext cx="5876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**If we encounter a problem with </a:t>
            </a:r>
            <a:r>
              <a:rPr lang="en-US" sz="2500" b="1" i="1" dirty="0">
                <a:highlight>
                  <a:srgbClr val="FFFF00"/>
                </a:highlight>
              </a:rPr>
              <a:t>different units </a:t>
            </a:r>
            <a:r>
              <a:rPr lang="en-US" sz="2500" dirty="0"/>
              <a:t>than the base units, we must </a:t>
            </a:r>
            <a:r>
              <a:rPr lang="en-US" sz="2500" b="1" i="1" dirty="0">
                <a:highlight>
                  <a:srgbClr val="FFFF00"/>
                </a:highlight>
              </a:rPr>
              <a:t>convert</a:t>
            </a:r>
            <a:r>
              <a:rPr lang="en-US" sz="2500" b="1" i="1" dirty="0"/>
              <a:t> </a:t>
            </a:r>
            <a:r>
              <a:rPr lang="en-US" sz="2500" dirty="0"/>
              <a:t>the units to the base unit before using the Ohms’ Law equation!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B79BE9AB-BF51-4066-8DD7-8A0DDF6D5A2F}"/>
              </a:ext>
            </a:extLst>
          </p:cNvPr>
          <p:cNvSpPr/>
          <p:nvPr/>
        </p:nvSpPr>
        <p:spPr>
          <a:xfrm>
            <a:off x="6240016" y="3861048"/>
            <a:ext cx="4248086" cy="26939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3B999-8D0A-45C9-8F52-A8D6E789A924}"/>
              </a:ext>
            </a:extLst>
          </p:cNvPr>
          <p:cNvSpPr txBox="1"/>
          <p:nvPr/>
        </p:nvSpPr>
        <p:spPr>
          <a:xfrm rot="19967169">
            <a:off x="7349060" y="4777115"/>
            <a:ext cx="2029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Unit factor method!!</a:t>
            </a:r>
          </a:p>
        </p:txBody>
      </p:sp>
    </p:spTree>
    <p:extLst>
      <p:ext uri="{BB962C8B-B14F-4D97-AF65-F5344CB8AC3E}">
        <p14:creationId xmlns:p14="http://schemas.microsoft.com/office/powerpoint/2010/main" val="32781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ABA0-349C-45D6-9E86-51233A16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882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Conversions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DE93-98AA-4D51-A845-75C2D330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28800"/>
            <a:ext cx="6751663" cy="4864073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609600" indent="-609600">
              <a:buNone/>
            </a:pPr>
            <a:r>
              <a:rPr lang="en-US" altLang="en-US" sz="3000" i="1" dirty="0"/>
              <a:t>Convert the following, showing all steps of the unit factor method:</a:t>
            </a:r>
          </a:p>
          <a:p>
            <a:pPr marL="609600" indent="-609600">
              <a:buNone/>
            </a:pPr>
            <a:endParaRPr lang="en-US" altLang="en-US" sz="3000" i="1" dirty="0"/>
          </a:p>
          <a:p>
            <a:pPr marL="609600" indent="-609600">
              <a:buNone/>
            </a:pPr>
            <a:r>
              <a:rPr lang="en-US" altLang="en-US" sz="3000" i="1" dirty="0"/>
              <a:t>1) 25 mA = ________ A</a:t>
            </a:r>
          </a:p>
          <a:p>
            <a:pPr marL="609600" indent="-609600">
              <a:buNone/>
            </a:pPr>
            <a:r>
              <a:rPr lang="en-US" altLang="en-US" sz="3000" i="1" dirty="0"/>
              <a:t>2) 5.0 k</a:t>
            </a:r>
            <a:r>
              <a:rPr lang="el-GR" altLang="en-US" sz="3000" i="1" dirty="0"/>
              <a:t>Ω</a:t>
            </a:r>
            <a:r>
              <a:rPr lang="en-US" altLang="en-US" sz="3000" i="1" dirty="0"/>
              <a:t> = ________ </a:t>
            </a:r>
            <a:r>
              <a:rPr lang="el-GR" altLang="en-US" sz="3000" i="1" dirty="0"/>
              <a:t>Ω</a:t>
            </a:r>
            <a:endParaRPr lang="en-US" altLang="en-US" sz="3000" i="1" dirty="0"/>
          </a:p>
          <a:p>
            <a:pPr marL="609600" indent="-609600">
              <a:buNone/>
            </a:pPr>
            <a:r>
              <a:rPr lang="en-US" altLang="en-US" sz="3000" i="1" dirty="0"/>
              <a:t>3) 12 MV = ________ V</a:t>
            </a:r>
          </a:p>
          <a:p>
            <a:pPr marL="609600" indent="-609600">
              <a:buNone/>
            </a:pPr>
            <a:r>
              <a:rPr lang="en-US" altLang="en-US" sz="3000" i="1" dirty="0"/>
              <a:t>4) 0.5 A = ________ mA</a:t>
            </a:r>
          </a:p>
          <a:p>
            <a:pPr marL="609600" indent="-609600">
              <a:buNone/>
            </a:pPr>
            <a:r>
              <a:rPr lang="en-US" altLang="en-US" sz="3000" i="1" dirty="0"/>
              <a:t>5) 600,000 V = ________ MV</a:t>
            </a:r>
          </a:p>
          <a:p>
            <a:pPr marL="609600" indent="-609600">
              <a:buNone/>
            </a:pPr>
            <a:r>
              <a:rPr lang="en-US" altLang="en-US" sz="3000" i="1" dirty="0"/>
              <a:t>6) 0.02 </a:t>
            </a:r>
            <a:r>
              <a:rPr lang="el-GR" altLang="en-US" sz="3000" i="1" dirty="0"/>
              <a:t>Ω</a:t>
            </a:r>
            <a:r>
              <a:rPr lang="en-US" altLang="en-US" sz="3000" i="1" dirty="0"/>
              <a:t> = ________ m</a:t>
            </a:r>
            <a:r>
              <a:rPr lang="el-GR" altLang="en-US" sz="3000" i="1" dirty="0"/>
              <a:t>Ω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3439-06EF-4286-B7A4-0C6AF2B0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6679654" cy="435133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1) 25 mA = 0.025 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2) 5.0 k</a:t>
            </a:r>
            <a:r>
              <a:rPr lang="el-GR" altLang="en-US" sz="4000" i="1" dirty="0"/>
              <a:t>Ω</a:t>
            </a:r>
            <a:r>
              <a:rPr lang="en-US" altLang="en-US" sz="4000" i="1" dirty="0"/>
              <a:t> = 5,000 </a:t>
            </a:r>
            <a:r>
              <a:rPr lang="el-GR" altLang="en-US" sz="4000" i="1" dirty="0"/>
              <a:t>Ω</a:t>
            </a:r>
            <a:endParaRPr lang="en-US" altLang="en-US" sz="4000" i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3) 12 MV = 12,000,000 V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4) 0.5 A = 500 mA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5) 600,000 V = 0.6 MV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/>
              <a:t>6) 0.02 </a:t>
            </a:r>
            <a:r>
              <a:rPr lang="el-GR" altLang="en-US" sz="4000" i="1" dirty="0"/>
              <a:t>Ω</a:t>
            </a:r>
            <a:r>
              <a:rPr lang="en-US" altLang="en-US" sz="4000" i="1" dirty="0"/>
              <a:t> = 20 m</a:t>
            </a:r>
            <a:r>
              <a:rPr lang="el-GR" altLang="en-US" sz="4000" i="1" dirty="0"/>
              <a:t>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ACA7BD-DD22-4095-B682-AEDB6559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90363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Conversions Review - Solutions</a:t>
            </a:r>
          </a:p>
        </p:txBody>
      </p:sp>
    </p:spTree>
    <p:extLst>
      <p:ext uri="{BB962C8B-B14F-4D97-AF65-F5344CB8AC3E}">
        <p14:creationId xmlns:p14="http://schemas.microsoft.com/office/powerpoint/2010/main" val="350903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727" y="235528"/>
                <a:ext cx="7869381" cy="631767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Example 3: </a:t>
                </a:r>
                <a:endParaRPr lang="en-US" altLang="en-US" sz="32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A 15 mA current flows through a 400 </a:t>
                </a:r>
                <a:r>
                  <a:rPr lang="el-GR" altLang="en-US" dirty="0"/>
                  <a:t>Ω</a:t>
                </a:r>
                <a:r>
                  <a:rPr lang="en-US" altLang="en-US" dirty="0"/>
                  <a:t> lamp. What is the voltage across the lamp?</a:t>
                </a:r>
                <a:endParaRPr lang="el-GR" altLang="en-US" dirty="0"/>
              </a:p>
              <a:p>
                <a:pPr>
                  <a:buNone/>
                </a:pPr>
                <a:r>
                  <a:rPr lang="en-US" altLang="en-US" b="1" i="1" dirty="0">
                    <a:solidFill>
                      <a:srgbClr val="FF0000"/>
                    </a:solidFill>
                  </a:rPr>
                  <a:t>  I = 15mA        R =400</a:t>
                </a:r>
                <a:r>
                  <a:rPr lang="el-GR" altLang="en-US" b="1" i="1" dirty="0">
                    <a:solidFill>
                      <a:srgbClr val="FF0000"/>
                    </a:solidFill>
                  </a:rPr>
                  <a:t>Ω</a:t>
                </a:r>
                <a:r>
                  <a:rPr lang="en-CA" altLang="en-US" b="1" i="1" dirty="0">
                    <a:solidFill>
                      <a:srgbClr val="FF0000"/>
                    </a:solidFill>
                  </a:rPr>
                  <a:t>     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V = ?? </a:t>
                </a:r>
                <a:endParaRPr lang="en-US" altLang="en-US" dirty="0"/>
              </a:p>
              <a:p>
                <a:pPr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Convert 15mA to ____A (unit factor method!!)</a:t>
                </a:r>
              </a:p>
              <a:p>
                <a:pPr algn="ctr">
                  <a:buNone/>
                </a:pPr>
                <a:r>
                  <a:rPr lang="en-US" sz="3600" dirty="0">
                    <a:solidFill>
                      <a:srgbClr val="0070C0"/>
                    </a:solidFill>
                  </a:rPr>
                  <a:t>15 mA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= 0.015A</a:t>
                </a:r>
              </a:p>
              <a:p>
                <a:pPr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en-US" sz="3200" dirty="0"/>
                  <a:t>V =  I R</a:t>
                </a:r>
                <a:endParaRPr lang="en-US" altLang="en-US" sz="32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3200" dirty="0"/>
                  <a:t>V =  (0.015A) (400 </a:t>
                </a:r>
                <a:r>
                  <a:rPr lang="el-GR" altLang="en-US" sz="3200" dirty="0"/>
                  <a:t>Ω</a:t>
                </a:r>
                <a:r>
                  <a:rPr lang="en-CA" altLang="en-US" sz="3200" dirty="0"/>
                  <a:t>)</a:t>
                </a:r>
                <a:endParaRPr lang="en-US" altLang="en-US" sz="32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3200" dirty="0">
                    <a:solidFill>
                      <a:srgbClr val="FF0000"/>
                    </a:solidFill>
                  </a:rPr>
                  <a:t>V = 6 V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727" y="235528"/>
                <a:ext cx="7869381" cy="6317672"/>
              </a:xfrm>
              <a:blipFill>
                <a:blip r:embed="rId3"/>
                <a:stretch>
                  <a:fillRect l="-1932" t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057D9-0060-4490-95EC-CFD4FBAAD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1491691"/>
            <a:ext cx="3127897" cy="320959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EBA577-3206-785E-76F0-FB21FC2CA459}"/>
              </a:ext>
            </a:extLst>
          </p:cNvPr>
          <p:cNvSpPr/>
          <p:nvPr/>
        </p:nvSpPr>
        <p:spPr>
          <a:xfrm>
            <a:off x="1717187" y="1641757"/>
            <a:ext cx="651939" cy="5222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927" y="270164"/>
                <a:ext cx="7869381" cy="631767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Example 4: </a:t>
                </a:r>
                <a:endParaRPr lang="en-US" altLang="en-US" sz="32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A 12 k</a:t>
                </a:r>
                <a:r>
                  <a:rPr lang="el-GR" altLang="en-US" dirty="0"/>
                  <a:t>Ω </a:t>
                </a:r>
                <a:r>
                  <a:rPr lang="en-CA" altLang="en-US" dirty="0"/>
                  <a:t> load is connected to a 90 V power supply. What is the current through the load, in milliamper3es (mA)? 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b="1" i="1" dirty="0">
                    <a:solidFill>
                      <a:srgbClr val="FF0000"/>
                    </a:solidFill>
                  </a:rPr>
                  <a:t>R = 12 k</a:t>
                </a:r>
                <a:r>
                  <a:rPr lang="el-GR" altLang="en-US" b="1" i="1" dirty="0">
                    <a:solidFill>
                      <a:srgbClr val="FF0000"/>
                    </a:solidFill>
                  </a:rPr>
                  <a:t>Ω </a:t>
                </a:r>
                <a:r>
                  <a:rPr lang="en-CA" altLang="en-US" b="1" i="1" dirty="0">
                    <a:solidFill>
                      <a:srgbClr val="FF0000"/>
                    </a:solidFill>
                  </a:rPr>
                  <a:t>    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V =</a:t>
                </a:r>
                <a:r>
                  <a:rPr lang="en-CA" altLang="en-US" b="1" i="1" dirty="0">
                    <a:solidFill>
                      <a:srgbClr val="FF0000"/>
                    </a:solidFill>
                  </a:rPr>
                  <a:t>90      I</a:t>
                </a:r>
                <a:r>
                  <a:rPr lang="en-US" altLang="en-US" b="1" i="1" dirty="0">
                    <a:solidFill>
                      <a:srgbClr val="FF0000"/>
                    </a:solidFill>
                  </a:rPr>
                  <a:t> = ?? </a:t>
                </a:r>
                <a:r>
                  <a:rPr lang="en-US" altLang="en-US" b="1" i="1" dirty="0">
                    <a:solidFill>
                      <a:srgbClr val="FF0000"/>
                    </a:solidFill>
                    <a:sym typeface="Wingdings" pitchFamily="2" charset="2"/>
                  </a:rPr>
                  <a:t> in mA</a:t>
                </a:r>
                <a:endParaRPr lang="en-US" altLang="en-US" dirty="0"/>
              </a:p>
              <a:p>
                <a:pPr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Convert 12 k</a:t>
                </a:r>
                <a:r>
                  <a:rPr lang="el-GR" altLang="en-US" dirty="0">
                    <a:solidFill>
                      <a:srgbClr val="0070C0"/>
                    </a:solidFill>
                  </a:rPr>
                  <a:t>Ω</a:t>
                </a:r>
                <a:r>
                  <a:rPr lang="en-US" dirty="0">
                    <a:solidFill>
                      <a:srgbClr val="0070C0"/>
                    </a:solidFill>
                  </a:rPr>
                  <a:t> to ____</a:t>
                </a:r>
                <a:r>
                  <a:rPr lang="el-GR" altLang="en-US" dirty="0"/>
                  <a:t> </a:t>
                </a:r>
                <a:r>
                  <a:rPr lang="el-GR" altLang="en-US" dirty="0">
                    <a:solidFill>
                      <a:srgbClr val="0070C0"/>
                    </a:solidFill>
                  </a:rPr>
                  <a:t>Ω</a:t>
                </a:r>
                <a:r>
                  <a:rPr lang="en-US" dirty="0">
                    <a:solidFill>
                      <a:srgbClr val="0070C0"/>
                    </a:solidFill>
                  </a:rPr>
                  <a:t> (unit factor method!!)</a:t>
                </a:r>
              </a:p>
              <a:p>
                <a:pPr algn="ctr">
                  <a:buNone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>
                  <a:buNone/>
                </a:pPr>
                <a:r>
                  <a:rPr lang="en-US" sz="3600" dirty="0">
                    <a:solidFill>
                      <a:srgbClr val="0070C0"/>
                    </a:solidFill>
                  </a:rPr>
                  <a:t>12 k</a:t>
                </a:r>
                <a:r>
                  <a:rPr lang="el-GR" altLang="en-US" sz="3600" dirty="0">
                    <a:solidFill>
                      <a:srgbClr val="0070C0"/>
                    </a:solidFill>
                  </a:rPr>
                  <a:t>Ω</a:t>
                </a:r>
                <a:r>
                  <a:rPr lang="el-GR" altLang="en-US" sz="3600" dirty="0"/>
                  <a:t>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3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m:rPr>
                            <m:nor/>
                          </m:rPr>
                          <a:rPr lang="el-GR" altLang="en-US" sz="3600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num>
                      <m:den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l-GR" altLang="en-US" sz="3600" dirty="0">
                            <a:solidFill>
                              <a:srgbClr val="0070C0"/>
                            </a:solidFill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= 12000 </a:t>
                </a:r>
                <a:r>
                  <a:rPr lang="el-GR" altLang="en-US" sz="3600" dirty="0">
                    <a:solidFill>
                      <a:srgbClr val="0070C0"/>
                    </a:solidFill>
                  </a:rPr>
                  <a:t>Ω </a:t>
                </a:r>
                <a:endParaRPr lang="en-US" sz="3600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</a:pPr>
                <a:r>
                  <a:rPr lang="en-US" altLang="en-US" sz="43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43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CA" altLang="en-US" sz="4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CA" altLang="en-US" sz="43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altLang="en-US" sz="3200" dirty="0"/>
                  <a:t> 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altLang="en-US" sz="3900" b="0" i="1" smtClean="0">
                            <a:latin typeface="Cambria Math" panose="02040503050406030204" pitchFamily="18" charset="0"/>
                          </a:rPr>
                          <m:t>90 </m:t>
                        </m:r>
                        <m:r>
                          <a:rPr lang="en-CA" altLang="en-US" sz="3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altLang="en-US" sz="3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CA" altLang="en-US" sz="3900" b="0" i="1" smtClean="0">
                            <a:latin typeface="Cambria Math" panose="02040503050406030204" pitchFamily="18" charset="0"/>
                          </a:rPr>
                          <m:t>12 000</m:t>
                        </m:r>
                        <m:r>
                          <m:rPr>
                            <m:nor/>
                          </m:rPr>
                          <a:rPr lang="el-GR" altLang="en-US" sz="39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altLang="en-US" sz="2000" dirty="0"/>
                  <a:t>         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altLang="en-US" sz="32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 </a:t>
                </a:r>
                <a:r>
                  <a:rPr lang="en-US" alt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0.0075 A</a:t>
                </a:r>
                <a:endParaRPr lang="en-US" alt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altLang="en-US" sz="3200" dirty="0"/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927" y="270164"/>
                <a:ext cx="7869381" cy="6317672"/>
              </a:xfrm>
              <a:blipFill>
                <a:blip r:embed="rId3"/>
                <a:stretch>
                  <a:fillRect l="-3060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057D9-0060-4490-95EC-CFD4FBAAD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1491691"/>
            <a:ext cx="3127897" cy="320959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EBA577-3206-785E-76F0-FB21FC2CA459}"/>
              </a:ext>
            </a:extLst>
          </p:cNvPr>
          <p:cNvSpPr/>
          <p:nvPr/>
        </p:nvSpPr>
        <p:spPr>
          <a:xfrm>
            <a:off x="1384673" y="2029690"/>
            <a:ext cx="651939" cy="5222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92F53A-4F8C-56CF-FB09-7EEFDAFD3370}"/>
                  </a:ext>
                </a:extLst>
              </p:cNvPr>
              <p:cNvSpPr txBox="1"/>
              <p:nvPr/>
            </p:nvSpPr>
            <p:spPr>
              <a:xfrm>
                <a:off x="7730836" y="5366309"/>
                <a:ext cx="3754582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sz="3200" b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m:rPr>
                            <m:nor/>
                          </m:rPr>
                          <a:rPr lang="en-CA" sz="3200" b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CA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 =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7.5 mA</a:t>
                </a:r>
                <a:r>
                  <a:rPr lang="el-GR" altLang="en-US" sz="3200" b="1" dirty="0">
                    <a:solidFill>
                      <a:srgbClr val="FF0000"/>
                    </a:solidFill>
                  </a:rPr>
                  <a:t>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92F53A-4F8C-56CF-FB09-7EEFDAFD3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6" y="5366309"/>
                <a:ext cx="3754582" cy="879280"/>
              </a:xfrm>
              <a:prstGeom prst="rect">
                <a:avLst/>
              </a:prstGeom>
              <a:blipFill>
                <a:blip r:embed="rId5"/>
                <a:stretch>
                  <a:fillRect l="-3367" t="-4225" r="-3367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15EB8A4-1B4C-0E15-7782-4C5ECC3C4D40}"/>
              </a:ext>
            </a:extLst>
          </p:cNvPr>
          <p:cNvSpPr/>
          <p:nvPr/>
        </p:nvSpPr>
        <p:spPr>
          <a:xfrm>
            <a:off x="2829161" y="1526108"/>
            <a:ext cx="651939" cy="5222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EB07-C193-4BE5-82FC-EA98003C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3162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Scientific Notation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8A0A-64C1-4ECA-A9D5-545288C7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will encounter </a:t>
            </a:r>
            <a:r>
              <a:rPr lang="en-US" b="1" dirty="0"/>
              <a:t>scientific notation </a:t>
            </a:r>
            <a:r>
              <a:rPr lang="en-US" dirty="0"/>
              <a:t>either in the questions, or you will be asked to write your answers in scientific notation!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Convert the following into scientific notation: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12 000 Ω =   ____________</a:t>
            </a:r>
          </a:p>
          <a:p>
            <a:pPr marL="457200" indent="-457200">
              <a:buAutoNum type="arabicPeriod"/>
            </a:pPr>
            <a:r>
              <a:rPr lang="en-US" dirty="0"/>
              <a:t>0.00005 mA  = _____________</a:t>
            </a:r>
          </a:p>
          <a:p>
            <a:pPr marL="457200" indent="-457200">
              <a:buAutoNum type="arabicPeriod"/>
            </a:pPr>
            <a:r>
              <a:rPr lang="en-US" dirty="0"/>
              <a:t>2300 V  =  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DEF72-C328-44CC-9C47-03CE04A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077072"/>
            <a:ext cx="29216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EB07-C193-4BE5-82FC-EA98003C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3162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Scientific Notation Review -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8A0A-64C1-4ECA-A9D5-545288C7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4000" dirty="0"/>
              <a:t>12 000 Ω =   </a:t>
            </a:r>
            <a:r>
              <a:rPr lang="en-US" sz="4000" dirty="0">
                <a:solidFill>
                  <a:srgbClr val="FF0000"/>
                </a:solidFill>
              </a:rPr>
              <a:t>1.2 x 10</a:t>
            </a:r>
            <a:r>
              <a:rPr lang="en-US" sz="4000" baseline="30000" dirty="0">
                <a:solidFill>
                  <a:srgbClr val="FF0000"/>
                </a:solidFill>
              </a:rPr>
              <a:t>4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l-GR" sz="4000" dirty="0">
                <a:solidFill>
                  <a:srgbClr val="FF0000"/>
                </a:solidFill>
              </a:rPr>
              <a:t>Ω</a:t>
            </a:r>
            <a:endParaRPr lang="en-US" sz="4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4000" dirty="0"/>
              <a:t>0.00005 mA  = </a:t>
            </a:r>
            <a:r>
              <a:rPr lang="en-US" sz="4000" dirty="0">
                <a:solidFill>
                  <a:srgbClr val="FF0000"/>
                </a:solidFill>
              </a:rPr>
              <a:t>5.0 x 10</a:t>
            </a:r>
            <a:r>
              <a:rPr lang="en-US" sz="4000" baseline="30000" dirty="0">
                <a:solidFill>
                  <a:srgbClr val="FF0000"/>
                </a:solidFill>
              </a:rPr>
              <a:t>-5</a:t>
            </a:r>
            <a:r>
              <a:rPr lang="en-US" sz="4000" dirty="0">
                <a:solidFill>
                  <a:srgbClr val="FF0000"/>
                </a:solidFill>
              </a:rPr>
              <a:t> mA</a:t>
            </a:r>
          </a:p>
          <a:p>
            <a:pPr marL="457200" indent="-457200">
              <a:buAutoNum type="arabicPeriod"/>
            </a:pPr>
            <a:r>
              <a:rPr lang="en-US" sz="4000" dirty="0"/>
              <a:t>2300 V  =  </a:t>
            </a:r>
            <a:r>
              <a:rPr lang="en-US" sz="4000" dirty="0">
                <a:solidFill>
                  <a:srgbClr val="FF0000"/>
                </a:solidFill>
              </a:rPr>
              <a:t>2.3 x 10</a:t>
            </a:r>
            <a:r>
              <a:rPr lang="en-US" sz="4000" baseline="30000" dirty="0">
                <a:solidFill>
                  <a:srgbClr val="FF0000"/>
                </a:solidFill>
              </a:rPr>
              <a:t>3</a:t>
            </a:r>
            <a:r>
              <a:rPr lang="en-US" sz="4000" dirty="0">
                <a:solidFill>
                  <a:srgbClr val="FF0000"/>
                </a:solidFill>
              </a:rPr>
              <a:t> 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DEF72-C328-44CC-9C47-03CE04A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077072"/>
            <a:ext cx="29216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0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43A9FD-4804-4D1C-A978-ACA3B63B1249}"/>
              </a:ext>
            </a:extLst>
          </p:cNvPr>
          <p:cNvSpPr txBox="1"/>
          <p:nvPr/>
        </p:nvSpPr>
        <p:spPr>
          <a:xfrm>
            <a:off x="431800" y="1118406"/>
            <a:ext cx="6921062" cy="543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b="1" u="sng" dirty="0"/>
              <a:t>Resistance</a:t>
            </a:r>
            <a:r>
              <a:rPr lang="en-US" altLang="en-US" sz="2800" dirty="0"/>
              <a:t> is the property of any material that </a:t>
            </a:r>
            <a:r>
              <a:rPr lang="en-US" altLang="en-US" sz="2800" dirty="0">
                <a:highlight>
                  <a:srgbClr val="FFFF00"/>
                </a:highlight>
              </a:rPr>
              <a:t>slows down</a:t>
            </a:r>
            <a:r>
              <a:rPr lang="en-US" altLang="en-US" sz="2800" dirty="0"/>
              <a:t>, or hinders, the flow of electrons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A </a:t>
            </a:r>
            <a:r>
              <a:rPr lang="en-US" altLang="en-US" sz="2800" b="1" i="1" dirty="0"/>
              <a:t>load</a:t>
            </a:r>
            <a:r>
              <a:rPr lang="en-US" altLang="en-US" sz="2800" dirty="0"/>
              <a:t>, which converts </a:t>
            </a:r>
            <a:r>
              <a:rPr lang="en-US" altLang="en-US" sz="2800" dirty="0">
                <a:highlight>
                  <a:srgbClr val="FFFF00"/>
                </a:highlight>
              </a:rPr>
              <a:t>electrical energy</a:t>
            </a:r>
            <a:r>
              <a:rPr lang="en-US" altLang="en-US" sz="2800" dirty="0"/>
              <a:t> into other forms of energy, works as a </a:t>
            </a:r>
            <a:r>
              <a:rPr lang="en-US" altLang="en-US" sz="2800" b="1" i="1" dirty="0"/>
              <a:t>resistor</a:t>
            </a:r>
            <a:r>
              <a:rPr lang="en-US" altLang="en-US" sz="2800" dirty="0"/>
              <a:t>.  While passing through the </a:t>
            </a:r>
            <a:r>
              <a:rPr lang="en-US" altLang="en-US" sz="2800" b="1" i="1" dirty="0"/>
              <a:t>load</a:t>
            </a:r>
            <a:r>
              <a:rPr lang="en-US" altLang="en-US" sz="2800" dirty="0"/>
              <a:t>, electrons in the current will </a:t>
            </a:r>
            <a:r>
              <a:rPr lang="en-US" altLang="en-US" sz="2800" b="1" i="1" dirty="0">
                <a:highlight>
                  <a:srgbClr val="FFFF00"/>
                </a:highlight>
              </a:rPr>
              <a:t>collide</a:t>
            </a:r>
            <a:r>
              <a:rPr lang="en-US" altLang="en-US" sz="2800" dirty="0"/>
              <a:t> with atoms that make up the load, or even with each other; these </a:t>
            </a:r>
            <a:r>
              <a:rPr lang="en-US" altLang="en-US" sz="2800" b="1" i="1" dirty="0"/>
              <a:t>collisions</a:t>
            </a:r>
            <a:r>
              <a:rPr lang="en-US" altLang="en-US" sz="2800" dirty="0"/>
              <a:t> interfere with current and slow it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For example, a conducting wire has </a:t>
            </a:r>
            <a:r>
              <a:rPr lang="en-US" altLang="en-US" sz="2800" b="1" dirty="0">
                <a:highlight>
                  <a:srgbClr val="FFFF00"/>
                </a:highlight>
              </a:rPr>
              <a:t>low resistance</a:t>
            </a:r>
            <a:r>
              <a:rPr lang="en-US" altLang="en-US" sz="2800" dirty="0"/>
              <a:t>, whereas the filament of a lightbulb has </a:t>
            </a:r>
            <a:r>
              <a:rPr lang="en-US" altLang="en-US" sz="2800" b="1" dirty="0">
                <a:highlight>
                  <a:srgbClr val="FFFF00"/>
                </a:highlight>
              </a:rPr>
              <a:t>high resistance</a:t>
            </a:r>
            <a:r>
              <a:rPr lang="en-US" altLang="en-US" sz="2800" dirty="0"/>
              <a:t>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3B8AE0-0C99-8D40-B6BD-F54DB074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7376" y="1884363"/>
            <a:ext cx="4022824" cy="37520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089421-2C42-BB0C-64A0-DDBEC0679FA9}"/>
              </a:ext>
            </a:extLst>
          </p:cNvPr>
          <p:cNvSpPr txBox="1">
            <a:spLocks/>
          </p:cNvSpPr>
          <p:nvPr/>
        </p:nvSpPr>
        <p:spPr>
          <a:xfrm>
            <a:off x="2152650" y="101600"/>
            <a:ext cx="7886700" cy="75961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38093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DD6C218-1A41-4A83-AB6E-07050100E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48703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</a:rPr>
              <a:t>The Resistor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5CEDEB4-3AD1-4CAC-9ED3-43874B9EA2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2412421"/>
            <a:ext cx="11391900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</a:t>
            </a:r>
            <a:r>
              <a:rPr lang="en-US" altLang="en-US" b="1" u="sng" dirty="0"/>
              <a:t>resistor</a:t>
            </a:r>
            <a:r>
              <a:rPr lang="en-US" altLang="en-US" dirty="0"/>
              <a:t> is an electrical component that has a specific resistance, designed to </a:t>
            </a:r>
            <a:r>
              <a:rPr lang="en-US" altLang="en-US" b="1" i="1" dirty="0">
                <a:highlight>
                  <a:srgbClr val="FFFF00"/>
                </a:highlight>
              </a:rPr>
              <a:t>slow current</a:t>
            </a:r>
            <a:r>
              <a:rPr lang="en-US" altLang="en-US" dirty="0"/>
              <a:t>.  High voltage power lines that travel long distances often have very high current which must be </a:t>
            </a:r>
            <a:r>
              <a:rPr lang="en-US" altLang="en-US" b="1" i="1" dirty="0">
                <a:highlight>
                  <a:srgbClr val="FFFF00"/>
                </a:highlight>
              </a:rPr>
              <a:t>lowered</a:t>
            </a:r>
            <a:r>
              <a:rPr lang="en-US" altLang="en-US" dirty="0"/>
              <a:t> prior entering households.</a:t>
            </a:r>
          </a:p>
          <a:p>
            <a:r>
              <a:rPr lang="en-US" altLang="en-US" dirty="0"/>
              <a:t>Resistors </a:t>
            </a:r>
            <a:r>
              <a:rPr lang="en-US" altLang="en-US" b="1" i="1" dirty="0">
                <a:highlight>
                  <a:srgbClr val="FFFF00"/>
                </a:highlight>
              </a:rPr>
              <a:t>transform</a:t>
            </a:r>
            <a:r>
              <a:rPr lang="en-US" altLang="en-US" dirty="0"/>
              <a:t> electrical energy into other forms, such as </a:t>
            </a:r>
            <a:r>
              <a:rPr lang="en-US" altLang="en-US" b="1" i="1" dirty="0">
                <a:highlight>
                  <a:srgbClr val="FFFF00"/>
                </a:highlight>
              </a:rPr>
              <a:t>heat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circuit symbol for a resistor is: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symbol for Resistance is “</a:t>
            </a:r>
            <a:r>
              <a:rPr lang="en-US" altLang="en-US" b="1" dirty="0"/>
              <a:t>R</a:t>
            </a:r>
            <a:r>
              <a:rPr lang="en-US" altLang="en-US" dirty="0"/>
              <a:t>”, and it is measured in </a:t>
            </a:r>
            <a:r>
              <a:rPr lang="en-US" altLang="en-US" b="1" dirty="0"/>
              <a:t>“Ohms” (</a:t>
            </a:r>
            <a:r>
              <a:rPr lang="el-GR" altLang="en-US" b="1" dirty="0"/>
              <a:t>Ω</a:t>
            </a:r>
            <a:r>
              <a:rPr lang="en-US" altLang="en-US" b="1" dirty="0"/>
              <a:t>)</a:t>
            </a:r>
          </a:p>
          <a:p>
            <a:r>
              <a:rPr lang="en-US" altLang="en-US" dirty="0"/>
              <a:t>An </a:t>
            </a:r>
            <a:r>
              <a:rPr lang="en-US" altLang="en-US" b="1" i="1" dirty="0">
                <a:highlight>
                  <a:srgbClr val="FFFF00"/>
                </a:highlight>
              </a:rPr>
              <a:t>Ohmmeter</a:t>
            </a:r>
            <a:r>
              <a:rPr lang="en-US" altLang="en-US" dirty="0"/>
              <a:t> measures resistance in a circuit </a:t>
            </a:r>
            <a:r>
              <a:rPr lang="en-US" altLang="en-US" b="1" i="1" dirty="0"/>
              <a:t>(it may be connected in parallel OR in series).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427B9EF2-9063-433A-A06D-32BFCA98DFC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791744" y="4653136"/>
          <a:ext cx="29527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952381" imgH="552527" progId="Paint.Picture">
                  <p:embed/>
                </p:oleObj>
              </mc:Choice>
              <mc:Fallback>
                <p:oleObj name="Bitmap Image" r:id="rId2" imgW="2952381" imgH="552527" progId="Paint.Picture">
                  <p:embed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427B9EF2-9063-433A-A06D-32BFCA98D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4653136"/>
                        <a:ext cx="29527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text, device, gauge, meter&#10;&#10;Description automatically generated">
            <a:extLst>
              <a:ext uri="{FF2B5EF4-FFF2-40B4-BE49-F238E27FC236}">
                <a16:creationId xmlns:a16="http://schemas.microsoft.com/office/drawing/2014/main" id="{4CF0745B-CE70-4837-B5A4-E9602D3013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0857"/>
          <a:stretch/>
        </p:blipFill>
        <p:spPr>
          <a:xfrm>
            <a:off x="8184232" y="188640"/>
            <a:ext cx="2160240" cy="2129023"/>
          </a:xfrm>
          <a:prstGeom prst="rect">
            <a:avLst/>
          </a:prstGeom>
        </p:spPr>
      </p:pic>
      <p:pic>
        <p:nvPicPr>
          <p:cNvPr id="5" name="Picture 4" descr="A picture containing toothbrush, brush, maraca, screwdriver&#10;&#10;Description automatically generated">
            <a:extLst>
              <a:ext uri="{FF2B5EF4-FFF2-40B4-BE49-F238E27FC236}">
                <a16:creationId xmlns:a16="http://schemas.microsoft.com/office/drawing/2014/main" id="{DD59B0FA-92E6-4DCB-A750-C013BA74C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50007"/>
            <a:ext cx="3167360" cy="2103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233E-1144-4FC3-95C8-9678BE5F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9618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Resistor </a:t>
            </a:r>
            <a:r>
              <a:rPr lang="en-US" b="1" dirty="0" err="1">
                <a:solidFill>
                  <a:schemeClr val="bg1"/>
                </a:solidFill>
              </a:rPr>
              <a:t>Colour</a:t>
            </a:r>
            <a:r>
              <a:rPr lang="en-US" b="1" dirty="0">
                <a:solidFill>
                  <a:schemeClr val="bg1"/>
                </a:solidFill>
              </a:rPr>
              <a:t> Code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2AAB98-081B-407D-8A68-4F64CEB5A57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95601" y="1321124"/>
          <a:ext cx="6589713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590476" imgH="3495238" progId="Paint.Picture">
                  <p:embed/>
                </p:oleObj>
              </mc:Choice>
              <mc:Fallback>
                <p:oleObj name="Bitmap Image" r:id="rId2" imgW="6590476" imgH="3495238" progId="Paint.Picture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B92AAB98-081B-407D-8A68-4F64CEB5A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1" y="1321124"/>
                        <a:ext cx="6589713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4DB988-3BF2-42FD-8378-857722161B9E}"/>
              </a:ext>
            </a:extLst>
          </p:cNvPr>
          <p:cNvSpPr txBox="1"/>
          <p:nvPr/>
        </p:nvSpPr>
        <p:spPr>
          <a:xfrm>
            <a:off x="772510" y="5013176"/>
            <a:ext cx="10689021" cy="1754326"/>
          </a:xfrm>
          <a:prstGeom prst="rect">
            <a:avLst/>
          </a:prstGeom>
          <a:solidFill>
            <a:srgbClr val="C8CACA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/>
              <a:t>Resistors are marked with </a:t>
            </a:r>
            <a:r>
              <a:rPr lang="en-US" altLang="en-US" sz="3600" b="1" i="1" dirty="0" err="1">
                <a:highlight>
                  <a:srgbClr val="FFFF00"/>
                </a:highlight>
              </a:rPr>
              <a:t>coloured</a:t>
            </a:r>
            <a:r>
              <a:rPr lang="en-US" altLang="en-US" sz="3600" dirty="0"/>
              <a:t> bands indicating their </a:t>
            </a:r>
            <a:r>
              <a:rPr lang="en-US" altLang="en-US" sz="3600" b="1" i="1" dirty="0">
                <a:highlight>
                  <a:srgbClr val="FFFF00"/>
                </a:highlight>
              </a:rPr>
              <a:t>resistance</a:t>
            </a:r>
            <a:r>
              <a:rPr lang="en-US" altLang="en-US" sz="3600" dirty="0"/>
              <a:t> value, and there is a legend for which numbers these </a:t>
            </a:r>
            <a:r>
              <a:rPr lang="en-US" altLang="en-US" sz="3600" dirty="0" err="1"/>
              <a:t>colours</a:t>
            </a:r>
            <a:r>
              <a:rPr lang="en-US" altLang="en-US" sz="3600" dirty="0"/>
              <a:t> represent</a:t>
            </a:r>
          </a:p>
        </p:txBody>
      </p:sp>
    </p:spTree>
    <p:extLst>
      <p:ext uri="{BB962C8B-B14F-4D97-AF65-F5344CB8AC3E}">
        <p14:creationId xmlns:p14="http://schemas.microsoft.com/office/powerpoint/2010/main" val="19742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8C96D-F468-4C6C-8F6A-C5D460AD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6" y="300551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1E47D-E470-4C58-A64B-AB150403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9618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7C7E-AD7C-4618-9374-A9D5536D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308538"/>
            <a:ext cx="11687503" cy="5184335"/>
          </a:xfrm>
        </p:spPr>
        <p:txBody>
          <a:bodyPr wrap="square">
            <a:noAutofit/>
          </a:bodyPr>
          <a:lstStyle/>
          <a:p>
            <a:r>
              <a:rPr lang="en-US" sz="2400" dirty="0"/>
              <a:t>German physicist </a:t>
            </a:r>
            <a:r>
              <a:rPr lang="en-US" sz="2400" b="1" dirty="0"/>
              <a:t>Georg Ohm </a:t>
            </a:r>
            <a:r>
              <a:rPr lang="en-US" sz="2400" dirty="0"/>
              <a:t>discovered a </a:t>
            </a:r>
            <a:r>
              <a:rPr lang="en-US" sz="2400" b="1" i="1" dirty="0">
                <a:highlight>
                  <a:srgbClr val="FFFF00"/>
                </a:highlight>
              </a:rPr>
              <a:t>relationship</a:t>
            </a:r>
            <a:r>
              <a:rPr lang="en-US" sz="2400" dirty="0"/>
              <a:t> between resistance, current and voltage (</a:t>
            </a:r>
            <a:r>
              <a:rPr lang="en-US" sz="2400" i="1" dirty="0"/>
              <a:t>aka electrical potential difference</a:t>
            </a:r>
            <a:r>
              <a:rPr lang="en-US" sz="2400" dirty="0"/>
              <a:t>) in a conductor.  </a:t>
            </a:r>
          </a:p>
          <a:p>
            <a:r>
              <a:rPr lang="en-US" sz="2400" dirty="0"/>
              <a:t>For example, he found that when he increased the </a:t>
            </a:r>
            <a:r>
              <a:rPr lang="en-US" sz="2400" b="1" i="1" dirty="0">
                <a:highlight>
                  <a:srgbClr val="FFFF00"/>
                </a:highlight>
              </a:rPr>
              <a:t>voltage</a:t>
            </a:r>
            <a:r>
              <a:rPr lang="en-US" sz="2400" dirty="0"/>
              <a:t> in a conductor, the </a:t>
            </a:r>
            <a:r>
              <a:rPr lang="en-US" sz="2400" b="1" i="1" dirty="0">
                <a:highlight>
                  <a:srgbClr val="FFFF00"/>
                </a:highlight>
              </a:rPr>
              <a:t>current</a:t>
            </a:r>
            <a:r>
              <a:rPr lang="en-US" sz="2400" b="1" i="1" dirty="0"/>
              <a:t> </a:t>
            </a:r>
            <a:r>
              <a:rPr lang="en-US" sz="2400" dirty="0"/>
              <a:t>also increased </a:t>
            </a:r>
            <a:r>
              <a:rPr lang="en-US" sz="2400" b="1" dirty="0"/>
              <a:t>proportionally</a:t>
            </a:r>
            <a:r>
              <a:rPr lang="en-US" sz="2400" dirty="0"/>
              <a:t> (for given resistance).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relationship is defined as “</a:t>
            </a:r>
            <a:r>
              <a:rPr lang="en-US" sz="2400" b="1" dirty="0"/>
              <a:t>OHM’S LAW</a:t>
            </a:r>
            <a:r>
              <a:rPr lang="en-US" sz="2400" dirty="0"/>
              <a:t>”: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</a:t>
            </a:r>
            <a:r>
              <a:rPr lang="en-US" sz="2400" dirty="0"/>
              <a:t> stands for voltage </a:t>
            </a:r>
            <a:r>
              <a:rPr lang="en-US" sz="2400" i="1" dirty="0"/>
              <a:t>(measured in volts, V)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stands for current </a:t>
            </a:r>
            <a:r>
              <a:rPr lang="en-US" sz="2400" i="1" dirty="0"/>
              <a:t>(measured in amperes or amps, A)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stands for resistance </a:t>
            </a:r>
            <a:r>
              <a:rPr lang="en-US" sz="2400" i="1" dirty="0"/>
              <a:t>(measured in ohms, Ω)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7D6702-134D-40FA-AE04-755274376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73853"/>
              </p:ext>
            </p:extLst>
          </p:nvPr>
        </p:nvGraphicFramePr>
        <p:xfrm>
          <a:off x="1676182" y="3900705"/>
          <a:ext cx="5488940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88940">
                  <a:extLst>
                    <a:ext uri="{9D8B030D-6E8A-4147-A177-3AD203B41FA5}">
                      <a16:colId xmlns:a16="http://schemas.microsoft.com/office/drawing/2014/main" val="209541559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dirty="0">
                          <a:effectLst/>
                        </a:rPr>
                        <a:t>Voltage = Current x Resistance                            V = IR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8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943081-4198-4830-B513-40FA78546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5" y="1124744"/>
            <a:ext cx="8424938" cy="56166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1983F9-330C-4EA2-9A83-AD591A14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8761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89568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1325F-DD7C-44EA-8283-785FF6304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0282" y="2708920"/>
                <a:ext cx="4473712" cy="38884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   V   =   I R</a:t>
                </a:r>
              </a:p>
              <a:p>
                <a:pPr marL="0" indent="0">
                  <a:buNone/>
                </a:pPr>
                <a:r>
                  <a:rPr lang="en-US" dirty="0"/>
                  <a:t>	    R         R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400" dirty="0"/>
                  <a:t>By dividing both sides of the equation by R, we get an equation for calculating current, I: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200" dirty="0"/>
                  <a:t>I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3200" dirty="0"/>
                  <a:t>       or      I = V ÷ 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1325F-DD7C-44EA-8283-785FF6304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0282" y="2708920"/>
                <a:ext cx="4473712" cy="3888432"/>
              </a:xfrm>
              <a:blipFill>
                <a:blip r:embed="rId2"/>
                <a:stretch>
                  <a:fillRect l="-3390" t="-2932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BDA8FFA-3FE9-40EF-B0D7-C2A56516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5961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Ohm’s Law             V =  IR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9E187C-5C33-4CC6-9713-D48593C4AED7}"/>
              </a:ext>
            </a:extLst>
          </p:cNvPr>
          <p:cNvCxnSpPr>
            <a:cxnSpLocks/>
          </p:cNvCxnSpPr>
          <p:nvPr/>
        </p:nvCxnSpPr>
        <p:spPr>
          <a:xfrm>
            <a:off x="3465218" y="3200061"/>
            <a:ext cx="643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2DE9F-0ABB-4204-80CF-7FA93C4B20B7}"/>
              </a:ext>
            </a:extLst>
          </p:cNvPr>
          <p:cNvCxnSpPr>
            <a:cxnSpLocks/>
          </p:cNvCxnSpPr>
          <p:nvPr/>
        </p:nvCxnSpPr>
        <p:spPr>
          <a:xfrm>
            <a:off x="2506967" y="3154027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A39F2-6715-49AF-82F8-44231571D5F9}"/>
              </a:ext>
            </a:extLst>
          </p:cNvPr>
          <p:cNvCxnSpPr>
            <a:cxnSpLocks/>
          </p:cNvCxnSpPr>
          <p:nvPr/>
        </p:nvCxnSpPr>
        <p:spPr>
          <a:xfrm flipH="1">
            <a:off x="3677482" y="3323196"/>
            <a:ext cx="287903" cy="327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3F718-4212-4F80-B4E3-7062F07DD5E3}"/>
              </a:ext>
            </a:extLst>
          </p:cNvPr>
          <p:cNvCxnSpPr>
            <a:cxnSpLocks/>
          </p:cNvCxnSpPr>
          <p:nvPr/>
        </p:nvCxnSpPr>
        <p:spPr>
          <a:xfrm flipH="1">
            <a:off x="3789254" y="2720339"/>
            <a:ext cx="319803" cy="356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5A22D-A6C8-4F27-B18C-1F1E3DB7503E}"/>
              </a:ext>
            </a:extLst>
          </p:cNvPr>
          <p:cNvSpPr txBox="1"/>
          <p:nvPr/>
        </p:nvSpPr>
        <p:spPr>
          <a:xfrm>
            <a:off x="646386" y="1340768"/>
            <a:ext cx="113196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By </a:t>
            </a:r>
            <a:r>
              <a:rPr lang="en-US" sz="2800" b="1" i="1" dirty="0"/>
              <a:t>rearranging</a:t>
            </a:r>
            <a:r>
              <a:rPr lang="en-US" sz="2800" dirty="0"/>
              <a:t> the variables in Ohm’s Law, we can use the equation to calculate any </a:t>
            </a:r>
            <a:r>
              <a:rPr lang="en-US" sz="2800" b="1" i="1" dirty="0"/>
              <a:t>unknown</a:t>
            </a:r>
            <a:r>
              <a:rPr lang="en-US" sz="2800" dirty="0"/>
              <a:t> value (if given the other two values)!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FE90F5-6A57-4865-BABD-D44D6E5A909B}"/>
                  </a:ext>
                </a:extLst>
              </p:cNvPr>
              <p:cNvSpPr txBox="1"/>
              <p:nvPr/>
            </p:nvSpPr>
            <p:spPr>
              <a:xfrm>
                <a:off x="6522955" y="2683975"/>
                <a:ext cx="4617727" cy="393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                     V   =   I  R</a:t>
                </a:r>
              </a:p>
              <a:p>
                <a:r>
                  <a:rPr lang="en-US" sz="2800" dirty="0"/>
                  <a:t>	               I          I</a:t>
                </a:r>
              </a:p>
              <a:p>
                <a:endParaRPr lang="en-US" sz="2800" dirty="0"/>
              </a:p>
              <a:p>
                <a:r>
                  <a:rPr lang="en-US" sz="2400" dirty="0"/>
                  <a:t>By dividing both sides of the equation by I, we get an equation for calculating resistance, R: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3200" dirty="0"/>
                  <a:t>R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3200" dirty="0"/>
                  <a:t>       or      R = V ÷ I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FE90F5-6A57-4865-BABD-D44D6E5A9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955" y="2683975"/>
                <a:ext cx="4617727" cy="3938322"/>
              </a:xfrm>
              <a:prstGeom prst="rect">
                <a:avLst/>
              </a:prstGeom>
              <a:blipFill>
                <a:blip r:embed="rId3"/>
                <a:stretch>
                  <a:fillRect l="-3288" t="-1608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5EA850-EC3C-4322-ADCC-0EE2703038FA}"/>
              </a:ext>
            </a:extLst>
          </p:cNvPr>
          <p:cNvCxnSpPr>
            <a:cxnSpLocks/>
          </p:cNvCxnSpPr>
          <p:nvPr/>
        </p:nvCxnSpPr>
        <p:spPr>
          <a:xfrm>
            <a:off x="8367828" y="3154027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84996-D3B0-458F-B96E-B9F3C0BCB52F}"/>
              </a:ext>
            </a:extLst>
          </p:cNvPr>
          <p:cNvCxnSpPr>
            <a:cxnSpLocks/>
          </p:cNvCxnSpPr>
          <p:nvPr/>
        </p:nvCxnSpPr>
        <p:spPr>
          <a:xfrm>
            <a:off x="9373187" y="3154027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BAEE98-20FE-4C5B-ACCE-B57CB16745B8}"/>
              </a:ext>
            </a:extLst>
          </p:cNvPr>
          <p:cNvCxnSpPr>
            <a:cxnSpLocks/>
          </p:cNvCxnSpPr>
          <p:nvPr/>
        </p:nvCxnSpPr>
        <p:spPr>
          <a:xfrm flipH="1">
            <a:off x="9552652" y="3200061"/>
            <a:ext cx="319803" cy="356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D0596-8D78-416C-872C-386E9C14FDB3}"/>
              </a:ext>
            </a:extLst>
          </p:cNvPr>
          <p:cNvCxnSpPr>
            <a:cxnSpLocks/>
          </p:cNvCxnSpPr>
          <p:nvPr/>
        </p:nvCxnSpPr>
        <p:spPr>
          <a:xfrm flipH="1">
            <a:off x="9392751" y="2797439"/>
            <a:ext cx="319803" cy="356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0B484-1390-4CED-B7C0-F17BD283F7D2}"/>
              </a:ext>
            </a:extLst>
          </p:cNvPr>
          <p:cNvCxnSpPr/>
          <p:nvPr/>
        </p:nvCxnSpPr>
        <p:spPr>
          <a:xfrm>
            <a:off x="6023992" y="2420888"/>
            <a:ext cx="0" cy="43204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4E159FA-5765-4F49-BA0B-704D2D3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Ohm’s Law             V =  IR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057D9-0060-4490-95EC-CFD4FBAAD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31" y="2064001"/>
            <a:ext cx="4408822" cy="4523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C7F950-1C30-B611-A0A3-3F6B127341E5}"/>
                  </a:ext>
                </a:extLst>
              </p:cNvPr>
              <p:cNvSpPr txBox="1"/>
              <p:nvPr/>
            </p:nvSpPr>
            <p:spPr>
              <a:xfrm>
                <a:off x="1449737" y="3450871"/>
                <a:ext cx="1739153" cy="12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C7F950-1C30-B611-A0A3-3F6B12734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37" y="3450871"/>
                <a:ext cx="1739153" cy="1240789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B4491-9576-1435-A98B-89BD5B2062C1}"/>
                  </a:ext>
                </a:extLst>
              </p:cNvPr>
              <p:cNvSpPr txBox="1"/>
              <p:nvPr/>
            </p:nvSpPr>
            <p:spPr>
              <a:xfrm>
                <a:off x="8844473" y="3440039"/>
                <a:ext cx="1739153" cy="124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5B4491-9576-1435-A98B-89BD5B20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73" y="3440039"/>
                <a:ext cx="1739153" cy="1240789"/>
              </a:xfrm>
              <a:prstGeom prst="rect">
                <a:avLst/>
              </a:prstGeom>
              <a:blipFill>
                <a:blip r:embed="rId5"/>
                <a:stretch>
                  <a:fillRect l="-1449" r="-72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3FA2EC7-D600-B27E-29B6-D2F2729EC373}"/>
              </a:ext>
            </a:extLst>
          </p:cNvPr>
          <p:cNvSpPr/>
          <p:nvPr/>
        </p:nvSpPr>
        <p:spPr>
          <a:xfrm>
            <a:off x="6427360" y="4662899"/>
            <a:ext cx="959557" cy="1368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BBE1E8-1434-3852-F088-A33892C02BB5}"/>
              </a:ext>
            </a:extLst>
          </p:cNvPr>
          <p:cNvSpPr/>
          <p:nvPr/>
        </p:nvSpPr>
        <p:spPr>
          <a:xfrm>
            <a:off x="4697173" y="4653938"/>
            <a:ext cx="959557" cy="1368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257F75-7110-3CFC-09E8-28478D137F97}"/>
              </a:ext>
            </a:extLst>
          </p:cNvPr>
          <p:cNvCxnSpPr>
            <a:endCxn id="6" idx="3"/>
          </p:cNvCxnSpPr>
          <p:nvPr/>
        </p:nvCxnSpPr>
        <p:spPr>
          <a:xfrm flipV="1">
            <a:off x="7386917" y="4325991"/>
            <a:ext cx="952736" cy="654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D47539-FBF9-0305-FF74-66B2F3A5B839}"/>
              </a:ext>
            </a:extLst>
          </p:cNvPr>
          <p:cNvCxnSpPr>
            <a:cxnSpLocks/>
          </p:cNvCxnSpPr>
          <p:nvPr/>
        </p:nvCxnSpPr>
        <p:spPr>
          <a:xfrm flipH="1" flipV="1">
            <a:off x="3576735" y="4404204"/>
            <a:ext cx="1168520" cy="553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4E159FA-5765-4F49-BA0B-704D2D3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1: </a:t>
            </a:r>
            <a:br>
              <a:rPr lang="en-US" sz="4000" dirty="0"/>
            </a:br>
            <a:r>
              <a:rPr lang="en-US" sz="4000" b="1" dirty="0">
                <a:solidFill>
                  <a:srgbClr val="FFFFFF"/>
                </a:solidFill>
              </a:rPr>
              <a:t>Ohm’s Law             V =  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322" y="2299823"/>
                <a:ext cx="8437054" cy="436355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3200" dirty="0"/>
                  <a:t>The current through a load in a circuit is 1.5 A.   If the potential difference across the load is 12 V, what is the resistance of the load?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3200" b="1" i="1" dirty="0">
                    <a:solidFill>
                      <a:srgbClr val="FF0000"/>
                    </a:solidFill>
                  </a:rPr>
                  <a:t>I = 1.5A    V = 12V   R =??</a:t>
                </a:r>
                <a:endParaRPr lang="en-US" altLang="en-US" sz="3200" dirty="0"/>
              </a:p>
              <a:p>
                <a:pPr>
                  <a:buNone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</a:t>
                </a:r>
                <a:r>
                  <a:rPr lang="en-US" sz="4000" dirty="0"/>
                  <a:t>or      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= V ÷ I</a:t>
                </a:r>
                <a:endParaRPr lang="en-US" sz="4000" dirty="0"/>
              </a:p>
              <a:p>
                <a:pPr>
                  <a:buNone/>
                </a:pPr>
                <a:endParaRPr lang="en-US" altLang="en-US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4000" b="1" dirty="0"/>
                  <a:t>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en-US" sz="4000" b="1" dirty="0"/>
                  <a:t>          </a:t>
                </a:r>
                <a:r>
                  <a:rPr lang="en-US" altLang="en-US" sz="4000" b="1" dirty="0">
                    <a:sym typeface="Wingdings" pitchFamily="2" charset="2"/>
                  </a:rPr>
                  <a:t>     </a:t>
                </a:r>
                <a:r>
                  <a:rPr lang="en-US" altLang="en-US" sz="4000" b="1" dirty="0">
                    <a:solidFill>
                      <a:srgbClr val="FF0000"/>
                    </a:solidFill>
                  </a:rPr>
                  <a:t>R = 8 </a:t>
                </a:r>
                <a:r>
                  <a:rPr lang="en-US" altLang="en-US" sz="4000" b="1" dirty="0" err="1">
                    <a:solidFill>
                      <a:srgbClr val="FF0000"/>
                    </a:solidFill>
                  </a:rPr>
                  <a:t>Ω</a:t>
                </a:r>
                <a:endParaRPr lang="en-US" alt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A667F8C-B7B0-BBF0-103F-1AB68F67E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322" y="2299823"/>
                <a:ext cx="8437054" cy="4363550"/>
              </a:xfrm>
              <a:blipFill>
                <a:blip r:embed="rId3"/>
                <a:stretch>
                  <a:fillRect l="-2707" t="-2899" r="-1203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057D9-0060-4490-95EC-CFD4FBAAD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89455" l="3358" r="93284">
                        <a14:foregroundMark x1="27985" y1="68727" x2="27985" y2="68727"/>
                        <a14:foregroundMark x1="59701" y1="73091" x2="59701" y2="73091"/>
                        <a14:foregroundMark x1="55224" y1="50909" x2="55224" y2="50909"/>
                        <a14:foregroundMark x1="54104" y1="36727" x2="54104" y2="36727"/>
                        <a14:foregroundMark x1="54104" y1="31636" x2="54104" y2="31636"/>
                        <a14:foregroundMark x1="51493" y1="27273" x2="51493" y2="27273"/>
                        <a14:foregroundMark x1="36194" y1="58182" x2="36194" y2="58182"/>
                        <a14:foregroundMark x1="36194" y1="73091" x2="36194" y2="73091"/>
                        <a14:foregroundMark x1="30597" y1="70545" x2="30597" y2="70545"/>
                        <a14:foregroundMark x1="47761" y1="69455" x2="47761" y2="69455"/>
                        <a14:foregroundMark x1="47761" y1="58182" x2="47761" y2="58182"/>
                        <a14:foregroundMark x1="39552" y1="48364" x2="39552" y2="48364"/>
                        <a14:foregroundMark x1="54104" y1="53818" x2="54104" y2="53818"/>
                        <a14:foregroundMark x1="64179" y1="54545" x2="64179" y2="54545"/>
                        <a14:foregroundMark x1="70522" y1="54545" x2="70522" y2="54545"/>
                        <a14:foregroundMark x1="67910" y1="73091" x2="67910" y2="73091"/>
                        <a14:foregroundMark x1="77985" y1="60727" x2="77985" y2="60727"/>
                        <a14:foregroundMark x1="71642" y1="46545" x2="71642" y2="46545"/>
                        <a14:foregroundMark x1="47761" y1="58909" x2="47761" y2="58909"/>
                        <a14:foregroundMark x1="60448" y1="55636" x2="60448" y2="55636"/>
                        <a14:foregroundMark x1="35075" y1="56364" x2="35075" y2="56364"/>
                        <a14:foregroundMark x1="38060" y1="58909" x2="38060" y2="58909"/>
                        <a14:foregroundMark x1="38060" y1="55636" x2="38060" y2="55636"/>
                        <a14:foregroundMark x1="38806" y1="55636" x2="38806" y2="55636"/>
                        <a14:foregroundMark x1="36940" y1="53818" x2="36940" y2="53818"/>
                        <a14:foregroundMark x1="47761" y1="53818" x2="47761" y2="53818"/>
                        <a14:foregroundMark x1="48881" y1="52727" x2="48881" y2="52727"/>
                        <a14:foregroundMark x1="55970" y1="49091" x2="55970" y2="49091"/>
                        <a14:foregroundMark x1="57836" y1="50182" x2="57836" y2="50182"/>
                        <a14:foregroundMark x1="4104" y1="88364" x2="4104" y2="88364"/>
                        <a14:foregroundMark x1="5224" y1="85455" x2="5224" y2="85455"/>
                        <a14:foregroundMark x1="5970" y1="87273" x2="5970" y2="87273"/>
                        <a14:foregroundMark x1="7090" y1="84727" x2="7090" y2="84727"/>
                        <a14:foregroundMark x1="90672" y1="86545" x2="90672" y2="86545"/>
                        <a14:foregroundMark x1="93284" y1="86545" x2="93284" y2="86545"/>
                        <a14:foregroundMark x1="92537" y1="85455" x2="92537" y2="85455"/>
                        <a14:foregroundMark x1="30597" y1="50909" x2="30597" y2="50909"/>
                        <a14:foregroundMark x1="43284" y1="50909" x2="43284" y2="50909"/>
                        <a14:foregroundMark x1="62313" y1="50909" x2="62313" y2="50909"/>
                        <a14:foregroundMark x1="59701" y1="56364" x2="59701" y2="56364"/>
                        <a14:foregroundMark x1="53358" y1="56364" x2="53358" y2="56364"/>
                        <a14:foregroundMark x1="53358" y1="56364" x2="53358" y2="56364"/>
                        <a14:foregroundMark x1="50746" y1="30545" x2="50746" y2="30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95" y="2592949"/>
            <a:ext cx="3476786" cy="35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5979</TotalTime>
  <Words>1146</Words>
  <Application>Microsoft Macintosh PowerPoint</Application>
  <PresentationFormat>Widescreen</PresentationFormat>
  <Paragraphs>139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Wingdings</vt:lpstr>
      <vt:lpstr>Office Theme</vt:lpstr>
      <vt:lpstr>Bitmap Image</vt:lpstr>
      <vt:lpstr>Resistance and  Ohm’s Law</vt:lpstr>
      <vt:lpstr>PowerPoint Presentation</vt:lpstr>
      <vt:lpstr>The Resistor</vt:lpstr>
      <vt:lpstr>Resistor Colour Code</vt:lpstr>
      <vt:lpstr>Ohm’s Law</vt:lpstr>
      <vt:lpstr>Ohm’s Law</vt:lpstr>
      <vt:lpstr>Ohm’s Law             V =  IR</vt:lpstr>
      <vt:lpstr>Ohm’s Law             V =  IR</vt:lpstr>
      <vt:lpstr>Example 1:  Ohm’s Law             V =  IR</vt:lpstr>
      <vt:lpstr>Example 2:  Ohm’s Law             V =  IR</vt:lpstr>
      <vt:lpstr>Practice time!</vt:lpstr>
      <vt:lpstr>Ohm’s Law &amp; Metric Conversions</vt:lpstr>
      <vt:lpstr>Metric Conversions Review</vt:lpstr>
      <vt:lpstr>Metric Conversions Review - Solutions</vt:lpstr>
      <vt:lpstr>PowerPoint Presentation</vt:lpstr>
      <vt:lpstr>PowerPoint Presentation</vt:lpstr>
      <vt:lpstr>Scientific Notation Review</vt:lpstr>
      <vt:lpstr>Scientific Notation Review -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Laura Spindlove</dc:creator>
  <cp:lastModifiedBy>Laura Spindlove</cp:lastModifiedBy>
  <cp:revision>58</cp:revision>
  <dcterms:created xsi:type="dcterms:W3CDTF">2022-06-08T16:40:48Z</dcterms:created>
  <dcterms:modified xsi:type="dcterms:W3CDTF">2024-01-09T17:45:31Z</dcterms:modified>
</cp:coreProperties>
</file>