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737" r:id="rId2"/>
    <p:sldId id="373" r:id="rId3"/>
    <p:sldId id="374" r:id="rId4"/>
    <p:sldId id="738" r:id="rId5"/>
    <p:sldId id="376" r:id="rId6"/>
    <p:sldId id="739" r:id="rId7"/>
    <p:sldId id="378" r:id="rId8"/>
    <p:sldId id="740" r:id="rId9"/>
    <p:sldId id="379" r:id="rId10"/>
    <p:sldId id="741" r:id="rId11"/>
    <p:sldId id="742" r:id="rId12"/>
    <p:sldId id="382" r:id="rId13"/>
    <p:sldId id="7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83"/>
    <p:restoredTop sz="94068"/>
  </p:normalViewPr>
  <p:slideViewPr>
    <p:cSldViewPr snapToGrid="0" snapToObjects="1">
      <p:cViewPr varScale="1">
        <p:scale>
          <a:sx n="63" d="100"/>
          <a:sy n="63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EA22-4A64-A945-934E-623FF8FFC606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8CA7-B0B4-AA48-B484-DC0632FAE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093A-4D8E-218D-5BAE-D7AF4DA52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0FB9-35D2-8BAA-75D2-99091D814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EDD4E-6906-FE64-10CF-57DF62C9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A06A-C9F5-9928-92E0-C99048D4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C2CF-43DC-30A4-976C-5143E59C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146-7247-6D8E-3013-113B0D1C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FEB2B-F730-2977-1E59-BBDF042F0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0687-69AC-EF2C-68E3-2A83AB8F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E603-1510-65B1-6922-0FD6390A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2D36-AEDB-AA8A-100F-B4C26180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8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96D36-522A-CA2F-2E27-063D05787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37989-99D0-6752-58B6-F7EAD1D0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73B5-B083-E1B1-8E02-9C3AEE9A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DB28-9050-6931-157C-E43EE7FD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EB2D-8017-B0C6-C74E-B9776CB2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D2D3-8356-E282-9AF9-C8B61F22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ABB4-FF52-E138-41DA-55CFB9B6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77691-2BD5-B92B-5E68-0BCAC0A1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5E10-03C1-F002-CE88-B02EF130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8045C-EA77-185C-7206-C2DC18BC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D4D0-6DAD-8F13-CFB2-ABEFAD86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58DF-E6FB-FA5B-D2E7-A9890E5A0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4487-79E9-B477-5B85-52E7935C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64E9A-1D8F-9BC7-A1AB-0C24980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A5201-3080-2810-0285-11C98E6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AD3E-82DD-BB09-EFF4-F84B00F3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419-F1AD-3CC7-D185-15D29EF1D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FF69-2709-F1D0-9715-1E9DAA2FA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F1B21-454C-08C7-E674-6C397B16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5514-8894-EC41-BF3E-FFB19449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88701-6A35-8262-A94D-7013F9CE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BACF-0B9E-7477-BCF3-866CD822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DCAF-4BE1-902D-1D3C-1D8D7873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5CC9B-64BA-CEDB-A4B3-D9054502E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68AC0-3C29-73F1-98A3-1E8582E5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C00C1-3B0D-3CA0-2E79-9663EA414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2E6DF-3EC3-F632-9382-C0EB9F9F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FCC0E-C00A-EFAA-F80E-2748A2E1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30DE3-B332-0B9C-8453-D7C50AF7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3785-9634-34E8-265D-429276FB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1BBD7-559A-7590-9E70-8DC96F5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90A92-389A-00A9-ECAF-062AEE95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AA18E-22B9-ACBF-5292-7EB6FC4D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49A9D-8158-9D22-5050-50ABEE2C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BA67C-79BA-BBEE-3965-A1B191B1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348B8-AE64-C229-9C6B-9E2A51F8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7F90-2291-B3E8-5BF0-F77A4E5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A9A4-09A5-9BE2-C8DF-457ACC3C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F3833-9CFB-B3D4-AC82-5E52D5FA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D331-7DDA-2E1C-83DF-8B1093F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85E73-7FCA-4B01-4E93-79085316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ED7FA-A0DE-8977-BB77-066FD723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FD4C-B953-BDC8-6A4C-4B69D776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A672E-73C2-B4FB-9A99-2BB85FC4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668D5-69BE-3990-7E70-423A8BAD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E820F-EC9F-6AA3-906A-2C8BEBBE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05969-19C1-DCD9-B649-13DFBCA02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3D87A-DF17-4A86-9BF0-6B989E70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2FC61-5294-8CA8-5B78-BFA6D5A4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37740-B532-FB5E-F3EC-CD5692114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7F6A9-AA4F-07CD-5CEA-2777A40C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F594-B615-124D-AE0C-C1FC13A167FB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4867E-FA6C-70BD-04A4-F094E640B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FE600-69CB-E6A1-761F-ADEFB316C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3E61-5CF7-D145-9FAF-BE8F5A46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Z0jhQeYDUE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Z0jhQeYDUE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D153-63C0-4B1B-9A6E-37296C0E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Series vs Parallel Circuits</a:t>
            </a:r>
            <a:endParaRPr lang="en-US" dirty="0"/>
          </a:p>
        </p:txBody>
      </p:sp>
      <p:pic>
        <p:nvPicPr>
          <p:cNvPr id="4" name="Online Media 3" title="Series and Parallel Circuits | Electricity | Physics | FuseSchool">
            <a:hlinkClick r:id="" action="ppaction://media"/>
            <a:extLst>
              <a:ext uri="{FF2B5EF4-FFF2-40B4-BE49-F238E27FC236}">
                <a16:creationId xmlns:a16="http://schemas.microsoft.com/office/drawing/2014/main" id="{AD137BB0-D311-D335-3715-7FE5BEA97B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3475" y="1052737"/>
            <a:ext cx="10156507" cy="57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FCE2-8F90-4D20-91DE-3D566377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000" y="859879"/>
            <a:ext cx="7886700" cy="994172"/>
          </a:xfrm>
        </p:spPr>
        <p:txBody>
          <a:bodyPr>
            <a:normAutofit/>
          </a:bodyPr>
          <a:lstStyle/>
          <a:p>
            <a:r>
              <a:rPr lang="en-CA" sz="4050" dirty="0">
                <a:latin typeface="+mn-lt"/>
              </a:rPr>
              <a:t>Series vs. Parallel Current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F57506-BC06-412A-A7EF-AB958905CA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9000" y="2024184"/>
          <a:ext cx="8636524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262">
                  <a:extLst>
                    <a:ext uri="{9D8B030D-6E8A-4147-A177-3AD203B41FA5}">
                      <a16:colId xmlns:a16="http://schemas.microsoft.com/office/drawing/2014/main" val="2777720704"/>
                    </a:ext>
                  </a:extLst>
                </a:gridCol>
                <a:gridCol w="4318262">
                  <a:extLst>
                    <a:ext uri="{9D8B030D-6E8A-4147-A177-3AD203B41FA5}">
                      <a16:colId xmlns:a16="http://schemas.microsoft.com/office/drawing/2014/main" val="351168286"/>
                    </a:ext>
                  </a:extLst>
                </a:gridCol>
              </a:tblGrid>
              <a:tr h="1303020">
                <a:tc>
                  <a:txBody>
                    <a:bodyPr/>
                    <a:lstStyle/>
                    <a:p>
                      <a:r>
                        <a:rPr lang="en-US" sz="27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Series: Current is equal in ALL parts of the circuit. </a:t>
                      </a:r>
                      <a:endParaRPr lang="en-CA" sz="2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Parallel: Current splits (not always equally) into multiple paths. </a:t>
                      </a:r>
                      <a:endParaRPr lang="en-CA" sz="2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9438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11D6B42-624B-4A9E-9C6C-0F3D8CC7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1" y="3497338"/>
            <a:ext cx="6032695" cy="24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5FE0-C798-4366-AA97-547DD6EF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59618"/>
          </a:xfrm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Series vs Parallel Circuits</a:t>
            </a:r>
          </a:p>
        </p:txBody>
      </p:sp>
      <p:pic>
        <p:nvPicPr>
          <p:cNvPr id="5" name="Content Placeholder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D9003EC-2BDE-4AAB-B076-97D2B0AF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54" y="1363210"/>
            <a:ext cx="2465362" cy="2432636"/>
          </a:xfr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783D9000-BB7B-4DD8-8BB6-444BD4AA597D}"/>
              </a:ext>
            </a:extLst>
          </p:cNvPr>
          <p:cNvSpPr/>
          <p:nvPr/>
        </p:nvSpPr>
        <p:spPr>
          <a:xfrm>
            <a:off x="1919536" y="1412776"/>
            <a:ext cx="8640960" cy="525658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C7DB2-EF47-4FF0-ACF4-0968D98E0EFD}"/>
              </a:ext>
            </a:extLst>
          </p:cNvPr>
          <p:cNvSpPr txBox="1"/>
          <p:nvPr/>
        </p:nvSpPr>
        <p:spPr>
          <a:xfrm>
            <a:off x="2490830" y="3447307"/>
            <a:ext cx="5162218" cy="126188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:</a:t>
            </a:r>
            <a:r>
              <a:rPr lang="en-US" dirty="0"/>
              <a:t> </a:t>
            </a:r>
          </a:p>
          <a:p>
            <a:r>
              <a:rPr lang="en-US" sz="3200" b="1" i="1" dirty="0">
                <a:highlight>
                  <a:srgbClr val="FFFF00"/>
                </a:highlight>
              </a:rPr>
              <a:t>Series Amps Stay the Same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FD77D-BA2B-4122-8CC1-A88A6E9138B1}"/>
              </a:ext>
            </a:extLst>
          </p:cNvPr>
          <p:cNvSpPr txBox="1"/>
          <p:nvPr/>
        </p:nvSpPr>
        <p:spPr>
          <a:xfrm>
            <a:off x="2026498" y="5226528"/>
            <a:ext cx="6589782" cy="126188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PVSS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: </a:t>
            </a:r>
          </a:p>
          <a:p>
            <a:r>
              <a:rPr lang="en-US" sz="3200" b="1" i="1" dirty="0">
                <a:highlight>
                  <a:srgbClr val="FFFF00"/>
                </a:highlight>
              </a:rPr>
              <a:t>Parallel Voltage Stays the Same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A4D71-D2AE-4FDE-A864-BEA96B917461}"/>
              </a:ext>
            </a:extLst>
          </p:cNvPr>
          <p:cNvSpPr/>
          <p:nvPr/>
        </p:nvSpPr>
        <p:spPr>
          <a:xfrm rot="20492761">
            <a:off x="7041094" y="4441020"/>
            <a:ext cx="3244435" cy="14006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57A59-A916-47A3-94E4-90D415A0A45E}"/>
              </a:ext>
            </a:extLst>
          </p:cNvPr>
          <p:cNvSpPr txBox="1"/>
          <p:nvPr/>
        </p:nvSpPr>
        <p:spPr>
          <a:xfrm rot="20652443">
            <a:off x="7629008" y="4512785"/>
            <a:ext cx="218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need to apply these principles in problem solving!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B6E93F-BD0E-432E-8388-85162C70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606238"/>
            <a:ext cx="5511073" cy="14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eries and Parallel Circuits | Electricity | Physics | FuseSchool">
            <a:hlinkClick r:id="" action="ppaction://media"/>
            <a:extLst>
              <a:ext uri="{FF2B5EF4-FFF2-40B4-BE49-F238E27FC236}">
                <a16:creationId xmlns:a16="http://schemas.microsoft.com/office/drawing/2014/main" id="{AD137BB0-D311-D335-3715-7FE5BEA97B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434" y="228600"/>
            <a:ext cx="11426020" cy="64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BC97-4489-55E4-8A7C-0BECEAC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D17FA-A094-F4CD-0A72-1F6A13F78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SERIES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“SASS”: </a:t>
            </a:r>
            <a:r>
              <a:rPr lang="en-US" i="1" dirty="0">
                <a:solidFill>
                  <a:srgbClr val="FF0000"/>
                </a:solidFill>
              </a:rPr>
              <a:t>series amps stay same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 = I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 = I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3600" dirty="0">
                <a:solidFill>
                  <a:srgbClr val="FF0000"/>
                </a:solidFill>
              </a:rPr>
              <a:t>V = V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 + V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 = R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 + R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</a:p>
          <a:p>
            <a:endParaRPr lang="en-US" sz="3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E09F9-26DA-B905-2997-89C7DF6297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solidFill>
                      <a:srgbClr val="0070C0"/>
                    </a:solidFill>
                  </a:rPr>
                  <a:t>PARALLEL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“PVSS”: </a:t>
                </a:r>
                <a:r>
                  <a:rPr lang="en-US" i="1" dirty="0">
                    <a:solidFill>
                      <a:srgbClr val="0070C0"/>
                    </a:solidFill>
                  </a:rPr>
                  <a:t>parallel voltage stay same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</a:rPr>
                  <a:t>I = I</a:t>
                </a:r>
                <a:r>
                  <a:rPr lang="en-US" sz="36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600" dirty="0">
                    <a:solidFill>
                      <a:srgbClr val="0070C0"/>
                    </a:solidFill>
                  </a:rPr>
                  <a:t> + I</a:t>
                </a:r>
                <a:r>
                  <a:rPr lang="en-US" sz="3600" baseline="-25000" dirty="0">
                    <a:solidFill>
                      <a:srgbClr val="0070C0"/>
                    </a:solidFill>
                  </a:rPr>
                  <a:t>2</a:t>
                </a:r>
              </a:p>
              <a:p>
                <a:r>
                  <a:rPr lang="en-US" sz="3600" dirty="0">
                    <a:solidFill>
                      <a:srgbClr val="0070C0"/>
                    </a:solidFill>
                  </a:rPr>
                  <a:t>V = V</a:t>
                </a:r>
                <a:r>
                  <a:rPr lang="en-US" sz="3600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sz="3600" dirty="0">
                    <a:solidFill>
                      <a:srgbClr val="0070C0"/>
                    </a:solidFill>
                  </a:rPr>
                  <a:t> = V</a:t>
                </a:r>
                <a:r>
                  <a:rPr lang="en-US" sz="3600" baseline="-25000" dirty="0">
                    <a:solidFill>
                      <a:srgbClr val="0070C0"/>
                    </a:solidFill>
                  </a:rPr>
                  <a:t>2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600" i="1" baseline="-250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sz="3600" b="0" i="1" baseline="-250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</a:rPr>
                  <a:t> </a:t>
                </a:r>
                <a:endParaRPr lang="en-US" sz="3600" baseline="-25000" dirty="0">
                  <a:solidFill>
                    <a:srgbClr val="0070C0"/>
                  </a:solidFill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26E09F9-26DA-B905-2997-89C7DF629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667" t="-3488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8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DD0B-59A7-43A2-AEEE-7CEC2EC4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365127"/>
            <a:ext cx="7886700" cy="82703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There are two ways to connect components in a circuit: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2BBC3-0D55-40FB-8F16-F8729FF3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1459" y="1457549"/>
            <a:ext cx="3868340" cy="523701"/>
          </a:xfrm>
        </p:spPr>
        <p:txBody>
          <a:bodyPr>
            <a:normAutofit/>
          </a:bodyPr>
          <a:lstStyle/>
          <a:p>
            <a:r>
              <a:rPr lang="en-US" sz="3000" dirty="0"/>
              <a:t>IN SERIES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8BCC8-5803-451E-9703-7BF21354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1459" y="2016446"/>
            <a:ext cx="3868340" cy="3684588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Aharoni" panose="02010803020104030203" pitchFamily="2" charset="-79"/>
              </a:rPr>
              <a:t>When one bulb goes out, they all go out, because there is only </a:t>
            </a:r>
            <a:r>
              <a:rPr lang="en-US" dirty="0">
                <a:solidFill>
                  <a:srgbClr val="FFFF00"/>
                </a:solidFill>
                <a:cs typeface="Aharoni" panose="02010803020104030203" pitchFamily="2" charset="-79"/>
              </a:rPr>
              <a:t>ONE</a:t>
            </a:r>
            <a:r>
              <a:rPr lang="en-US" dirty="0">
                <a:solidFill>
                  <a:schemeClr val="bg1"/>
                </a:solidFill>
                <a:cs typeface="Aharoni" panose="02010803020104030203" pitchFamily="2" charset="-79"/>
              </a:rPr>
              <a:t> pathway for the current to flow!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6EEA7-3ACB-4787-A8D2-B8CE2EC73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8677" y="1456302"/>
            <a:ext cx="3887391" cy="523701"/>
          </a:xfrm>
        </p:spPr>
        <p:txBody>
          <a:bodyPr>
            <a:normAutofit/>
          </a:bodyPr>
          <a:lstStyle/>
          <a:p>
            <a:r>
              <a:rPr lang="en-US" sz="3000" dirty="0"/>
              <a:t>IN PARALLEL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5A2B1-C3A8-418F-A308-54DC68E8F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6040" y="2016446"/>
            <a:ext cx="3887391" cy="3684588"/>
          </a:xfrm>
          <a:solidFill>
            <a:schemeClr val="tx2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Aharoni" panose="02010803020104030203" pitchFamily="2" charset="-79"/>
              </a:rPr>
              <a:t>When one bulb goes out, the other bulbs stay lit, because there is </a:t>
            </a:r>
            <a:r>
              <a:rPr lang="en-US" dirty="0">
                <a:solidFill>
                  <a:srgbClr val="FFFF00"/>
                </a:solidFill>
                <a:cs typeface="Aharoni" panose="02010803020104030203" pitchFamily="2" charset="-79"/>
              </a:rPr>
              <a:t>MORE THAN one</a:t>
            </a:r>
            <a:r>
              <a:rPr lang="en-US" dirty="0">
                <a:solidFill>
                  <a:schemeClr val="bg1"/>
                </a:solidFill>
                <a:cs typeface="Aharoni" panose="02010803020104030203" pitchFamily="2" charset="-79"/>
              </a:rPr>
              <a:t> pathway for the current to flow!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DCA00-4C13-4B5E-B293-5EF83FAD1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4171728"/>
            <a:ext cx="2867025" cy="122872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889BD50-041A-4125-98E8-7A633A92E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23" y="4197913"/>
            <a:ext cx="3582118" cy="1442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A5E1E-6061-4BBD-B50E-716061DDBE46}"/>
              </a:ext>
            </a:extLst>
          </p:cNvPr>
          <p:cNvSpPr txBox="1"/>
          <p:nvPr/>
        </p:nvSpPr>
        <p:spPr>
          <a:xfrm>
            <a:off x="2304097" y="6200487"/>
            <a:ext cx="819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these scenarios is more practical?</a:t>
            </a:r>
          </a:p>
        </p:txBody>
      </p:sp>
    </p:spTree>
    <p:extLst>
      <p:ext uri="{BB962C8B-B14F-4D97-AF65-F5344CB8AC3E}">
        <p14:creationId xmlns:p14="http://schemas.microsoft.com/office/powerpoint/2010/main" val="17934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/>
      <p:bldP spid="6" grpId="0" build="p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A909-41E3-4B7B-B0FF-4080DB3D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17" y="365356"/>
            <a:ext cx="4349707" cy="1263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Series Circuits   -   One Pathway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12748-F3D8-4927-999B-DF314153F7AB}"/>
              </a:ext>
            </a:extLst>
          </p:cNvPr>
          <p:cNvSpPr txBox="1"/>
          <p:nvPr/>
        </p:nvSpPr>
        <p:spPr>
          <a:xfrm>
            <a:off x="1847529" y="1844824"/>
            <a:ext cx="4680519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All components are connected one after another </a:t>
            </a:r>
            <a:r>
              <a:rPr lang="en-US" sz="2800" b="1" i="1" dirty="0"/>
              <a:t>(</a:t>
            </a:r>
            <a:r>
              <a:rPr lang="en-US" sz="2800" b="1" i="1" dirty="0">
                <a:highlight>
                  <a:srgbClr val="FFFF00"/>
                </a:highlight>
              </a:rPr>
              <a:t>negative to positive</a:t>
            </a:r>
            <a:r>
              <a:rPr lang="en-US" sz="2800" b="1" i="1" dirty="0"/>
              <a:t>)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Electrons must pass through </a:t>
            </a:r>
            <a:r>
              <a:rPr lang="en-US" sz="2800" dirty="0">
                <a:highlight>
                  <a:srgbClr val="FFFF00"/>
                </a:highlight>
              </a:rPr>
              <a:t>EACH</a:t>
            </a:r>
            <a:r>
              <a:rPr lang="en-US" sz="2800" dirty="0"/>
              <a:t> load in the circuit on their way back to the source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Only ONE path for electrons to flow (no branches)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Brightness of each bulb </a:t>
            </a:r>
            <a:r>
              <a:rPr lang="en-US" sz="2800" b="1" dirty="0">
                <a:highlight>
                  <a:srgbClr val="FFFF00"/>
                </a:highlight>
              </a:rPr>
              <a:t>decreases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7079E932-51D5-4F74-84F5-ECFAC4BB5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4"/>
          <a:stretch/>
        </p:blipFill>
        <p:spPr>
          <a:xfrm>
            <a:off x="6826748" y="484633"/>
            <a:ext cx="3110505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1698-AE81-4C1D-8314-4D9627F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Series circuits  -  One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55D6-AC1F-42CC-ABE0-B09DB870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171340"/>
            <a:ext cx="2566346" cy="427933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r>
              <a:rPr lang="en-US" sz="2500" b="1" u="sng" dirty="0">
                <a:latin typeface="Elephant" panose="02020904090505020303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dirty="0"/>
              <a:t>The </a:t>
            </a:r>
            <a:r>
              <a:rPr lang="en-US" altLang="en-US" dirty="0">
                <a:highlight>
                  <a:srgbClr val="FFFF00"/>
                </a:highlight>
              </a:rPr>
              <a:t>sum</a:t>
            </a:r>
            <a:r>
              <a:rPr lang="en-US" altLang="en-US" dirty="0"/>
              <a:t> of the voltages lost on the loads equals the total voltage</a:t>
            </a:r>
            <a:br>
              <a:rPr lang="en-US" altLang="en-US" dirty="0"/>
            </a:br>
            <a:r>
              <a:rPr lang="en-US" altLang="en-US" dirty="0"/>
              <a:t>supplied by the battery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DB9C95-6931-4B03-9679-C8271F22E28C}"/>
              </a:ext>
            </a:extLst>
          </p:cNvPr>
          <p:cNvSpPr txBox="1">
            <a:spLocks/>
          </p:cNvSpPr>
          <p:nvPr/>
        </p:nvSpPr>
        <p:spPr>
          <a:xfrm>
            <a:off x="7473004" y="1490089"/>
            <a:ext cx="2566346" cy="51792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3200" b="1" u="sng" dirty="0">
                <a:cs typeface="Aharoni" panose="02010803020104030203" pitchFamily="2" charset="-79"/>
              </a:rPr>
              <a:t>CURRENT</a:t>
            </a:r>
            <a:r>
              <a:rPr lang="en-US" sz="2800" b="1" u="sng" dirty="0">
                <a:latin typeface="Elephant" panose="02020904090505020303" pitchFamily="18" charset="0"/>
                <a:cs typeface="Aharoni" panose="02010803020104030203" pitchFamily="2" charset="-79"/>
              </a:rPr>
              <a:t>:</a:t>
            </a:r>
          </a:p>
          <a:p>
            <a:pPr marL="0" indent="0">
              <a:buNone/>
            </a:pPr>
            <a:r>
              <a:rPr lang="en-US" altLang="en-US" sz="2800" dirty="0"/>
              <a:t>Current measured anywhere in the</a:t>
            </a:r>
            <a:br>
              <a:rPr lang="en-US" altLang="en-US" sz="2800" dirty="0"/>
            </a:br>
            <a:r>
              <a:rPr lang="en-US" altLang="en-US" sz="2800" dirty="0"/>
              <a:t>series circuit will be the </a:t>
            </a:r>
            <a:r>
              <a:rPr lang="en-US" altLang="en-US" sz="2800" dirty="0">
                <a:highlight>
                  <a:srgbClr val="FFFF00"/>
                </a:highlight>
              </a:rPr>
              <a:t>same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9AC2C8A9-14C2-4FD1-9EF2-DC4F39A3B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385" y="4231560"/>
          <a:ext cx="4245224" cy="261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666667" imgH="2257740" progId="Paint.Picture">
                  <p:embed/>
                </p:oleObj>
              </mc:Choice>
              <mc:Fallback>
                <p:oleObj name="Bitmap Image" r:id="rId2" imgW="3666667" imgH="2257740" progId="Paint.Picture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9AC2C8A9-14C2-4FD1-9EF2-DC4F39A3B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85" y="4231560"/>
                        <a:ext cx="4245224" cy="2613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453789-82DA-4CF5-8F06-E9D6A17E08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7928" y="1319848"/>
          <a:ext cx="4897288" cy="23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839111" imgH="1819529" progId="Paint.Picture">
                  <p:embed/>
                </p:oleObj>
              </mc:Choice>
              <mc:Fallback>
                <p:oleObj name="Bitmap Image" r:id="rId4" imgW="3839111" imgH="1819529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453789-82DA-4CF5-8F06-E9D6A17E0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1319848"/>
                        <a:ext cx="4897288" cy="2321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13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1698-AE81-4C1D-8314-4D9627F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Series circuits  -  One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55D6-AC1F-42CC-ABE0-B09DB870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64066"/>
            <a:ext cx="8160966" cy="3553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u="sng" dirty="0">
                <a:latin typeface="Elephant" panose="02020904090505020303" pitchFamily="18" charset="0"/>
              </a:rPr>
              <a:t>Resistance:</a:t>
            </a:r>
          </a:p>
          <a:p>
            <a:r>
              <a:rPr lang="en-US" altLang="en-US" sz="3200" dirty="0"/>
              <a:t>The total resistance of the circuit is </a:t>
            </a:r>
            <a:r>
              <a:rPr lang="en-US" altLang="en-US" sz="3200" dirty="0">
                <a:highlight>
                  <a:srgbClr val="FFFF00"/>
                </a:highlight>
              </a:rPr>
              <a:t>increased</a:t>
            </a:r>
            <a:r>
              <a:rPr lang="en-US" altLang="en-US" sz="3200" dirty="0"/>
              <a:t> when resistors are placed in series (add together)</a:t>
            </a:r>
          </a:p>
          <a:p>
            <a:r>
              <a:rPr lang="en-US" altLang="en-US" sz="3200" dirty="0"/>
              <a:t>The total current leaving the battery (and throughout the circuit) therefore </a:t>
            </a:r>
            <a:r>
              <a:rPr lang="en-US" altLang="en-US" sz="3200" dirty="0">
                <a:highlight>
                  <a:srgbClr val="FFFF00"/>
                </a:highlight>
              </a:rPr>
              <a:t>decreases</a:t>
            </a:r>
            <a:r>
              <a:rPr lang="en-US" altLang="en-US" sz="32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8BBFF7B-60A8-4B1B-A390-AA4A7DFD6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5462" y="4285486"/>
          <a:ext cx="4521076" cy="257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66667" imgH="2429214" progId="Paint.Picture">
                  <p:embed/>
                </p:oleObj>
              </mc:Choice>
              <mc:Fallback>
                <p:oleObj name="Bitmap Image" r:id="rId2" imgW="4266667" imgH="2429214" progId="Paint.Picture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78BBFF7B-60A8-4B1B-A390-AA4A7DFD6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62" y="4285486"/>
                        <a:ext cx="4521076" cy="257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3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A909-41E3-4B7B-B0FF-4080DB3D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17" y="365357"/>
            <a:ext cx="4519934" cy="8445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PARALLEL CIRCUITS   -   MULTIPLE  PATHWAYS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12748-F3D8-4927-999B-DF314153F7AB}"/>
              </a:ext>
            </a:extLst>
          </p:cNvPr>
          <p:cNvSpPr txBox="1"/>
          <p:nvPr/>
        </p:nvSpPr>
        <p:spPr>
          <a:xfrm>
            <a:off x="1848298" y="1491319"/>
            <a:ext cx="4247703" cy="4317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Components are arranged in </a:t>
            </a:r>
            <a:r>
              <a:rPr lang="en-US" sz="2400" dirty="0">
                <a:highlight>
                  <a:srgbClr val="FFFF00"/>
                </a:highlight>
              </a:rPr>
              <a:t>different branches </a:t>
            </a:r>
            <a:r>
              <a:rPr lang="en-US" sz="2400" dirty="0"/>
              <a:t>throughout the circuit = separate paths the electrons can take to get back to source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 each </a:t>
            </a:r>
            <a:r>
              <a:rPr lang="en-US" sz="2400" dirty="0">
                <a:highlight>
                  <a:srgbClr val="FFFF00"/>
                </a:highlight>
              </a:rPr>
              <a:t>branch point </a:t>
            </a:r>
            <a:r>
              <a:rPr lang="en-US" sz="2400" dirty="0"/>
              <a:t>(aka </a:t>
            </a:r>
            <a:r>
              <a:rPr lang="en-US" sz="2400" b="1" i="1" dirty="0"/>
              <a:t>junction</a:t>
            </a:r>
            <a:r>
              <a:rPr lang="en-US" sz="2400" b="1" dirty="0"/>
              <a:t> </a:t>
            </a:r>
            <a:r>
              <a:rPr lang="en-US" sz="2400" b="1" i="1" dirty="0"/>
              <a:t>point</a:t>
            </a:r>
            <a:r>
              <a:rPr lang="en-US" sz="2400" dirty="0"/>
              <a:t>) the current </a:t>
            </a:r>
            <a:r>
              <a:rPr lang="en-US" sz="2400" dirty="0">
                <a:highlight>
                  <a:srgbClr val="FFFF00"/>
                </a:highlight>
              </a:rPr>
              <a:t>splits,</a:t>
            </a:r>
            <a:r>
              <a:rPr lang="en-US" sz="2400" dirty="0"/>
              <a:t> then rejoins again at the source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there is a break in one branch, the components on other branches still work!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Brightness of each bulb is overall </a:t>
            </a:r>
            <a:r>
              <a:rPr lang="en-US" sz="2400" dirty="0">
                <a:highlight>
                  <a:srgbClr val="FFFF00"/>
                </a:highlight>
              </a:rPr>
              <a:t>higher</a:t>
            </a:r>
            <a:r>
              <a:rPr lang="en-US" sz="2400" dirty="0"/>
              <a:t> than in series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7079E932-51D5-4F74-84F5-ECFAC4BB5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1" r="-221"/>
          <a:stretch/>
        </p:blipFill>
        <p:spPr>
          <a:xfrm>
            <a:off x="6482251" y="357074"/>
            <a:ext cx="3744416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1698-AE81-4C1D-8314-4D9627F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Parallel circuits  -  Multiple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55D6-AC1F-42CC-ABE0-B09DB870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171340"/>
            <a:ext cx="2566346" cy="427933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r>
              <a:rPr lang="en-US" sz="2500" b="1" u="sng" dirty="0">
                <a:latin typeface="Elephant" panose="02020904090505020303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b="1" dirty="0"/>
              <a:t>Voltage remains the </a:t>
            </a:r>
            <a:r>
              <a:rPr lang="en-US" altLang="en-US" b="1" dirty="0">
                <a:highlight>
                  <a:srgbClr val="FFFF00"/>
                </a:highlight>
              </a:rPr>
              <a:t>same</a:t>
            </a:r>
            <a:r>
              <a:rPr lang="en-US" altLang="en-US" b="1" dirty="0"/>
              <a:t> throughout each pathway of the parallel circuit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DB9C95-6931-4B03-9679-C8271F22E28C}"/>
              </a:ext>
            </a:extLst>
          </p:cNvPr>
          <p:cNvSpPr txBox="1">
            <a:spLocks/>
          </p:cNvSpPr>
          <p:nvPr/>
        </p:nvSpPr>
        <p:spPr>
          <a:xfrm>
            <a:off x="7985679" y="1601635"/>
            <a:ext cx="2566346" cy="4891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en-US" sz="3200" b="1" u="sng" dirty="0">
                <a:latin typeface="Elephant" panose="02020904090505020303" pitchFamily="18" charset="0"/>
                <a:cs typeface="Aharoni" panose="02010803020104030203" pitchFamily="2" charset="-79"/>
              </a:rPr>
              <a:t>:</a:t>
            </a:r>
          </a:p>
          <a:p>
            <a:pPr marL="0" indent="0">
              <a:buNone/>
            </a:pPr>
            <a:r>
              <a:rPr lang="en-US" altLang="en-US" sz="2800" b="1" dirty="0"/>
              <a:t>Current splits up between the different current pathways (</a:t>
            </a:r>
            <a:r>
              <a:rPr lang="en-US" altLang="en-US" sz="2800" b="1" dirty="0">
                <a:highlight>
                  <a:srgbClr val="FFFF00"/>
                </a:highlight>
              </a:rPr>
              <a:t>adds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highlight>
                  <a:srgbClr val="FFFF00"/>
                </a:highlight>
              </a:rPr>
              <a:t>together</a:t>
            </a:r>
            <a:r>
              <a:rPr lang="en-US" altLang="en-US" sz="2800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E261CBA-BC4F-45DA-A25B-D33BBC8A34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121" y="1171341"/>
          <a:ext cx="5117035" cy="241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63218" imgH="2343477" progId="Paint.Picture">
                  <p:embed/>
                </p:oleObj>
              </mc:Choice>
              <mc:Fallback>
                <p:oleObj name="Bitmap Image" r:id="rId2" imgW="4963218" imgH="2343477" progId="Paint.Picture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5E261CBA-BC4F-45DA-A25B-D33BBC8A34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121" y="1171341"/>
                        <a:ext cx="5117035" cy="2415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A2826CC6-F899-4459-83BA-2B62B3EFD4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31" y="4172950"/>
          <a:ext cx="5904706" cy="255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372850" imgH="2324424" progId="Paint.Picture">
                  <p:embed/>
                </p:oleObj>
              </mc:Choice>
              <mc:Fallback>
                <p:oleObj name="Bitmap Image" r:id="rId4" imgW="5372850" imgH="2324424" progId="Paint.Picture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A2826CC6-F899-4459-83BA-2B62B3EFD4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31" y="4172950"/>
                        <a:ext cx="5904706" cy="2555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2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D16D-EF68-407A-A251-0352104F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296" y="740130"/>
            <a:ext cx="3792999" cy="1639572"/>
          </a:xfrm>
        </p:spPr>
        <p:txBody>
          <a:bodyPr anchor="b">
            <a:noAutofit/>
          </a:bodyPr>
          <a:lstStyle/>
          <a:p>
            <a:r>
              <a:rPr lang="en-CA" sz="4500" b="1" dirty="0">
                <a:latin typeface="+mn-lt"/>
              </a:rPr>
              <a:t>Parallel Circuits are </a:t>
            </a:r>
            <a:r>
              <a:rPr lang="en-CA" sz="4500" b="1" u="sng" dirty="0">
                <a:latin typeface="+mn-lt"/>
              </a:rPr>
              <a:t>Safer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3B79E-58C4-4279-969F-301BF2F9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8" r="27153" b="2"/>
          <a:stretch/>
        </p:blipFill>
        <p:spPr>
          <a:xfrm>
            <a:off x="1524016" y="857258"/>
            <a:ext cx="4833417" cy="51434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B2009-682F-4ABE-A37B-42D34437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295" y="2544367"/>
            <a:ext cx="3599822" cy="252120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300" dirty="0"/>
              <a:t>When large amounts of current flow through a wire, it can overheat and start a fire. This is an example of a  </a:t>
            </a:r>
            <a:r>
              <a:rPr lang="en-US" sz="3300" b="1" dirty="0"/>
              <a:t>short-circuit</a:t>
            </a:r>
            <a:endParaRPr lang="en-CA" sz="3300" b="1" dirty="0"/>
          </a:p>
        </p:txBody>
      </p:sp>
    </p:spTree>
    <p:extLst>
      <p:ext uri="{BB962C8B-B14F-4D97-AF65-F5344CB8AC3E}">
        <p14:creationId xmlns:p14="http://schemas.microsoft.com/office/powerpoint/2010/main" val="2570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1698-AE81-4C1D-8314-4D9627F1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8761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Parallel circuits  -  Multiple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55D6-AC1F-42CC-ABE0-B09DB870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64066"/>
            <a:ext cx="8119814" cy="3553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RESISTANCE:</a:t>
            </a:r>
          </a:p>
          <a:p>
            <a:r>
              <a:rPr lang="en-US" altLang="en-US" sz="3200" dirty="0"/>
              <a:t>The total resistance of the circuit is </a:t>
            </a:r>
            <a:r>
              <a:rPr lang="en-US" altLang="en-US" sz="3200" dirty="0">
                <a:highlight>
                  <a:srgbClr val="FFFF00"/>
                </a:highlight>
              </a:rPr>
              <a:t>decreased</a:t>
            </a:r>
            <a:r>
              <a:rPr lang="en-US" altLang="en-US" sz="3200" dirty="0"/>
              <a:t> when resistors are placed in parallel</a:t>
            </a:r>
          </a:p>
          <a:p>
            <a:r>
              <a:rPr lang="en-US" altLang="en-US" sz="3200" dirty="0"/>
              <a:t>The total current leaving the battery (and throughout the circuit) therefore </a:t>
            </a:r>
            <a:r>
              <a:rPr lang="en-US" altLang="en-US" sz="3200" dirty="0">
                <a:highlight>
                  <a:srgbClr val="FFFF00"/>
                </a:highlight>
              </a:rPr>
              <a:t>increases</a:t>
            </a:r>
            <a:r>
              <a:rPr lang="en-US" altLang="en-US" sz="3200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F0909D-DF71-41B4-A9C1-42D5C0E1D6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792" y="4005065"/>
          <a:ext cx="4032448" cy="27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95238" imgH="3153215" progId="Paint.Picture">
                  <p:embed/>
                </p:oleObj>
              </mc:Choice>
              <mc:Fallback>
                <p:oleObj name="Bitmap Image" r:id="rId2" imgW="4695238" imgH="3153215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F0909D-DF71-41B4-A9C1-42D5C0E1D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4005065"/>
                        <a:ext cx="4032448" cy="2706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5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481</Words>
  <Application>Microsoft Macintosh PowerPoint</Application>
  <PresentationFormat>Widescreen</PresentationFormat>
  <Paragraphs>70</Paragraphs>
  <Slides>13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Elephant</vt:lpstr>
      <vt:lpstr>Office Theme</vt:lpstr>
      <vt:lpstr>Bitmap Image</vt:lpstr>
      <vt:lpstr>Series vs Parallel Circuits</vt:lpstr>
      <vt:lpstr>There are two ways to connect components in a circuit:</vt:lpstr>
      <vt:lpstr>Series Circuits   -   One Pathway</vt:lpstr>
      <vt:lpstr>Series circuits  -  One pathway</vt:lpstr>
      <vt:lpstr>Series circuits  -  One pathway</vt:lpstr>
      <vt:lpstr>PARALLEL CIRCUITS   -   MULTIPLE  PATHWAYS</vt:lpstr>
      <vt:lpstr>Parallel circuits  -  Multiple pathways</vt:lpstr>
      <vt:lpstr>Parallel Circuits are Safer</vt:lpstr>
      <vt:lpstr>Parallel circuits  -  Multiple pathways</vt:lpstr>
      <vt:lpstr>Series vs. Parallel Current</vt:lpstr>
      <vt:lpstr>Series vs Parallel Circuits</vt:lpstr>
      <vt:lpstr>PowerPoint Presentation</vt:lpstr>
      <vt:lpstr>RECAP: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Laura Spindlove</dc:creator>
  <cp:lastModifiedBy>Laura Spindlove</cp:lastModifiedBy>
  <cp:revision>58</cp:revision>
  <dcterms:created xsi:type="dcterms:W3CDTF">2022-06-08T16:40:48Z</dcterms:created>
  <dcterms:modified xsi:type="dcterms:W3CDTF">2024-01-09T17:47:26Z</dcterms:modified>
</cp:coreProperties>
</file>