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26"/>
  </p:notesMasterIdLst>
  <p:sldIdLst>
    <p:sldId id="285" r:id="rId2"/>
    <p:sldId id="721" r:id="rId3"/>
    <p:sldId id="722" r:id="rId4"/>
    <p:sldId id="723" r:id="rId5"/>
    <p:sldId id="724" r:id="rId6"/>
    <p:sldId id="730" r:id="rId7"/>
    <p:sldId id="264" r:id="rId8"/>
    <p:sldId id="726" r:id="rId9"/>
    <p:sldId id="732" r:id="rId10"/>
    <p:sldId id="266" r:id="rId11"/>
    <p:sldId id="731" r:id="rId12"/>
    <p:sldId id="733" r:id="rId13"/>
    <p:sldId id="727" r:id="rId14"/>
    <p:sldId id="734" r:id="rId15"/>
    <p:sldId id="268" r:id="rId16"/>
    <p:sldId id="749" r:id="rId17"/>
    <p:sldId id="728" r:id="rId18"/>
    <p:sldId id="729" r:id="rId19"/>
    <p:sldId id="298" r:id="rId20"/>
    <p:sldId id="295" r:id="rId21"/>
    <p:sldId id="296" r:id="rId22"/>
    <p:sldId id="747" r:id="rId23"/>
    <p:sldId id="748" r:id="rId24"/>
    <p:sldId id="29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DEB"/>
    <a:srgbClr val="F8F8F7"/>
    <a:srgbClr val="54BA7C"/>
    <a:srgbClr val="6CCFF6"/>
    <a:srgbClr val="B1DDC0"/>
    <a:srgbClr val="CB974C"/>
    <a:srgbClr val="FAFAFA"/>
    <a:srgbClr val="FAFCF0"/>
    <a:srgbClr val="E7E7E7"/>
    <a:srgbClr val="FFF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47"/>
    <p:restoredTop sz="93303"/>
  </p:normalViewPr>
  <p:slideViewPr>
    <p:cSldViewPr snapToGrid="0" snapToObjects="1">
      <p:cViewPr varScale="1">
        <p:scale>
          <a:sx n="48" d="100"/>
          <a:sy n="48" d="100"/>
        </p:scale>
        <p:origin x="200" y="14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5C94B-0AB3-487B-89D0-177764CD3CEE}" type="doc">
      <dgm:prSet loTypeId="urn:microsoft.com/office/officeart/2005/8/layout/vList2" loCatId="list" qsTypeId="urn:microsoft.com/office/officeart/2005/8/quickstyle/simple5" qsCatId="simple" csTypeId="urn:microsoft.com/office/officeart/2005/8/colors/colorful1" csCatId="colorful"/>
      <dgm:spPr/>
      <dgm:t>
        <a:bodyPr/>
        <a:lstStyle/>
        <a:p>
          <a:endParaRPr lang="en-US"/>
        </a:p>
      </dgm:t>
    </dgm:pt>
    <dgm:pt modelId="{8D0E8344-316D-46DC-BE03-D46E4AA22300}">
      <dgm:prSet/>
      <dgm:spPr/>
      <dgm:t>
        <a:bodyPr/>
        <a:lstStyle/>
        <a:p>
          <a:r>
            <a:rPr lang="en-US" dirty="0"/>
            <a:t>binary fission</a:t>
          </a:r>
        </a:p>
      </dgm:t>
    </dgm:pt>
    <dgm:pt modelId="{B62B6E7F-98ED-4F5A-8A2F-E363C40190E0}" type="parTrans" cxnId="{C65BF075-EE4C-4D2A-9D8B-90E25EE0DA04}">
      <dgm:prSet/>
      <dgm:spPr/>
      <dgm:t>
        <a:bodyPr/>
        <a:lstStyle/>
        <a:p>
          <a:endParaRPr lang="en-US"/>
        </a:p>
      </dgm:t>
    </dgm:pt>
    <dgm:pt modelId="{BD1FF89B-1A7E-492A-93C0-C37B861711F1}" type="sibTrans" cxnId="{C65BF075-EE4C-4D2A-9D8B-90E25EE0DA04}">
      <dgm:prSet/>
      <dgm:spPr/>
      <dgm:t>
        <a:bodyPr/>
        <a:lstStyle/>
        <a:p>
          <a:endParaRPr lang="en-US"/>
        </a:p>
      </dgm:t>
    </dgm:pt>
    <dgm:pt modelId="{6896D411-4025-4564-A0B7-0CC238CE21FB}">
      <dgm:prSet/>
      <dgm:spPr/>
      <dgm:t>
        <a:bodyPr/>
        <a:lstStyle/>
        <a:p>
          <a:r>
            <a:rPr lang="en-US"/>
            <a:t>budding</a:t>
          </a:r>
        </a:p>
      </dgm:t>
    </dgm:pt>
    <dgm:pt modelId="{7D8154D2-31F0-4A5E-A25B-1FDF9051566E}" type="parTrans" cxnId="{1EE32F65-2B5D-434E-9529-A35E1AB7946C}">
      <dgm:prSet/>
      <dgm:spPr/>
      <dgm:t>
        <a:bodyPr/>
        <a:lstStyle/>
        <a:p>
          <a:endParaRPr lang="en-US"/>
        </a:p>
      </dgm:t>
    </dgm:pt>
    <dgm:pt modelId="{0AF79EAF-2CF3-4024-B8F9-43F3D83FC87E}" type="sibTrans" cxnId="{1EE32F65-2B5D-434E-9529-A35E1AB7946C}">
      <dgm:prSet/>
      <dgm:spPr/>
      <dgm:t>
        <a:bodyPr/>
        <a:lstStyle/>
        <a:p>
          <a:endParaRPr lang="en-US"/>
        </a:p>
      </dgm:t>
    </dgm:pt>
    <dgm:pt modelId="{F6BE3522-E0BE-42D4-8354-E96C84B13710}">
      <dgm:prSet/>
      <dgm:spPr/>
      <dgm:t>
        <a:bodyPr/>
        <a:lstStyle/>
        <a:p>
          <a:r>
            <a:rPr lang="en-US"/>
            <a:t>fragmentation</a:t>
          </a:r>
        </a:p>
      </dgm:t>
    </dgm:pt>
    <dgm:pt modelId="{EA90F892-39F0-484B-BA1A-293BC6A7302D}" type="parTrans" cxnId="{6203F433-E73D-416A-92A8-D7E49118AE1F}">
      <dgm:prSet/>
      <dgm:spPr/>
      <dgm:t>
        <a:bodyPr/>
        <a:lstStyle/>
        <a:p>
          <a:endParaRPr lang="en-US"/>
        </a:p>
      </dgm:t>
    </dgm:pt>
    <dgm:pt modelId="{F1A5E271-A175-4897-8FA0-97C359BA267F}" type="sibTrans" cxnId="{6203F433-E73D-416A-92A8-D7E49118AE1F}">
      <dgm:prSet/>
      <dgm:spPr/>
      <dgm:t>
        <a:bodyPr/>
        <a:lstStyle/>
        <a:p>
          <a:endParaRPr lang="en-US"/>
        </a:p>
      </dgm:t>
    </dgm:pt>
    <dgm:pt modelId="{BFDEFBA6-AC30-48DC-B4A5-0C854DB22401}">
      <dgm:prSet/>
      <dgm:spPr/>
      <dgm:t>
        <a:bodyPr/>
        <a:lstStyle/>
        <a:p>
          <a:r>
            <a:rPr lang="en-US"/>
            <a:t>vegetative reproduction </a:t>
          </a:r>
        </a:p>
      </dgm:t>
    </dgm:pt>
    <dgm:pt modelId="{99D798E9-81F4-45EE-9DDA-2856CD0B2838}" type="parTrans" cxnId="{593EF05E-F557-4558-93F8-075B11D2A69E}">
      <dgm:prSet/>
      <dgm:spPr/>
      <dgm:t>
        <a:bodyPr/>
        <a:lstStyle/>
        <a:p>
          <a:endParaRPr lang="en-US"/>
        </a:p>
      </dgm:t>
    </dgm:pt>
    <dgm:pt modelId="{DB1A2A15-867E-41C0-8569-110DD439D837}" type="sibTrans" cxnId="{593EF05E-F557-4558-93F8-075B11D2A69E}">
      <dgm:prSet/>
      <dgm:spPr/>
      <dgm:t>
        <a:bodyPr/>
        <a:lstStyle/>
        <a:p>
          <a:endParaRPr lang="en-US"/>
        </a:p>
      </dgm:t>
    </dgm:pt>
    <dgm:pt modelId="{3A6DD26E-F324-414C-B1E6-FCC120B5579A}">
      <dgm:prSet/>
      <dgm:spPr/>
      <dgm:t>
        <a:bodyPr/>
        <a:lstStyle/>
        <a:p>
          <a:r>
            <a:rPr lang="en-US"/>
            <a:t>spore formation</a:t>
          </a:r>
        </a:p>
      </dgm:t>
    </dgm:pt>
    <dgm:pt modelId="{5A290056-5149-43AD-94C4-4F349CC6FD52}" type="parTrans" cxnId="{5CD372C9-FCDC-46F4-A008-21BB2A73C5F2}">
      <dgm:prSet/>
      <dgm:spPr/>
      <dgm:t>
        <a:bodyPr/>
        <a:lstStyle/>
        <a:p>
          <a:endParaRPr lang="en-US"/>
        </a:p>
      </dgm:t>
    </dgm:pt>
    <dgm:pt modelId="{6CF1E6A2-425E-4939-8D62-3EBB37076F74}" type="sibTrans" cxnId="{5CD372C9-FCDC-46F4-A008-21BB2A73C5F2}">
      <dgm:prSet/>
      <dgm:spPr/>
      <dgm:t>
        <a:bodyPr/>
        <a:lstStyle/>
        <a:p>
          <a:endParaRPr lang="en-US"/>
        </a:p>
      </dgm:t>
    </dgm:pt>
    <dgm:pt modelId="{A7EF217F-77F3-45F7-BC49-B1E819B5BC31}" type="pres">
      <dgm:prSet presAssocID="{8F25C94B-0AB3-487B-89D0-177764CD3CEE}" presName="linear" presStyleCnt="0">
        <dgm:presLayoutVars>
          <dgm:animLvl val="lvl"/>
          <dgm:resizeHandles val="exact"/>
        </dgm:presLayoutVars>
      </dgm:prSet>
      <dgm:spPr/>
    </dgm:pt>
    <dgm:pt modelId="{4C6FF3ED-7CFA-4E01-8CA0-48CD2693C477}" type="pres">
      <dgm:prSet presAssocID="{8D0E8344-316D-46DC-BE03-D46E4AA22300}" presName="parentText" presStyleLbl="node1" presStyleIdx="0" presStyleCnt="5">
        <dgm:presLayoutVars>
          <dgm:chMax val="0"/>
          <dgm:bulletEnabled val="1"/>
        </dgm:presLayoutVars>
      </dgm:prSet>
      <dgm:spPr/>
    </dgm:pt>
    <dgm:pt modelId="{4B1BD640-2D97-40FD-B17F-6A9048D447FA}" type="pres">
      <dgm:prSet presAssocID="{BD1FF89B-1A7E-492A-93C0-C37B861711F1}" presName="spacer" presStyleCnt="0"/>
      <dgm:spPr/>
    </dgm:pt>
    <dgm:pt modelId="{189092F8-3E90-4AAA-B0A8-DBEE29D93F8F}" type="pres">
      <dgm:prSet presAssocID="{6896D411-4025-4564-A0B7-0CC238CE21FB}" presName="parentText" presStyleLbl="node1" presStyleIdx="1" presStyleCnt="5">
        <dgm:presLayoutVars>
          <dgm:chMax val="0"/>
          <dgm:bulletEnabled val="1"/>
        </dgm:presLayoutVars>
      </dgm:prSet>
      <dgm:spPr/>
    </dgm:pt>
    <dgm:pt modelId="{4E9B6027-D1A9-4439-B2C0-A23FD66F4C95}" type="pres">
      <dgm:prSet presAssocID="{0AF79EAF-2CF3-4024-B8F9-43F3D83FC87E}" presName="spacer" presStyleCnt="0"/>
      <dgm:spPr/>
    </dgm:pt>
    <dgm:pt modelId="{604A118F-0690-4732-B501-5E332DFF8156}" type="pres">
      <dgm:prSet presAssocID="{F6BE3522-E0BE-42D4-8354-E96C84B13710}" presName="parentText" presStyleLbl="node1" presStyleIdx="2" presStyleCnt="5">
        <dgm:presLayoutVars>
          <dgm:chMax val="0"/>
          <dgm:bulletEnabled val="1"/>
        </dgm:presLayoutVars>
      </dgm:prSet>
      <dgm:spPr/>
    </dgm:pt>
    <dgm:pt modelId="{93FBA050-7322-4321-B480-1B252C1E529F}" type="pres">
      <dgm:prSet presAssocID="{F1A5E271-A175-4897-8FA0-97C359BA267F}" presName="spacer" presStyleCnt="0"/>
      <dgm:spPr/>
    </dgm:pt>
    <dgm:pt modelId="{83FFCC9C-0825-45FF-9263-C10611F95484}" type="pres">
      <dgm:prSet presAssocID="{BFDEFBA6-AC30-48DC-B4A5-0C854DB22401}" presName="parentText" presStyleLbl="node1" presStyleIdx="3" presStyleCnt="5">
        <dgm:presLayoutVars>
          <dgm:chMax val="0"/>
          <dgm:bulletEnabled val="1"/>
        </dgm:presLayoutVars>
      </dgm:prSet>
      <dgm:spPr/>
    </dgm:pt>
    <dgm:pt modelId="{FF7F68F8-A1BC-4635-A542-B14706071228}" type="pres">
      <dgm:prSet presAssocID="{DB1A2A15-867E-41C0-8569-110DD439D837}" presName="spacer" presStyleCnt="0"/>
      <dgm:spPr/>
    </dgm:pt>
    <dgm:pt modelId="{881998E6-6CD4-4281-B531-0B090621CD23}" type="pres">
      <dgm:prSet presAssocID="{3A6DD26E-F324-414C-B1E6-FCC120B5579A}" presName="parentText" presStyleLbl="node1" presStyleIdx="4" presStyleCnt="5">
        <dgm:presLayoutVars>
          <dgm:chMax val="0"/>
          <dgm:bulletEnabled val="1"/>
        </dgm:presLayoutVars>
      </dgm:prSet>
      <dgm:spPr/>
    </dgm:pt>
  </dgm:ptLst>
  <dgm:cxnLst>
    <dgm:cxn modelId="{6203F433-E73D-416A-92A8-D7E49118AE1F}" srcId="{8F25C94B-0AB3-487B-89D0-177764CD3CEE}" destId="{F6BE3522-E0BE-42D4-8354-E96C84B13710}" srcOrd="2" destOrd="0" parTransId="{EA90F892-39F0-484B-BA1A-293BC6A7302D}" sibTransId="{F1A5E271-A175-4897-8FA0-97C359BA267F}"/>
    <dgm:cxn modelId="{E9D81F3D-62DB-464F-B642-F594C94048F7}" type="presOf" srcId="{8D0E8344-316D-46DC-BE03-D46E4AA22300}" destId="{4C6FF3ED-7CFA-4E01-8CA0-48CD2693C477}" srcOrd="0" destOrd="0" presId="urn:microsoft.com/office/officeart/2005/8/layout/vList2"/>
    <dgm:cxn modelId="{593EF05E-F557-4558-93F8-075B11D2A69E}" srcId="{8F25C94B-0AB3-487B-89D0-177764CD3CEE}" destId="{BFDEFBA6-AC30-48DC-B4A5-0C854DB22401}" srcOrd="3" destOrd="0" parTransId="{99D798E9-81F4-45EE-9DDA-2856CD0B2838}" sibTransId="{DB1A2A15-867E-41C0-8569-110DD439D837}"/>
    <dgm:cxn modelId="{B052A161-57C7-4125-83D8-AD9E943CEE1D}" type="presOf" srcId="{6896D411-4025-4564-A0B7-0CC238CE21FB}" destId="{189092F8-3E90-4AAA-B0A8-DBEE29D93F8F}" srcOrd="0" destOrd="0" presId="urn:microsoft.com/office/officeart/2005/8/layout/vList2"/>
    <dgm:cxn modelId="{1EE32F65-2B5D-434E-9529-A35E1AB7946C}" srcId="{8F25C94B-0AB3-487B-89D0-177764CD3CEE}" destId="{6896D411-4025-4564-A0B7-0CC238CE21FB}" srcOrd="1" destOrd="0" parTransId="{7D8154D2-31F0-4A5E-A25B-1FDF9051566E}" sibTransId="{0AF79EAF-2CF3-4024-B8F9-43F3D83FC87E}"/>
    <dgm:cxn modelId="{510BEF70-0FAF-4F55-B924-56AA88F72327}" type="presOf" srcId="{8F25C94B-0AB3-487B-89D0-177764CD3CEE}" destId="{A7EF217F-77F3-45F7-BC49-B1E819B5BC31}" srcOrd="0" destOrd="0" presId="urn:microsoft.com/office/officeart/2005/8/layout/vList2"/>
    <dgm:cxn modelId="{C65BF075-EE4C-4D2A-9D8B-90E25EE0DA04}" srcId="{8F25C94B-0AB3-487B-89D0-177764CD3CEE}" destId="{8D0E8344-316D-46DC-BE03-D46E4AA22300}" srcOrd="0" destOrd="0" parTransId="{B62B6E7F-98ED-4F5A-8A2F-E363C40190E0}" sibTransId="{BD1FF89B-1A7E-492A-93C0-C37B861711F1}"/>
    <dgm:cxn modelId="{EF0544AB-7398-4CE7-BF82-07FF819CD713}" type="presOf" srcId="{BFDEFBA6-AC30-48DC-B4A5-0C854DB22401}" destId="{83FFCC9C-0825-45FF-9263-C10611F95484}" srcOrd="0" destOrd="0" presId="urn:microsoft.com/office/officeart/2005/8/layout/vList2"/>
    <dgm:cxn modelId="{91CA03B6-0B38-4FC7-B772-FEAD08D1D4D8}" type="presOf" srcId="{F6BE3522-E0BE-42D4-8354-E96C84B13710}" destId="{604A118F-0690-4732-B501-5E332DFF8156}" srcOrd="0" destOrd="0" presId="urn:microsoft.com/office/officeart/2005/8/layout/vList2"/>
    <dgm:cxn modelId="{5CD372C9-FCDC-46F4-A008-21BB2A73C5F2}" srcId="{8F25C94B-0AB3-487B-89D0-177764CD3CEE}" destId="{3A6DD26E-F324-414C-B1E6-FCC120B5579A}" srcOrd="4" destOrd="0" parTransId="{5A290056-5149-43AD-94C4-4F349CC6FD52}" sibTransId="{6CF1E6A2-425E-4939-8D62-3EBB37076F74}"/>
    <dgm:cxn modelId="{5686A9DE-8388-47AF-8634-109B4F759221}" type="presOf" srcId="{3A6DD26E-F324-414C-B1E6-FCC120B5579A}" destId="{881998E6-6CD4-4281-B531-0B090621CD23}" srcOrd="0" destOrd="0" presId="urn:microsoft.com/office/officeart/2005/8/layout/vList2"/>
    <dgm:cxn modelId="{9FA86A06-A1F6-4D88-A01F-AB0B978664B6}" type="presParOf" srcId="{A7EF217F-77F3-45F7-BC49-B1E819B5BC31}" destId="{4C6FF3ED-7CFA-4E01-8CA0-48CD2693C477}" srcOrd="0" destOrd="0" presId="urn:microsoft.com/office/officeart/2005/8/layout/vList2"/>
    <dgm:cxn modelId="{08EF0B0F-8678-4503-80D1-10155379BD4F}" type="presParOf" srcId="{A7EF217F-77F3-45F7-BC49-B1E819B5BC31}" destId="{4B1BD640-2D97-40FD-B17F-6A9048D447FA}" srcOrd="1" destOrd="0" presId="urn:microsoft.com/office/officeart/2005/8/layout/vList2"/>
    <dgm:cxn modelId="{3BF74D87-508C-4D1E-BCC7-F5AEC4C6E074}" type="presParOf" srcId="{A7EF217F-77F3-45F7-BC49-B1E819B5BC31}" destId="{189092F8-3E90-4AAA-B0A8-DBEE29D93F8F}" srcOrd="2" destOrd="0" presId="urn:microsoft.com/office/officeart/2005/8/layout/vList2"/>
    <dgm:cxn modelId="{E0B9B5A9-D86B-44ED-B994-8DFF6934F315}" type="presParOf" srcId="{A7EF217F-77F3-45F7-BC49-B1E819B5BC31}" destId="{4E9B6027-D1A9-4439-B2C0-A23FD66F4C95}" srcOrd="3" destOrd="0" presId="urn:microsoft.com/office/officeart/2005/8/layout/vList2"/>
    <dgm:cxn modelId="{682DDEAC-D129-4E74-8128-7C54C45D4014}" type="presParOf" srcId="{A7EF217F-77F3-45F7-BC49-B1E819B5BC31}" destId="{604A118F-0690-4732-B501-5E332DFF8156}" srcOrd="4" destOrd="0" presId="urn:microsoft.com/office/officeart/2005/8/layout/vList2"/>
    <dgm:cxn modelId="{2CA4F8A6-3058-456B-82A2-4F0DC2FF3B8A}" type="presParOf" srcId="{A7EF217F-77F3-45F7-BC49-B1E819B5BC31}" destId="{93FBA050-7322-4321-B480-1B252C1E529F}" srcOrd="5" destOrd="0" presId="urn:microsoft.com/office/officeart/2005/8/layout/vList2"/>
    <dgm:cxn modelId="{0B8FB958-A134-4222-8B09-8AA30A24914E}" type="presParOf" srcId="{A7EF217F-77F3-45F7-BC49-B1E819B5BC31}" destId="{83FFCC9C-0825-45FF-9263-C10611F95484}" srcOrd="6" destOrd="0" presId="urn:microsoft.com/office/officeart/2005/8/layout/vList2"/>
    <dgm:cxn modelId="{84822B38-62BB-4D17-8B01-3C9E39841C89}" type="presParOf" srcId="{A7EF217F-77F3-45F7-BC49-B1E819B5BC31}" destId="{FF7F68F8-A1BC-4635-A542-B14706071228}" srcOrd="7" destOrd="0" presId="urn:microsoft.com/office/officeart/2005/8/layout/vList2"/>
    <dgm:cxn modelId="{C7B5E564-6D46-4E8F-8367-3F1A7BFF0092}" type="presParOf" srcId="{A7EF217F-77F3-45F7-BC49-B1E819B5BC31}" destId="{881998E6-6CD4-4281-B531-0B090621CD2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FF3ED-7CFA-4E01-8CA0-48CD2693C477}">
      <dsp:nvSpPr>
        <dsp:cNvPr id="0" name=""/>
        <dsp:cNvSpPr/>
      </dsp:nvSpPr>
      <dsp:spPr>
        <a:xfrm>
          <a:off x="0" y="71687"/>
          <a:ext cx="6261100" cy="101790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binary fission</a:t>
          </a:r>
        </a:p>
      </dsp:txBody>
      <dsp:txXfrm>
        <a:off x="49690" y="121377"/>
        <a:ext cx="6161720" cy="918520"/>
      </dsp:txXfrm>
    </dsp:sp>
    <dsp:sp modelId="{189092F8-3E90-4AAA-B0A8-DBEE29D93F8F}">
      <dsp:nvSpPr>
        <dsp:cNvPr id="0" name=""/>
        <dsp:cNvSpPr/>
      </dsp:nvSpPr>
      <dsp:spPr>
        <a:xfrm>
          <a:off x="0" y="1175987"/>
          <a:ext cx="6261100" cy="101790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budding</a:t>
          </a:r>
        </a:p>
      </dsp:txBody>
      <dsp:txXfrm>
        <a:off x="49690" y="1225677"/>
        <a:ext cx="6161720" cy="918520"/>
      </dsp:txXfrm>
    </dsp:sp>
    <dsp:sp modelId="{604A118F-0690-4732-B501-5E332DFF8156}">
      <dsp:nvSpPr>
        <dsp:cNvPr id="0" name=""/>
        <dsp:cNvSpPr/>
      </dsp:nvSpPr>
      <dsp:spPr>
        <a:xfrm>
          <a:off x="0" y="2280287"/>
          <a:ext cx="6261100" cy="1017900"/>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fragmentation</a:t>
          </a:r>
        </a:p>
      </dsp:txBody>
      <dsp:txXfrm>
        <a:off x="49690" y="2329977"/>
        <a:ext cx="6161720" cy="918520"/>
      </dsp:txXfrm>
    </dsp:sp>
    <dsp:sp modelId="{83FFCC9C-0825-45FF-9263-C10611F95484}">
      <dsp:nvSpPr>
        <dsp:cNvPr id="0" name=""/>
        <dsp:cNvSpPr/>
      </dsp:nvSpPr>
      <dsp:spPr>
        <a:xfrm>
          <a:off x="0" y="3384587"/>
          <a:ext cx="6261100" cy="1017900"/>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vegetative reproduction </a:t>
          </a:r>
        </a:p>
      </dsp:txBody>
      <dsp:txXfrm>
        <a:off x="49690" y="3434277"/>
        <a:ext cx="6161720" cy="918520"/>
      </dsp:txXfrm>
    </dsp:sp>
    <dsp:sp modelId="{881998E6-6CD4-4281-B531-0B090621CD23}">
      <dsp:nvSpPr>
        <dsp:cNvPr id="0" name=""/>
        <dsp:cNvSpPr/>
      </dsp:nvSpPr>
      <dsp:spPr>
        <a:xfrm>
          <a:off x="0" y="4488887"/>
          <a:ext cx="6261100" cy="1017900"/>
        </a:xfrm>
        <a:prstGeom prst="round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spore formation</a:t>
          </a:r>
        </a:p>
      </dsp:txBody>
      <dsp:txXfrm>
        <a:off x="49690" y="4538577"/>
        <a:ext cx="6161720" cy="918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D10B3-D818-5644-AA53-546246B7EC04}" type="datetimeFigureOut">
              <a:rPr lang="en-US" smtClean="0"/>
              <a:t>1/28/21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AC76A-5B43-674C-8390-A6909145331E}" type="slidenum">
              <a:rPr lang="en-US" smtClean="0"/>
              <a:t>‹#›</a:t>
            </a:fld>
            <a:endParaRPr lang="en-US"/>
          </a:p>
        </p:txBody>
      </p:sp>
    </p:spTree>
    <p:extLst>
      <p:ext uri="{BB962C8B-B14F-4D97-AF65-F5344CB8AC3E}">
        <p14:creationId xmlns:p14="http://schemas.microsoft.com/office/powerpoint/2010/main" val="312531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1/28/21</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20845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1/28/21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50688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1/28/21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61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1/28/21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03544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1/28/21</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30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1/28/21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603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1/28/21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77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1/28/21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420670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1/28/21</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74358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1/28/21</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06457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1/28/21</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170280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1/28/21</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19539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1" r:id="rId10"/>
    <p:sldLayoutId id="2147483760"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7648" y="-4078"/>
            <a:ext cx="3031302" cy="105654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C6B177-0D45-4129-AAC6-121B645D0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69788"/>
            <a:ext cx="647701" cy="5097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C3162B-47DE-4EA0-A4BE-9A143AEC6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13" y="1069788"/>
            <a:ext cx="8516959" cy="5076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0AE4A-60A4-45A2-BACB-A498BDC47122}"/>
              </a:ext>
            </a:extLst>
          </p:cNvPr>
          <p:cNvSpPr>
            <a:spLocks noGrp="1"/>
          </p:cNvSpPr>
          <p:nvPr>
            <p:ph type="ctrTitle"/>
          </p:nvPr>
        </p:nvSpPr>
        <p:spPr>
          <a:xfrm>
            <a:off x="1139589" y="1709530"/>
            <a:ext cx="7366236" cy="3311479"/>
          </a:xfrm>
        </p:spPr>
        <p:txBody>
          <a:bodyPr anchor="b">
            <a:normAutofit/>
          </a:bodyPr>
          <a:lstStyle/>
          <a:p>
            <a:r>
              <a:rPr lang="en-US" sz="6600">
                <a:solidFill>
                  <a:schemeClr val="bg1"/>
                </a:solidFill>
              </a:rPr>
              <a:t>Asexual Reproduction</a:t>
            </a:r>
          </a:p>
        </p:txBody>
      </p:sp>
      <p:sp>
        <p:nvSpPr>
          <p:cNvPr id="3" name="TextBox 2">
            <a:extLst>
              <a:ext uri="{FF2B5EF4-FFF2-40B4-BE49-F238E27FC236}">
                <a16:creationId xmlns:a16="http://schemas.microsoft.com/office/drawing/2014/main" id="{01FFE70A-F6C1-4749-8FF1-D71130B39EA6}"/>
              </a:ext>
            </a:extLst>
          </p:cNvPr>
          <p:cNvSpPr txBox="1"/>
          <p:nvPr/>
        </p:nvSpPr>
        <p:spPr>
          <a:xfrm>
            <a:off x="1143000" y="5021008"/>
            <a:ext cx="7362825" cy="958441"/>
          </a:xfrm>
          <a:prstGeom prst="rect">
            <a:avLst/>
          </a:prstGeom>
        </p:spPr>
        <p:txBody>
          <a:bodyPr rtlCol="0" anchor="t">
            <a:normAutofit/>
          </a:bodyPr>
          <a:lstStyle/>
          <a:p>
            <a:pPr>
              <a:spcAft>
                <a:spcPts val="600"/>
              </a:spcAft>
            </a:pPr>
            <a:r>
              <a:rPr lang="en-US">
                <a:solidFill>
                  <a:schemeClr val="bg1"/>
                </a:solidFill>
              </a:rPr>
              <a:t>Section 5.2</a:t>
            </a:r>
          </a:p>
        </p:txBody>
      </p:sp>
      <p:sp>
        <p:nvSpPr>
          <p:cNvPr id="16" name="Rectangle 15">
            <a:extLst>
              <a:ext uri="{FF2B5EF4-FFF2-40B4-BE49-F238E27FC236}">
                <a16:creationId xmlns:a16="http://schemas.microsoft.com/office/drawing/2014/main" id="{91DF095C-665A-4B22-A777-D3196F495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4472" y="1052464"/>
            <a:ext cx="3027528" cy="5115151"/>
          </a:xfrm>
          <a:prstGeom prst="rect">
            <a:avLst/>
          </a:prstGeom>
          <a:solidFill>
            <a:schemeClr val="bg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67615"/>
            <a:ext cx="1218590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215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3B59E90-C2E6-4C7B-B62A-9A39E4D13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41B2979-9B0F-4F3C-A912-A0A5339D7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16940"/>
            <a:ext cx="1000102" cy="422446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D88D065-482C-41CF-99A2-50EFB1B94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626" y="1616940"/>
            <a:ext cx="11190374" cy="418256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FE3DE-F889-4AD3-A3A1-5D0F6DE45288}"/>
              </a:ext>
            </a:extLst>
          </p:cNvPr>
          <p:cNvSpPr>
            <a:spLocks noGrp="1"/>
          </p:cNvSpPr>
          <p:nvPr>
            <p:ph type="title"/>
          </p:nvPr>
        </p:nvSpPr>
        <p:spPr>
          <a:xfrm>
            <a:off x="990628" y="334941"/>
            <a:ext cx="6181319" cy="1115212"/>
          </a:xfrm>
        </p:spPr>
        <p:txBody>
          <a:bodyPr vert="horz" lIns="109728" tIns="109728" rIns="109728" bIns="91440" rtlCol="0" anchor="ctr">
            <a:noAutofit/>
          </a:bodyPr>
          <a:lstStyle/>
          <a:p>
            <a:pPr algn="ctr">
              <a:lnSpc>
                <a:spcPct val="140000"/>
              </a:lnSpc>
            </a:pPr>
            <a:r>
              <a:rPr lang="en-US" sz="2800" dirty="0"/>
              <a:t>Vegetative Reproduction:</a:t>
            </a:r>
            <a:br>
              <a:rPr lang="en-US" sz="2800" dirty="0"/>
            </a:br>
            <a:r>
              <a:rPr lang="en-US" sz="2800" dirty="0"/>
              <a:t>  Human Assisted - </a:t>
            </a:r>
            <a:r>
              <a:rPr lang="en-US" sz="2800" dirty="0">
                <a:solidFill>
                  <a:schemeClr val="tx1"/>
                </a:solidFill>
              </a:rPr>
              <a:t>Cutting</a:t>
            </a:r>
          </a:p>
        </p:txBody>
      </p:sp>
      <p:sp>
        <p:nvSpPr>
          <p:cNvPr id="19" name="Rectangle 18">
            <a:extLst>
              <a:ext uri="{FF2B5EF4-FFF2-40B4-BE49-F238E27FC236}">
                <a16:creationId xmlns:a16="http://schemas.microsoft.com/office/drawing/2014/main" id="{E0B15B07-5DFC-49A7-83E7-33AE560DD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89632" y="3669992"/>
            <a:ext cx="4224528"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3E1A6E1-A101-407D-9872-0506425C7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974" y="0"/>
            <a:ext cx="4667026" cy="1631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49E4F89-BD43-4E3D-88E8-6C7E8AA9F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74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E3A4F93-415C-4A04-BD2A-7E203703F195}"/>
              </a:ext>
            </a:extLst>
          </p:cNvPr>
          <p:cNvSpPr>
            <a:spLocks noGrp="1"/>
          </p:cNvSpPr>
          <p:nvPr>
            <p:ph sz="half" idx="1"/>
          </p:nvPr>
        </p:nvSpPr>
        <p:spPr>
          <a:xfrm>
            <a:off x="1326236" y="1845334"/>
            <a:ext cx="5765530" cy="3947815"/>
          </a:xfrm>
        </p:spPr>
        <p:txBody>
          <a:bodyPr vert="horz" lIns="109728" tIns="109728" rIns="109728" bIns="91440" rtlCol="0" anchor="t">
            <a:normAutofit/>
          </a:bodyPr>
          <a:lstStyle/>
          <a:p>
            <a:pPr marL="285750" indent="-285750">
              <a:lnSpc>
                <a:spcPct val="130000"/>
              </a:lnSpc>
              <a:buFont typeface="Arial" panose="020B0604020202020204" pitchFamily="34" charset="0"/>
              <a:buChar char="•"/>
            </a:pPr>
            <a:r>
              <a:rPr lang="en-US" b="0" dirty="0"/>
              <a:t>A plant grower removes a </a:t>
            </a:r>
            <a:r>
              <a:rPr lang="en-US" dirty="0"/>
              <a:t>section</a:t>
            </a:r>
            <a:r>
              <a:rPr lang="en-US" b="0" dirty="0"/>
              <a:t> of stem (or leaf or root) and plants the cutting in a special growing </a:t>
            </a:r>
            <a:r>
              <a:rPr lang="en-US" dirty="0"/>
              <a:t>medium</a:t>
            </a:r>
            <a:r>
              <a:rPr lang="en-US" b="0" dirty="0"/>
              <a:t>. </a:t>
            </a:r>
          </a:p>
          <a:p>
            <a:pPr marL="285750" indent="-285750">
              <a:lnSpc>
                <a:spcPct val="130000"/>
              </a:lnSpc>
              <a:buFont typeface="Arial" panose="020B0604020202020204" pitchFamily="34" charset="0"/>
              <a:buChar char="•"/>
            </a:pPr>
            <a:r>
              <a:rPr lang="en-US" b="0" dirty="0"/>
              <a:t>Plant </a:t>
            </a:r>
            <a:r>
              <a:rPr lang="en-US" dirty="0"/>
              <a:t>hormones</a:t>
            </a:r>
            <a:r>
              <a:rPr lang="en-US" b="0" dirty="0"/>
              <a:t>, which are chemical messengers, are often applied to the cut stem. The hormones signal the </a:t>
            </a:r>
            <a:r>
              <a:rPr lang="en-US" dirty="0"/>
              <a:t>nuclei</a:t>
            </a:r>
            <a:r>
              <a:rPr lang="en-US" b="0" dirty="0"/>
              <a:t> in the cells of the cutting to stimulate </a:t>
            </a:r>
            <a:r>
              <a:rPr lang="en-US" dirty="0"/>
              <a:t>cell division </a:t>
            </a:r>
            <a:r>
              <a:rPr lang="en-US" b="0" dirty="0"/>
              <a:t>and growth, which causes some cells to develop into root tissue</a:t>
            </a:r>
          </a:p>
        </p:txBody>
      </p:sp>
      <p:pic>
        <p:nvPicPr>
          <p:cNvPr id="4" name="Picture 3">
            <a:extLst>
              <a:ext uri="{FF2B5EF4-FFF2-40B4-BE49-F238E27FC236}">
                <a16:creationId xmlns:a16="http://schemas.microsoft.com/office/drawing/2014/main" id="{75D240CF-DD04-4DB7-8B14-68EA89ABDDA1}"/>
              </a:ext>
            </a:extLst>
          </p:cNvPr>
          <p:cNvPicPr>
            <a:picLocks noChangeAspect="1"/>
          </p:cNvPicPr>
          <p:nvPr/>
        </p:nvPicPr>
        <p:blipFill>
          <a:blip r:embed="rId2"/>
          <a:stretch>
            <a:fillRect/>
          </a:stretch>
        </p:blipFill>
        <p:spPr>
          <a:xfrm>
            <a:off x="7609321" y="1955411"/>
            <a:ext cx="4486779" cy="3328538"/>
          </a:xfrm>
          <a:prstGeom prst="rect">
            <a:avLst/>
          </a:prstGeom>
        </p:spPr>
      </p:pic>
      <p:sp>
        <p:nvSpPr>
          <p:cNvPr id="25" name="Rectangle 24">
            <a:extLst>
              <a:ext uri="{FF2B5EF4-FFF2-40B4-BE49-F238E27FC236}">
                <a16:creationId xmlns:a16="http://schemas.microsoft.com/office/drawing/2014/main" id="{71153701-84AC-48F8-BF95-FD091301A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842394"/>
            <a:ext cx="7498081" cy="100924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25FF1E9-6522-482B-A20C-EA7AF7CAA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08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60CEDF7-1225-4242-8C30-EA518372A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7995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69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DA4E7B50-D68C-43EB-930F-EA442A13A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02822754-E01B-4742-88B9-BE0984BAF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87C5BBA-BBE2-4821-96CF-38FC49570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611DA2B-4CF7-4A57-82AC-FA120DE44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095508"/>
            <a:ext cx="12187426"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FE3DE-F889-4AD3-A3A1-5D0F6DE45288}"/>
              </a:ext>
            </a:extLst>
          </p:cNvPr>
          <p:cNvSpPr>
            <a:spLocks noGrp="1"/>
          </p:cNvSpPr>
          <p:nvPr>
            <p:ph type="title"/>
          </p:nvPr>
        </p:nvSpPr>
        <p:spPr>
          <a:xfrm>
            <a:off x="845534" y="-264943"/>
            <a:ext cx="6623040" cy="1456463"/>
          </a:xfrm>
        </p:spPr>
        <p:txBody>
          <a:bodyPr vert="horz" lIns="109728" tIns="109728" rIns="109728" bIns="91440" rtlCol="0" anchor="ctr">
            <a:normAutofit/>
          </a:bodyPr>
          <a:lstStyle/>
          <a:p>
            <a:pPr algn="ctr">
              <a:lnSpc>
                <a:spcPct val="140000"/>
              </a:lnSpc>
            </a:pPr>
            <a:r>
              <a:rPr lang="en-US" sz="2400" dirty="0"/>
              <a:t>Vegetative Reproduction:</a:t>
            </a:r>
            <a:br>
              <a:rPr lang="en-US" sz="2400" dirty="0"/>
            </a:br>
            <a:r>
              <a:rPr lang="en-US" sz="2400" dirty="0"/>
              <a:t>  Human Assisted - </a:t>
            </a:r>
            <a:r>
              <a:rPr lang="en-US" sz="2400" dirty="0">
                <a:highlight>
                  <a:srgbClr val="FFFF00"/>
                </a:highlight>
              </a:rPr>
              <a:t>Grafting</a:t>
            </a:r>
          </a:p>
        </p:txBody>
      </p:sp>
      <p:sp>
        <p:nvSpPr>
          <p:cNvPr id="3" name="Content Placeholder 2">
            <a:extLst>
              <a:ext uri="{FF2B5EF4-FFF2-40B4-BE49-F238E27FC236}">
                <a16:creationId xmlns:a16="http://schemas.microsoft.com/office/drawing/2014/main" id="{7E3A4F93-415C-4A04-BD2A-7E203703F195}"/>
              </a:ext>
            </a:extLst>
          </p:cNvPr>
          <p:cNvSpPr>
            <a:spLocks noGrp="1"/>
          </p:cNvSpPr>
          <p:nvPr>
            <p:ph sz="half" idx="1"/>
          </p:nvPr>
        </p:nvSpPr>
        <p:spPr>
          <a:xfrm>
            <a:off x="463725" y="1236696"/>
            <a:ext cx="7481734" cy="4634980"/>
          </a:xfrm>
        </p:spPr>
        <p:txBody>
          <a:bodyPr vert="horz" lIns="109728" tIns="109728" rIns="109728" bIns="91440" rtlCol="0" anchor="t">
            <a:noAutofit/>
          </a:bodyPr>
          <a:lstStyle/>
          <a:p>
            <a:pPr>
              <a:lnSpc>
                <a:spcPct val="100000"/>
              </a:lnSpc>
            </a:pPr>
            <a:r>
              <a:rPr lang="en-US" b="0" dirty="0"/>
              <a:t>In grafting, stems called </a:t>
            </a:r>
            <a:r>
              <a:rPr lang="en-US" dirty="0"/>
              <a:t>scions</a:t>
            </a:r>
            <a:r>
              <a:rPr lang="en-US" b="0" dirty="0"/>
              <a:t> are attached to the rooted stock (or “rootstock”) of a similar plant species.</a:t>
            </a:r>
          </a:p>
          <a:p>
            <a:pPr lvl="1">
              <a:lnSpc>
                <a:spcPct val="100000"/>
              </a:lnSpc>
            </a:pPr>
            <a:r>
              <a:rPr lang="en-US" sz="1800" i="1" dirty="0"/>
              <a:t>Ex:  Often used to reproduce apple trees &amp; rose plants. </a:t>
            </a:r>
          </a:p>
          <a:p>
            <a:pPr>
              <a:lnSpc>
                <a:spcPct val="100000"/>
              </a:lnSpc>
            </a:pPr>
            <a:r>
              <a:rPr lang="en-US" b="0" u="sng" dirty="0"/>
              <a:t>Grafting has several advantages:</a:t>
            </a:r>
          </a:p>
          <a:p>
            <a:pPr marL="285750" lvl="1" indent="-285750">
              <a:lnSpc>
                <a:spcPct val="100000"/>
              </a:lnSpc>
              <a:buFont typeface="Arial" panose="020B0604020202020204" pitchFamily="34" charset="0"/>
              <a:buChar char="•"/>
            </a:pPr>
            <a:r>
              <a:rPr lang="en-US" sz="1800" dirty="0"/>
              <a:t>It can help the scion benefit from a more vigorous root system. </a:t>
            </a:r>
          </a:p>
          <a:p>
            <a:pPr marL="285750" lvl="1" indent="-285750">
              <a:lnSpc>
                <a:spcPct val="100000"/>
              </a:lnSpc>
              <a:buFont typeface="Arial" panose="020B0604020202020204" pitchFamily="34" charset="0"/>
              <a:buChar char="•"/>
            </a:pPr>
            <a:r>
              <a:rPr lang="en-US" sz="1800" dirty="0"/>
              <a:t>Grafted trees produce fruit much </a:t>
            </a:r>
            <a:r>
              <a:rPr lang="en-US" sz="1800" b="1" dirty="0"/>
              <a:t>earlier</a:t>
            </a:r>
            <a:r>
              <a:rPr lang="en-US" sz="1800" dirty="0"/>
              <a:t> because of the developed root system onto which they are attached</a:t>
            </a:r>
          </a:p>
          <a:p>
            <a:pPr marL="285750" lvl="1" indent="-285750">
              <a:lnSpc>
                <a:spcPct val="100000"/>
              </a:lnSpc>
              <a:buFont typeface="Arial" panose="020B0604020202020204" pitchFamily="34" charset="0"/>
              <a:buChar char="•"/>
            </a:pPr>
            <a:r>
              <a:rPr lang="en-US" sz="1800" dirty="0"/>
              <a:t>Grafting can also </a:t>
            </a:r>
            <a:r>
              <a:rPr lang="en-US" sz="1800" b="1" dirty="0"/>
              <a:t>control</a:t>
            </a:r>
            <a:r>
              <a:rPr lang="en-US" sz="1800" dirty="0"/>
              <a:t> the eventual </a:t>
            </a:r>
            <a:r>
              <a:rPr lang="en-US" sz="1800" b="1" dirty="0"/>
              <a:t>size</a:t>
            </a:r>
            <a:r>
              <a:rPr lang="en-US" sz="1800" dirty="0"/>
              <a:t> of the plant. For example, apple scions are often grafted onto dwarfing rootstock so that they will develop into smaller trees </a:t>
            </a:r>
          </a:p>
          <a:p>
            <a:pPr>
              <a:lnSpc>
                <a:spcPct val="100000"/>
              </a:lnSpc>
            </a:pPr>
            <a:endParaRPr lang="en-US" b="0" dirty="0"/>
          </a:p>
        </p:txBody>
      </p:sp>
      <p:sp>
        <p:nvSpPr>
          <p:cNvPr id="46" name="Rectangle 45">
            <a:extLst>
              <a:ext uri="{FF2B5EF4-FFF2-40B4-BE49-F238E27FC236}">
                <a16:creationId xmlns:a16="http://schemas.microsoft.com/office/drawing/2014/main" id="{C1CF7BFC-0A02-4106-88A8-CCC0D9444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3167A8C-FFEF-4D1B-8459-E2BB5C04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CA3DFBE-30A6-4BDE-9238-14F3652B4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52D9DCC-697A-5649-B452-8ABB99B41A45}"/>
              </a:ext>
            </a:extLst>
          </p:cNvPr>
          <p:cNvPicPr>
            <a:picLocks noChangeAspect="1"/>
          </p:cNvPicPr>
          <p:nvPr/>
        </p:nvPicPr>
        <p:blipFill rotWithShape="1">
          <a:blip r:embed="rId2"/>
          <a:srcRect r="10226"/>
          <a:stretch/>
        </p:blipFill>
        <p:spPr>
          <a:xfrm>
            <a:off x="8142523" y="1528915"/>
            <a:ext cx="4079743" cy="3402000"/>
          </a:xfrm>
          <a:prstGeom prst="rect">
            <a:avLst/>
          </a:prstGeom>
        </p:spPr>
      </p:pic>
    </p:spTree>
    <p:extLst>
      <p:ext uri="{BB962C8B-B14F-4D97-AF65-F5344CB8AC3E}">
        <p14:creationId xmlns:p14="http://schemas.microsoft.com/office/powerpoint/2010/main" val="51363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65BEC9-9A64-4330-A094-2323D0EE1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91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1DA58A-A755-4FCE-9BED-1E4AD6C9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146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 up of text on a white background&#10;&#10;Description automatically generated">
            <a:extLst>
              <a:ext uri="{FF2B5EF4-FFF2-40B4-BE49-F238E27FC236}">
                <a16:creationId xmlns:a16="http://schemas.microsoft.com/office/drawing/2014/main" id="{B3DF7F15-C3A1-0F48-9756-28CEDCE5601D}"/>
              </a:ext>
            </a:extLst>
          </p:cNvPr>
          <p:cNvPicPr>
            <a:picLocks noChangeAspect="1"/>
          </p:cNvPicPr>
          <p:nvPr/>
        </p:nvPicPr>
        <p:blipFill rotWithShape="1">
          <a:blip r:embed="rId2"/>
          <a:srcRect t="3099"/>
          <a:stretch/>
        </p:blipFill>
        <p:spPr>
          <a:xfrm>
            <a:off x="907883" y="1076324"/>
            <a:ext cx="10374691" cy="4498786"/>
          </a:xfrm>
          <a:prstGeom prst="rect">
            <a:avLst/>
          </a:prstGeom>
        </p:spPr>
      </p:pic>
      <p:sp>
        <p:nvSpPr>
          <p:cNvPr id="13" name="Rectangle 12">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14EFBA-DEC5-4782-9B45-CEF1661DB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21586"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135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3B59E90-C2E6-4C7B-B62A-9A39E4D13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41B2979-9B0F-4F3C-A912-A0A5339D7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16940"/>
            <a:ext cx="1000102" cy="422446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D88D065-482C-41CF-99A2-50EFB1B94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626" y="1616940"/>
            <a:ext cx="11190374" cy="418256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0E6F80-FB95-4740-B513-72E854D5EFE4}"/>
              </a:ext>
            </a:extLst>
          </p:cNvPr>
          <p:cNvSpPr>
            <a:spLocks noGrp="1"/>
          </p:cNvSpPr>
          <p:nvPr>
            <p:ph type="title"/>
          </p:nvPr>
        </p:nvSpPr>
        <p:spPr>
          <a:xfrm>
            <a:off x="1886253" y="469829"/>
            <a:ext cx="5408670" cy="1054972"/>
          </a:xfrm>
        </p:spPr>
        <p:txBody>
          <a:bodyPr>
            <a:normAutofit/>
          </a:bodyPr>
          <a:lstStyle/>
          <a:p>
            <a:r>
              <a:rPr lang="en-US" sz="3200" dirty="0"/>
              <a:t>Spore formation</a:t>
            </a:r>
          </a:p>
        </p:txBody>
      </p:sp>
      <p:sp>
        <p:nvSpPr>
          <p:cNvPr id="32" name="Rectangle 31">
            <a:extLst>
              <a:ext uri="{FF2B5EF4-FFF2-40B4-BE49-F238E27FC236}">
                <a16:creationId xmlns:a16="http://schemas.microsoft.com/office/drawing/2014/main" id="{E0B15B07-5DFC-49A7-83E7-33AE560DD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89632" y="3669992"/>
            <a:ext cx="4224528"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3E1A6E1-A101-407D-9872-0506425C7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974" y="0"/>
            <a:ext cx="4667026" cy="1631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49E4F89-BD43-4E3D-88E8-6C7E8AA9F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74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0AEE5A-2530-4CCD-9E2C-50F57CBF98B3}"/>
              </a:ext>
            </a:extLst>
          </p:cNvPr>
          <p:cNvSpPr>
            <a:spLocks noGrp="1"/>
          </p:cNvSpPr>
          <p:nvPr>
            <p:ph idx="1"/>
          </p:nvPr>
        </p:nvSpPr>
        <p:spPr>
          <a:xfrm>
            <a:off x="1148667" y="1601190"/>
            <a:ext cx="6240287" cy="3934930"/>
          </a:xfrm>
        </p:spPr>
        <p:txBody>
          <a:bodyPr anchor="t">
            <a:noAutofit/>
          </a:bodyPr>
          <a:lstStyle/>
          <a:p>
            <a:pPr>
              <a:lnSpc>
                <a:spcPct val="100000"/>
              </a:lnSpc>
            </a:pPr>
            <a:r>
              <a:rPr lang="en-US" sz="1600" b="0" dirty="0"/>
              <a:t>A spore is a </a:t>
            </a:r>
            <a:r>
              <a:rPr lang="en-US" sz="1600" dirty="0"/>
              <a:t>reproductive</a:t>
            </a:r>
            <a:r>
              <a:rPr lang="en-US" sz="1600" b="0" dirty="0"/>
              <a:t> cell that grows into a new individual by </a:t>
            </a:r>
            <a:r>
              <a:rPr lang="en-US" sz="1600" dirty="0"/>
              <a:t>mitosis</a:t>
            </a:r>
            <a:r>
              <a:rPr lang="en-US" sz="1600" b="0" dirty="0"/>
              <a:t>. </a:t>
            </a:r>
          </a:p>
          <a:p>
            <a:pPr>
              <a:lnSpc>
                <a:spcPct val="100000"/>
              </a:lnSpc>
            </a:pPr>
            <a:r>
              <a:rPr lang="en-US" sz="1600" b="0" i="1" dirty="0"/>
              <a:t>Ex: bacteria, micro-organisms, fungi, mosses and ferns</a:t>
            </a:r>
          </a:p>
          <a:p>
            <a:pPr>
              <a:lnSpc>
                <a:spcPct val="100000"/>
              </a:lnSpc>
            </a:pPr>
            <a:r>
              <a:rPr lang="en-US" sz="1600" b="0" dirty="0"/>
              <a:t>Spores are very light in weight, and spore producers rely on </a:t>
            </a:r>
            <a:r>
              <a:rPr lang="en-US" sz="1600" dirty="0"/>
              <a:t>water</a:t>
            </a:r>
            <a:r>
              <a:rPr lang="en-US" sz="1600" b="0" dirty="0"/>
              <a:t> or </a:t>
            </a:r>
            <a:r>
              <a:rPr lang="en-US" sz="1600" dirty="0"/>
              <a:t>wind</a:t>
            </a:r>
            <a:r>
              <a:rPr lang="en-US" sz="1600" b="0" dirty="0"/>
              <a:t> to carry the spores away from the parent. </a:t>
            </a:r>
          </a:p>
          <a:p>
            <a:pPr>
              <a:lnSpc>
                <a:spcPct val="100000"/>
              </a:lnSpc>
            </a:pPr>
            <a:r>
              <a:rPr lang="en-US" sz="1600" b="0" dirty="0"/>
              <a:t>If there is enough moisture, the temperature is right and there is a source of food, a new individual will begin to grow wherever it lands. </a:t>
            </a:r>
          </a:p>
          <a:p>
            <a:pPr>
              <a:lnSpc>
                <a:spcPct val="100000"/>
              </a:lnSpc>
            </a:pPr>
            <a:r>
              <a:rPr lang="en-US" sz="1600" b="0" dirty="0"/>
              <a:t>Many spore types have a tough outer coating that allows them to survive in harsh conditions such as drought or extreme temperatures until conditions become </a:t>
            </a:r>
            <a:r>
              <a:rPr lang="en-US" sz="1600" b="0" dirty="0" err="1"/>
              <a:t>favourable</a:t>
            </a:r>
            <a:r>
              <a:rPr lang="en-US" sz="1600" b="0" dirty="0"/>
              <a:t>.</a:t>
            </a:r>
          </a:p>
          <a:p>
            <a:pPr>
              <a:lnSpc>
                <a:spcPct val="100000"/>
              </a:lnSpc>
            </a:pPr>
            <a:endParaRPr lang="en-US" sz="1600" b="0" dirty="0"/>
          </a:p>
        </p:txBody>
      </p:sp>
      <p:pic>
        <p:nvPicPr>
          <p:cNvPr id="5" name="spore gif.mp4" descr="spore gif.mp4">
            <a:hlinkClick r:id="" action="ppaction://media"/>
            <a:extLst>
              <a:ext uri="{FF2B5EF4-FFF2-40B4-BE49-F238E27FC236}">
                <a16:creationId xmlns:a16="http://schemas.microsoft.com/office/drawing/2014/main" id="{280A40B7-BCDF-0941-9759-2594DE17A9A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034745" y="2709417"/>
            <a:ext cx="3668998" cy="2027121"/>
          </a:xfrm>
          <a:prstGeom prst="rect">
            <a:avLst/>
          </a:prstGeom>
        </p:spPr>
      </p:pic>
      <p:sp>
        <p:nvSpPr>
          <p:cNvPr id="38" name="Rectangle 37">
            <a:extLst>
              <a:ext uri="{FF2B5EF4-FFF2-40B4-BE49-F238E27FC236}">
                <a16:creationId xmlns:a16="http://schemas.microsoft.com/office/drawing/2014/main" id="{71153701-84AC-48F8-BF95-FD091301A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842394"/>
            <a:ext cx="7498081" cy="100924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5FF1E9-6522-482B-A20C-EA7AF7CAA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08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60CEDF7-1225-4242-8C30-EA518372A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7995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036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45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5"/>
                </p:tgtEl>
              </p:cMediaNode>
            </p:video>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5"/>
                                        </p:tgtEl>
                                      </p:cBhvr>
                                    </p:cmd>
                                  </p:childTnLst>
                                </p:cTn>
                              </p:par>
                            </p:childTnLst>
                          </p:cTn>
                        </p:par>
                      </p:childTnLst>
                    </p:cTn>
                  </p:par>
                </p:childTnLst>
              </p:cTn>
              <p:nextCondLst>
                <p:cond evt="onClick" delay="0">
                  <p:tgtEl>
                    <p:spTgt spid="5"/>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3F083E-E1DA-4445-812D-09F1BC3118F3}"/>
              </a:ext>
            </a:extLst>
          </p:cNvPr>
          <p:cNvPicPr>
            <a:picLocks noChangeAspect="1"/>
          </p:cNvPicPr>
          <p:nvPr/>
        </p:nvPicPr>
        <p:blipFill>
          <a:blip r:embed="rId2"/>
          <a:stretch>
            <a:fillRect/>
          </a:stretch>
        </p:blipFill>
        <p:spPr>
          <a:xfrm>
            <a:off x="1143643" y="0"/>
            <a:ext cx="9904713" cy="6858000"/>
          </a:xfrm>
          <a:prstGeom prst="rect">
            <a:avLst/>
          </a:prstGeom>
        </p:spPr>
      </p:pic>
    </p:spTree>
    <p:extLst>
      <p:ext uri="{BB962C8B-B14F-4D97-AF65-F5344CB8AC3E}">
        <p14:creationId xmlns:p14="http://schemas.microsoft.com/office/powerpoint/2010/main" val="2073501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B0E035-84B2-BD43-95D3-49549C74F766}"/>
              </a:ext>
            </a:extLst>
          </p:cNvPr>
          <p:cNvPicPr>
            <a:picLocks noChangeAspect="1"/>
          </p:cNvPicPr>
          <p:nvPr/>
        </p:nvPicPr>
        <p:blipFill>
          <a:blip r:embed="rId2"/>
          <a:stretch>
            <a:fillRect/>
          </a:stretch>
        </p:blipFill>
        <p:spPr>
          <a:xfrm>
            <a:off x="1377449" y="136478"/>
            <a:ext cx="9770922" cy="6524523"/>
          </a:xfrm>
          <a:prstGeom prst="rect">
            <a:avLst/>
          </a:prstGeom>
        </p:spPr>
      </p:pic>
    </p:spTree>
    <p:extLst>
      <p:ext uri="{BB962C8B-B14F-4D97-AF65-F5344CB8AC3E}">
        <p14:creationId xmlns:p14="http://schemas.microsoft.com/office/powerpoint/2010/main" val="1937456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1C4F-E645-9E48-B184-6FDFE608043D}"/>
              </a:ext>
            </a:extLst>
          </p:cNvPr>
          <p:cNvSpPr>
            <a:spLocks noGrp="1"/>
          </p:cNvSpPr>
          <p:nvPr>
            <p:ph type="title"/>
          </p:nvPr>
        </p:nvSpPr>
        <p:spPr/>
        <p:txBody>
          <a:bodyPr>
            <a:normAutofit fontScale="90000"/>
          </a:bodyPr>
          <a:lstStyle/>
          <a:p>
            <a:r>
              <a:rPr lang="en-US" dirty="0"/>
              <a:t>We didn’t get beyond this unfortunately (so you won’t be tested on it) but you can read on about human assisted cloning and STEM cells</a:t>
            </a:r>
          </a:p>
        </p:txBody>
      </p:sp>
      <p:sp>
        <p:nvSpPr>
          <p:cNvPr id="3" name="Text Placeholder 2">
            <a:extLst>
              <a:ext uri="{FF2B5EF4-FFF2-40B4-BE49-F238E27FC236}">
                <a16:creationId xmlns:a16="http://schemas.microsoft.com/office/drawing/2014/main" id="{35BC9996-2F55-3D45-BCEF-C93A016120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95191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CA4CB2-9071-41EB-AABB-2D8EB939D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4" name="Picture 3" descr="A close up&#10;&#10;Description automatically generated">
            <a:extLst>
              <a:ext uri="{FF2B5EF4-FFF2-40B4-BE49-F238E27FC236}">
                <a16:creationId xmlns:a16="http://schemas.microsoft.com/office/drawing/2014/main" id="{005853CA-2C38-9041-988C-A610926C4E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1997" y="147039"/>
            <a:ext cx="1827256" cy="27408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B86F6BD-9C49-4F4F-99EA-9C5AA318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49" y="-2"/>
            <a:ext cx="7540751" cy="1641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422A69-270B-4D40-9859-5496BBAE7735}"/>
              </a:ext>
            </a:extLst>
          </p:cNvPr>
          <p:cNvSpPr>
            <a:spLocks noGrp="1"/>
          </p:cNvSpPr>
          <p:nvPr>
            <p:ph type="title"/>
          </p:nvPr>
        </p:nvSpPr>
        <p:spPr>
          <a:xfrm>
            <a:off x="5376671" y="265706"/>
            <a:ext cx="6399212" cy="1162801"/>
          </a:xfrm>
        </p:spPr>
        <p:txBody>
          <a:bodyPr>
            <a:normAutofit/>
          </a:bodyPr>
          <a:lstStyle/>
          <a:p>
            <a:r>
              <a:rPr lang="en-US" altLang="en-US" sz="3300">
                <a:solidFill>
                  <a:schemeClr val="bg1"/>
                </a:solidFill>
                <a:ea typeface="ＭＳ Ｐゴシック" panose="020B0600070205080204" pitchFamily="34" charset="-128"/>
              </a:rPr>
              <a:t>Human Assisted Cloning</a:t>
            </a:r>
            <a:endParaRPr lang="en-US" sz="3300">
              <a:solidFill>
                <a:schemeClr val="bg1"/>
              </a:solidFill>
            </a:endParaRPr>
          </a:p>
        </p:txBody>
      </p:sp>
      <p:pic>
        <p:nvPicPr>
          <p:cNvPr id="5" name="Picture 4" descr="Diagram, text&#10;&#10;Description automatically generated">
            <a:extLst>
              <a:ext uri="{FF2B5EF4-FFF2-40B4-BE49-F238E27FC236}">
                <a16:creationId xmlns:a16="http://schemas.microsoft.com/office/drawing/2014/main" id="{89A8E4F8-480E-5B48-B493-FFF80FB57FB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1624" y="3205436"/>
            <a:ext cx="1947629" cy="25660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96DBE49D-AABD-458B-B2DF-4D5FA7D5C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41912"/>
            <a:ext cx="4651248" cy="916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DA365B-E064-481A-A62D-18CD31DB3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4795" y="1658470"/>
            <a:ext cx="7517205" cy="434744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6833CC6-729B-40E8-B891-D93467E3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36801" y="3396995"/>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4747ED-0989-4317-8B7B-7189AF3D4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970955"/>
            <a:ext cx="46542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FB323AD-DEF0-F84D-AC1B-1BD35ACDABC0}"/>
              </a:ext>
            </a:extLst>
          </p:cNvPr>
          <p:cNvSpPr>
            <a:spLocks noGrp="1"/>
          </p:cNvSpPr>
          <p:nvPr>
            <p:ph idx="1"/>
          </p:nvPr>
        </p:nvSpPr>
        <p:spPr>
          <a:xfrm>
            <a:off x="5376670" y="1940118"/>
            <a:ext cx="6172413" cy="3698353"/>
          </a:xfrm>
        </p:spPr>
        <p:txBody>
          <a:bodyPr>
            <a:normAutofit/>
          </a:bodyPr>
          <a:lstStyle/>
          <a:p>
            <a:pPr>
              <a:lnSpc>
                <a:spcPct val="100000"/>
              </a:lnSpc>
              <a:defRPr/>
            </a:pPr>
            <a:r>
              <a:rPr lang="en-US" sz="2400" b="0" dirty="0"/>
              <a:t>Humans use all the asexual cloning methods in order to produce desired results with organisms. </a:t>
            </a:r>
          </a:p>
          <a:p>
            <a:pPr>
              <a:lnSpc>
                <a:spcPct val="100000"/>
              </a:lnSpc>
              <a:defRPr/>
            </a:pPr>
            <a:endParaRPr lang="en-US" sz="2400" b="0" dirty="0"/>
          </a:p>
          <a:p>
            <a:pPr>
              <a:lnSpc>
                <a:spcPct val="100000"/>
              </a:lnSpc>
              <a:defRPr/>
            </a:pPr>
            <a:r>
              <a:rPr lang="en-US" sz="2400" b="0" dirty="0"/>
              <a:t>This is done in several ways:</a:t>
            </a:r>
          </a:p>
          <a:p>
            <a:pPr marL="914400" lvl="1" indent="-457200">
              <a:lnSpc>
                <a:spcPct val="100000"/>
              </a:lnSpc>
              <a:buFont typeface="+mj-lt"/>
              <a:buAutoNum type="arabicPeriod"/>
              <a:defRPr/>
            </a:pPr>
            <a:r>
              <a:rPr lang="en-US" sz="2400" dirty="0"/>
              <a:t>Reproductive cloning</a:t>
            </a:r>
          </a:p>
          <a:p>
            <a:pPr marL="914400" lvl="1" indent="-457200">
              <a:lnSpc>
                <a:spcPct val="100000"/>
              </a:lnSpc>
              <a:buFont typeface="+mj-lt"/>
              <a:buAutoNum type="arabicPeriod"/>
              <a:defRPr/>
            </a:pPr>
            <a:r>
              <a:rPr lang="en-US" sz="2400" dirty="0"/>
              <a:t>Therapeutic cloning</a:t>
            </a:r>
          </a:p>
          <a:p>
            <a:pPr>
              <a:lnSpc>
                <a:spcPct val="100000"/>
              </a:lnSpc>
              <a:defRPr/>
            </a:pPr>
            <a:endParaRPr lang="en-US" dirty="0"/>
          </a:p>
          <a:p>
            <a:pPr>
              <a:lnSpc>
                <a:spcPct val="100000"/>
              </a:lnSpc>
            </a:pPr>
            <a:endParaRPr lang="en-US" dirty="0"/>
          </a:p>
        </p:txBody>
      </p:sp>
      <p:sp>
        <p:nvSpPr>
          <p:cNvPr id="22" name="Rectangle 21">
            <a:extLst>
              <a:ext uri="{FF2B5EF4-FFF2-40B4-BE49-F238E27FC236}">
                <a16:creationId xmlns:a16="http://schemas.microsoft.com/office/drawing/2014/main" id="{A5757897-7307-46AF-923D-FF5BF45DD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5941912"/>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0391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5AE0CA-2D5A-6342-8283-6F5BD6CEB4C6}"/>
              </a:ext>
            </a:extLst>
          </p:cNvPr>
          <p:cNvSpPr>
            <a:spLocks noGrp="1"/>
          </p:cNvSpPr>
          <p:nvPr>
            <p:ph type="title"/>
          </p:nvPr>
        </p:nvSpPr>
        <p:spPr>
          <a:xfrm>
            <a:off x="0" y="425244"/>
            <a:ext cx="5598340" cy="1316324"/>
          </a:xfrm>
        </p:spPr>
        <p:txBody>
          <a:bodyPr vert="horz" lIns="109728" tIns="109728" rIns="109728" bIns="91440" rtlCol="0" anchor="ctr">
            <a:normAutofit/>
          </a:bodyPr>
          <a:lstStyle/>
          <a:p>
            <a:r>
              <a:rPr lang="en-US" sz="2800" dirty="0"/>
              <a:t>Reproductive Cloning </a:t>
            </a:r>
          </a:p>
        </p:txBody>
      </p:sp>
      <p:sp>
        <p:nvSpPr>
          <p:cNvPr id="18" name="Rectangle 17">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BA389A-F863-0844-AAFC-DC94AF021098}"/>
              </a:ext>
            </a:extLst>
          </p:cNvPr>
          <p:cNvSpPr/>
          <p:nvPr/>
        </p:nvSpPr>
        <p:spPr>
          <a:xfrm>
            <a:off x="272955" y="1580927"/>
            <a:ext cx="4378289" cy="4193668"/>
          </a:xfrm>
          <a:prstGeom prst="rect">
            <a:avLst/>
          </a:prstGeom>
        </p:spPr>
        <p:txBody>
          <a:bodyPr vert="horz" lIns="109728" tIns="109728" rIns="109728" bIns="91440" rtlCol="0" anchor="t">
            <a:normAutofit lnSpcReduction="10000"/>
          </a:bodyPr>
          <a:lstStyle/>
          <a:p>
            <a:pPr indent="-533400">
              <a:lnSpc>
                <a:spcPct val="130000"/>
              </a:lnSpc>
              <a:spcBef>
                <a:spcPts val="930"/>
              </a:spcBef>
              <a:buFont typeface="Corbel" panose="020B0503020204020204" pitchFamily="34" charset="0"/>
              <a:defRPr/>
            </a:pPr>
            <a:r>
              <a:rPr lang="en-US" sz="1600" dirty="0"/>
              <a:t>-to produce a genetic duplicate of an existing or dead organism.</a:t>
            </a:r>
          </a:p>
          <a:p>
            <a:pPr indent="-533400">
              <a:lnSpc>
                <a:spcPct val="130000"/>
              </a:lnSpc>
              <a:spcBef>
                <a:spcPts val="930"/>
              </a:spcBef>
              <a:buFont typeface="Corbel" panose="020B0503020204020204" pitchFamily="34" charset="0"/>
              <a:defRPr/>
            </a:pPr>
            <a:r>
              <a:rPr lang="en-US" sz="1600" u="sng" dirty="0"/>
              <a:t>Steps involved</a:t>
            </a:r>
            <a:r>
              <a:rPr lang="en-US" sz="1600" dirty="0"/>
              <a:t>:</a:t>
            </a:r>
          </a:p>
          <a:p>
            <a:pPr indent="-342900">
              <a:lnSpc>
                <a:spcPct val="130000"/>
              </a:lnSpc>
              <a:spcBef>
                <a:spcPts val="930"/>
              </a:spcBef>
              <a:buFont typeface="Corbel" panose="020B0503020204020204" pitchFamily="34" charset="0"/>
              <a:buAutoNum type="arabicPeriod"/>
              <a:defRPr/>
            </a:pPr>
            <a:r>
              <a:rPr lang="en-US" sz="1600" dirty="0"/>
              <a:t>Remove nucleus from an egg cell</a:t>
            </a:r>
          </a:p>
          <a:p>
            <a:pPr indent="-342900">
              <a:lnSpc>
                <a:spcPct val="130000"/>
              </a:lnSpc>
              <a:spcBef>
                <a:spcPts val="930"/>
              </a:spcBef>
              <a:buFont typeface="Corbel" panose="020B0503020204020204" pitchFamily="34" charset="0"/>
              <a:buAutoNum type="arabicPeriod"/>
              <a:defRPr/>
            </a:pPr>
            <a:r>
              <a:rPr lang="en-US" sz="1600" dirty="0"/>
              <a:t>A mammary gland cell is removed from an adult female</a:t>
            </a:r>
          </a:p>
          <a:p>
            <a:pPr indent="-342900">
              <a:lnSpc>
                <a:spcPct val="130000"/>
              </a:lnSpc>
              <a:spcBef>
                <a:spcPts val="930"/>
              </a:spcBef>
              <a:buFont typeface="Corbel" panose="020B0503020204020204" pitchFamily="34" charset="0"/>
              <a:buAutoNum type="arabicPeriod"/>
              <a:defRPr/>
            </a:pPr>
            <a:r>
              <a:rPr lang="en-US" sz="1600" dirty="0"/>
              <a:t>Electricity fuses mammary and egg cell</a:t>
            </a:r>
          </a:p>
          <a:p>
            <a:pPr indent="-342900">
              <a:lnSpc>
                <a:spcPct val="130000"/>
              </a:lnSpc>
              <a:spcBef>
                <a:spcPts val="930"/>
              </a:spcBef>
              <a:buFont typeface="Corbel" panose="020B0503020204020204" pitchFamily="34" charset="0"/>
              <a:buAutoNum type="arabicPeriod"/>
              <a:defRPr/>
            </a:pPr>
            <a:r>
              <a:rPr lang="en-US" sz="1600" dirty="0"/>
              <a:t>Fused cell begins dividing</a:t>
            </a:r>
          </a:p>
          <a:p>
            <a:pPr indent="-342900">
              <a:lnSpc>
                <a:spcPct val="130000"/>
              </a:lnSpc>
              <a:spcBef>
                <a:spcPts val="930"/>
              </a:spcBef>
              <a:buFont typeface="Corbel" panose="020B0503020204020204" pitchFamily="34" charset="0"/>
              <a:buAutoNum type="arabicPeriod"/>
              <a:defRPr/>
            </a:pPr>
            <a:r>
              <a:rPr lang="en-US" sz="1600" dirty="0"/>
              <a:t>Dividing embryo is inserted into surrogate mother</a:t>
            </a:r>
          </a:p>
        </p:txBody>
      </p:sp>
      <p:pic>
        <p:nvPicPr>
          <p:cNvPr id="9" name="Content Placeholder 3">
            <a:extLst>
              <a:ext uri="{FF2B5EF4-FFF2-40B4-BE49-F238E27FC236}">
                <a16:creationId xmlns:a16="http://schemas.microsoft.com/office/drawing/2014/main" id="{C2AE02E4-31BB-B045-A93F-970095B630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8714" y="1552059"/>
            <a:ext cx="6514470" cy="3753882"/>
          </a:xfrm>
          <a:prstGeom prst="rect">
            <a:avLst/>
          </a:prstGeom>
        </p:spPr>
      </p:pic>
      <p:sp>
        <p:nvSpPr>
          <p:cNvPr id="20" name="Rectangle 19">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516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4FC2-DCEC-5249-9E41-70DDDC60CD7E}"/>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dirty="0"/>
              <a:t>Hello, Dolly!</a:t>
            </a:r>
          </a:p>
        </p:txBody>
      </p:sp>
      <p:sp>
        <p:nvSpPr>
          <p:cNvPr id="4" name="Content Placeholder 3">
            <a:extLst>
              <a:ext uri="{FF2B5EF4-FFF2-40B4-BE49-F238E27FC236}">
                <a16:creationId xmlns:a16="http://schemas.microsoft.com/office/drawing/2014/main" id="{F34DF134-2B40-5A4B-AC5A-3BEE87FBE0D7}"/>
              </a:ext>
            </a:extLst>
          </p:cNvPr>
          <p:cNvSpPr>
            <a:spLocks noGrp="1"/>
          </p:cNvSpPr>
          <p:nvPr>
            <p:ph sz="half" idx="2"/>
          </p:nvPr>
        </p:nvSpPr>
        <p:spPr>
          <a:xfrm>
            <a:off x="680321" y="2336873"/>
            <a:ext cx="3656289" cy="3599316"/>
          </a:xfrm>
        </p:spPr>
        <p:txBody>
          <a:bodyPr vert="horz" lIns="91440" tIns="45720" rIns="91440" bIns="45720" rtlCol="0">
            <a:normAutofit fontScale="70000" lnSpcReduction="20000"/>
          </a:bodyPr>
          <a:lstStyle/>
          <a:p>
            <a:r>
              <a:rPr lang="en-US" altLang="en-US" sz="1400" i="1" dirty="0"/>
              <a:t>DOLLY (July 5 1996- Feb 14 2003)</a:t>
            </a:r>
          </a:p>
          <a:p>
            <a:pPr>
              <a:spcBef>
                <a:spcPct val="0"/>
              </a:spcBef>
            </a:pPr>
            <a:r>
              <a:rPr lang="en-US" altLang="en-US" sz="1400" i="1" dirty="0"/>
              <a:t>The method used to clone Dolly, the world’s most famous cloned sheep, transferred the nucleus from a mammary gland cell into an egg cell without a nucleus (Figure 5.32). The fused cell was then transplanted into a surrogate (substitute) mother, and Dolly was eventually born. A problem with this process is that only 10 percent of clones usually survive. Also, the surviving clones can be abnormally large and have higher rates of infection and cancer. Dolly lived for only six years, dying of a lung disease common in sheep. Before her death, she appeared to be aging faster than sheep usually do. </a:t>
            </a:r>
          </a:p>
          <a:p>
            <a:endParaRPr lang="en-US" sz="1400" dirty="0"/>
          </a:p>
        </p:txBody>
      </p:sp>
      <p:pic>
        <p:nvPicPr>
          <p:cNvPr id="5" name="Picture 3" descr="Screen Shot 2015-11-18 at 1.00.22 PM.png">
            <a:extLst>
              <a:ext uri="{FF2B5EF4-FFF2-40B4-BE49-F238E27FC236}">
                <a16:creationId xmlns:a16="http://schemas.microsoft.com/office/drawing/2014/main" id="{9F85DC7C-0CD0-D34A-A472-73AA1E40A98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793892" y="1002503"/>
            <a:ext cx="7243271" cy="4852991"/>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173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2D66F1-8FFA-49BC-8E19-8B8CDBB7A7A7}"/>
              </a:ext>
            </a:extLst>
          </p:cNvPr>
          <p:cNvSpPr>
            <a:spLocks noGrp="1"/>
          </p:cNvSpPr>
          <p:nvPr>
            <p:ph type="title"/>
          </p:nvPr>
        </p:nvSpPr>
        <p:spPr>
          <a:xfrm>
            <a:off x="1535371" y="1044054"/>
            <a:ext cx="10013709" cy="1030360"/>
          </a:xfrm>
        </p:spPr>
        <p:txBody>
          <a:bodyPr>
            <a:normAutofit/>
          </a:bodyPr>
          <a:lstStyle/>
          <a:p>
            <a:r>
              <a:rPr lang="en-US">
                <a:solidFill>
                  <a:schemeClr val="bg1"/>
                </a:solidFill>
              </a:rPr>
              <a:t>Asexual Reproduction</a:t>
            </a:r>
          </a:p>
        </p:txBody>
      </p:sp>
      <p:sp>
        <p:nvSpPr>
          <p:cNvPr id="29"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3BA336-8470-413C-B302-40465292EA77}"/>
              </a:ext>
            </a:extLst>
          </p:cNvPr>
          <p:cNvSpPr>
            <a:spLocks noGrp="1"/>
          </p:cNvSpPr>
          <p:nvPr>
            <p:ph idx="1"/>
          </p:nvPr>
        </p:nvSpPr>
        <p:spPr>
          <a:xfrm>
            <a:off x="1217661" y="2244357"/>
            <a:ext cx="10910329" cy="4303156"/>
          </a:xfrm>
        </p:spPr>
        <p:txBody>
          <a:bodyPr anchor="t">
            <a:noAutofit/>
          </a:bodyPr>
          <a:lstStyle/>
          <a:p>
            <a:pPr marL="285750" indent="-285750">
              <a:lnSpc>
                <a:spcPct val="130000"/>
              </a:lnSpc>
              <a:buFont typeface="Arial" panose="020B0604020202020204" pitchFamily="34" charset="0"/>
              <a:buChar char="•"/>
            </a:pPr>
            <a:r>
              <a:rPr lang="en-US" sz="2400" b="0" dirty="0"/>
              <a:t>In asexual reproduction, only </a:t>
            </a:r>
            <a:r>
              <a:rPr lang="en-US" sz="2400" dirty="0"/>
              <a:t>one</a:t>
            </a:r>
            <a:r>
              <a:rPr lang="en-US" sz="2400" b="0" dirty="0"/>
              <a:t> parent is required. </a:t>
            </a:r>
          </a:p>
          <a:p>
            <a:pPr marL="285750" indent="-285750">
              <a:lnSpc>
                <a:spcPct val="130000"/>
              </a:lnSpc>
              <a:buFont typeface="Arial" panose="020B0604020202020204" pitchFamily="34" charset="0"/>
              <a:buChar char="•"/>
            </a:pPr>
            <a:r>
              <a:rPr lang="en-US" sz="2400" b="0" dirty="0"/>
              <a:t>Asexually produced offspring, or </a:t>
            </a:r>
            <a:r>
              <a:rPr lang="en-US" sz="2400" dirty="0"/>
              <a:t>clones</a:t>
            </a:r>
            <a:r>
              <a:rPr lang="en-US" sz="2400" b="0" dirty="0"/>
              <a:t>, have identical genetic information to each other and to the parent. </a:t>
            </a:r>
          </a:p>
          <a:p>
            <a:pPr marL="285750" lvl="2" indent="-285750">
              <a:lnSpc>
                <a:spcPct val="130000"/>
              </a:lnSpc>
              <a:buFont typeface="Arial" panose="020B0604020202020204" pitchFamily="34" charset="0"/>
              <a:buChar char="•"/>
            </a:pPr>
            <a:r>
              <a:rPr lang="en-US" sz="1800" dirty="0"/>
              <a:t>Ex: Bread </a:t>
            </a:r>
            <a:r>
              <a:rPr lang="en-US" sz="1800" dirty="0" err="1"/>
              <a:t>mould</a:t>
            </a:r>
            <a:r>
              <a:rPr lang="en-US" sz="1800" dirty="0"/>
              <a:t> is a group of clones that come from a single </a:t>
            </a:r>
            <a:r>
              <a:rPr lang="en-US" sz="1800" dirty="0" err="1"/>
              <a:t>mould</a:t>
            </a:r>
            <a:r>
              <a:rPr lang="en-US" sz="1800" dirty="0"/>
              <a:t> spore</a:t>
            </a:r>
          </a:p>
          <a:p>
            <a:pPr marL="285750" indent="-285750">
              <a:lnSpc>
                <a:spcPct val="130000"/>
              </a:lnSpc>
              <a:buFont typeface="Arial" panose="020B0604020202020204" pitchFamily="34" charset="0"/>
              <a:buChar char="•"/>
            </a:pPr>
            <a:r>
              <a:rPr lang="en-US" sz="2400" b="0" dirty="0"/>
              <a:t>Asexually reproducing unicellular organisms reproduce </a:t>
            </a:r>
            <a:r>
              <a:rPr lang="en-US" sz="2400" dirty="0"/>
              <a:t>quickly</a:t>
            </a:r>
            <a:r>
              <a:rPr lang="en-US" sz="2400" b="0" dirty="0"/>
              <a:t> and in </a:t>
            </a:r>
            <a:r>
              <a:rPr lang="en-US" sz="2400" dirty="0"/>
              <a:t>large</a:t>
            </a:r>
            <a:r>
              <a:rPr lang="en-US" sz="2400" b="0" dirty="0"/>
              <a:t> numbers. </a:t>
            </a:r>
          </a:p>
          <a:p>
            <a:pPr marL="285750" indent="-285750">
              <a:lnSpc>
                <a:spcPct val="130000"/>
              </a:lnSpc>
              <a:buFont typeface="Arial" panose="020B0604020202020204" pitchFamily="34" charset="0"/>
              <a:buChar char="•"/>
            </a:pPr>
            <a:r>
              <a:rPr lang="en-US" sz="2400" b="0" dirty="0"/>
              <a:t>Knowledge of asexual reproduction enables biotechnologists to clone both organisms and cells.</a:t>
            </a:r>
          </a:p>
        </p:txBody>
      </p:sp>
    </p:spTree>
    <p:extLst>
      <p:ext uri="{BB962C8B-B14F-4D97-AF65-F5344CB8AC3E}">
        <p14:creationId xmlns:p14="http://schemas.microsoft.com/office/powerpoint/2010/main" val="234610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6CC2BC4-EA07-204E-88A4-04D74B76BE4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939603" y="609600"/>
            <a:ext cx="8303604" cy="5604933"/>
          </a:xfrm>
          <a:prstGeom prst="rect">
            <a:avLst/>
          </a:prstGeom>
          <a:ln>
            <a:noFill/>
          </a:ln>
          <a:effectLst/>
        </p:spPr>
      </p:pic>
    </p:spTree>
    <p:extLst>
      <p:ext uri="{BB962C8B-B14F-4D97-AF65-F5344CB8AC3E}">
        <p14:creationId xmlns:p14="http://schemas.microsoft.com/office/powerpoint/2010/main" val="926568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09C18A-014C-B040-B2A0-9E2134BD77F1}"/>
              </a:ext>
            </a:extLst>
          </p:cNvPr>
          <p:cNvSpPr>
            <a:spLocks noGrp="1"/>
          </p:cNvSpPr>
          <p:nvPr>
            <p:ph type="title"/>
          </p:nvPr>
        </p:nvSpPr>
        <p:spPr>
          <a:xfrm>
            <a:off x="1535371" y="1044054"/>
            <a:ext cx="10013709" cy="1030360"/>
          </a:xfrm>
        </p:spPr>
        <p:txBody>
          <a:bodyPr>
            <a:normAutofit/>
          </a:bodyPr>
          <a:lstStyle/>
          <a:p>
            <a:r>
              <a:rPr lang="en-US" b="1">
                <a:solidFill>
                  <a:schemeClr val="bg1"/>
                </a:solidFill>
              </a:rPr>
              <a:t>Therapeutic cloning</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EF1BC5-598F-024A-A258-D050BB82C908}"/>
              </a:ext>
            </a:extLst>
          </p:cNvPr>
          <p:cNvSpPr>
            <a:spLocks noGrp="1"/>
          </p:cNvSpPr>
          <p:nvPr>
            <p:ph idx="1"/>
          </p:nvPr>
        </p:nvSpPr>
        <p:spPr>
          <a:xfrm>
            <a:off x="1379264" y="2387447"/>
            <a:ext cx="10325921" cy="4327463"/>
          </a:xfrm>
        </p:spPr>
        <p:txBody>
          <a:bodyPr anchor="t">
            <a:normAutofit/>
          </a:bodyPr>
          <a:lstStyle/>
          <a:p>
            <a:pPr marL="285750" indent="-285750">
              <a:lnSpc>
                <a:spcPct val="110000"/>
              </a:lnSpc>
              <a:buFont typeface="Arial" panose="020B0604020202020204" pitchFamily="34" charset="0"/>
              <a:buChar char="•"/>
            </a:pPr>
            <a:r>
              <a:rPr lang="en-US" sz="2800" b="0" dirty="0"/>
              <a:t>Purpose is to </a:t>
            </a:r>
            <a:r>
              <a:rPr lang="en-US" sz="2800" dirty="0"/>
              <a:t>correct</a:t>
            </a:r>
            <a:r>
              <a:rPr lang="en-US" sz="2800" b="0" dirty="0"/>
              <a:t> health problems</a:t>
            </a:r>
          </a:p>
          <a:p>
            <a:pPr marL="285750" indent="-285750">
              <a:lnSpc>
                <a:spcPct val="110000"/>
              </a:lnSpc>
              <a:buFont typeface="Arial" panose="020B0604020202020204" pitchFamily="34" charset="0"/>
              <a:buChar char="•"/>
            </a:pPr>
            <a:r>
              <a:rPr lang="en-US" sz="2800" b="0" dirty="0"/>
              <a:t>Very important to therapeutic cloning are </a:t>
            </a:r>
            <a:r>
              <a:rPr lang="en-US" sz="2800" dirty="0"/>
              <a:t>stem cells</a:t>
            </a:r>
            <a:r>
              <a:rPr lang="en-US" sz="2800" b="0" dirty="0"/>
              <a:t> - cells that can become different types of cells</a:t>
            </a:r>
          </a:p>
          <a:p>
            <a:pPr marL="285750" indent="-285750">
              <a:lnSpc>
                <a:spcPct val="110000"/>
              </a:lnSpc>
              <a:buFont typeface="Arial" panose="020B0604020202020204" pitchFamily="34" charset="0"/>
              <a:buChar char="•"/>
            </a:pPr>
            <a:r>
              <a:rPr lang="en-US" sz="2800" b="0" dirty="0"/>
              <a:t>Stem cells can be used to </a:t>
            </a:r>
            <a:r>
              <a:rPr lang="en-US" sz="2800" dirty="0"/>
              <a:t>replace</a:t>
            </a:r>
            <a:r>
              <a:rPr lang="en-US" sz="2800" b="0" dirty="0"/>
              <a:t> cells damaged from injuries or disease</a:t>
            </a:r>
          </a:p>
          <a:p>
            <a:pPr marL="285750" indent="-285750">
              <a:lnSpc>
                <a:spcPct val="110000"/>
              </a:lnSpc>
              <a:buFont typeface="Arial" panose="020B0604020202020204" pitchFamily="34" charset="0"/>
              <a:buChar char="•"/>
            </a:pPr>
            <a:r>
              <a:rPr lang="en-US" sz="2800" b="0" dirty="0"/>
              <a:t>Diabetes, spinal injuries, Parkinson’s disease are only a few that can benefit from stem cell therapy</a:t>
            </a:r>
          </a:p>
        </p:txBody>
      </p:sp>
    </p:spTree>
    <p:extLst>
      <p:ext uri="{BB962C8B-B14F-4D97-AF65-F5344CB8AC3E}">
        <p14:creationId xmlns:p14="http://schemas.microsoft.com/office/powerpoint/2010/main" val="2854615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09C18A-014C-B040-B2A0-9E2134BD77F1}"/>
              </a:ext>
            </a:extLst>
          </p:cNvPr>
          <p:cNvSpPr>
            <a:spLocks noGrp="1"/>
          </p:cNvSpPr>
          <p:nvPr>
            <p:ph type="title"/>
          </p:nvPr>
        </p:nvSpPr>
        <p:spPr>
          <a:xfrm>
            <a:off x="1535371" y="1044054"/>
            <a:ext cx="10013709" cy="1030360"/>
          </a:xfrm>
        </p:spPr>
        <p:txBody>
          <a:bodyPr>
            <a:normAutofit/>
          </a:bodyPr>
          <a:lstStyle/>
          <a:p>
            <a:r>
              <a:rPr lang="en-US" b="1">
                <a:solidFill>
                  <a:schemeClr val="bg1"/>
                </a:solidFill>
              </a:rPr>
              <a:t>Therapeutic cloning</a:t>
            </a:r>
            <a:endParaRPr lang="en-US">
              <a:solidFill>
                <a:schemeClr val="bg1"/>
              </a:solidFill>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EF1BC5-598F-024A-A258-D050BB82C908}"/>
              </a:ext>
            </a:extLst>
          </p:cNvPr>
          <p:cNvSpPr>
            <a:spLocks noGrp="1"/>
          </p:cNvSpPr>
          <p:nvPr>
            <p:ph idx="1"/>
          </p:nvPr>
        </p:nvSpPr>
        <p:spPr>
          <a:xfrm>
            <a:off x="838201" y="2391770"/>
            <a:ext cx="10710880" cy="4522034"/>
          </a:xfrm>
        </p:spPr>
        <p:txBody>
          <a:bodyPr anchor="t">
            <a:normAutofit fontScale="92500"/>
          </a:bodyPr>
          <a:lstStyle/>
          <a:p>
            <a:pPr marL="457200" lvl="1">
              <a:lnSpc>
                <a:spcPct val="110000"/>
              </a:lnSpc>
            </a:pPr>
            <a:r>
              <a:rPr lang="en-US" sz="2800" b="1" dirty="0"/>
              <a:t>Stem cells come from:</a:t>
            </a:r>
          </a:p>
          <a:p>
            <a:pPr marL="742950" lvl="1" indent="-285750">
              <a:lnSpc>
                <a:spcPct val="110000"/>
              </a:lnSpc>
              <a:buFont typeface="Arial" panose="020B0604020202020204" pitchFamily="34" charset="0"/>
              <a:buChar char="•"/>
            </a:pPr>
            <a:r>
              <a:rPr lang="en-US" sz="2400" b="1" dirty="0"/>
              <a:t>Embryonic stem cells</a:t>
            </a:r>
            <a:r>
              <a:rPr lang="en-US" sz="2400" dirty="0"/>
              <a:t>: </a:t>
            </a:r>
            <a:r>
              <a:rPr lang="en-CA" sz="2400" dirty="0"/>
              <a:t>come from embryos that are three to five days old. At this stage, an embryo is called a blastocyst and has about 150 cells. These stem cells can divide into more stem cells or can become ANY type of cell in the body. </a:t>
            </a:r>
          </a:p>
          <a:p>
            <a:pPr marL="742950" lvl="1" indent="-285750">
              <a:lnSpc>
                <a:spcPct val="110000"/>
              </a:lnSpc>
              <a:buFont typeface="Arial" panose="020B0604020202020204" pitchFamily="34" charset="0"/>
              <a:buChar char="•"/>
            </a:pPr>
            <a:r>
              <a:rPr lang="en-CA" sz="2400" b="1" dirty="0"/>
              <a:t>Adult stem cells</a:t>
            </a:r>
            <a:r>
              <a:rPr lang="en-CA" sz="2400" dirty="0"/>
              <a:t>: cells have a more limited ability to give rise to various cells of the body</a:t>
            </a:r>
          </a:p>
          <a:p>
            <a:pPr marL="742950" lvl="1" indent="-285750">
              <a:lnSpc>
                <a:spcPct val="110000"/>
              </a:lnSpc>
              <a:buFont typeface="Arial" panose="020B0604020202020204" pitchFamily="34" charset="0"/>
              <a:buChar char="•"/>
            </a:pPr>
            <a:r>
              <a:rPr lang="en-CA" sz="2400" b="1" dirty="0"/>
              <a:t>Perinatal stem cells:</a:t>
            </a:r>
            <a:r>
              <a:rPr lang="en-CA" sz="2400" dirty="0"/>
              <a:t> Researchers have discovered stem cells in amniotic fluid as well as umbilical cord blood. These stem cells also have the ability to change into specialized cells.</a:t>
            </a:r>
          </a:p>
        </p:txBody>
      </p:sp>
      <p:sp>
        <p:nvSpPr>
          <p:cNvPr id="4" name="TextBox 3">
            <a:extLst>
              <a:ext uri="{FF2B5EF4-FFF2-40B4-BE49-F238E27FC236}">
                <a16:creationId xmlns:a16="http://schemas.microsoft.com/office/drawing/2014/main" id="{43E1F397-CF37-E244-8E58-A1737ADC102F}"/>
              </a:ext>
            </a:extLst>
          </p:cNvPr>
          <p:cNvSpPr txBox="1"/>
          <p:nvPr/>
        </p:nvSpPr>
        <p:spPr>
          <a:xfrm>
            <a:off x="10725150" y="6423593"/>
            <a:ext cx="2628900" cy="261610"/>
          </a:xfrm>
          <a:prstGeom prst="rect">
            <a:avLst/>
          </a:prstGeom>
          <a:noFill/>
        </p:spPr>
        <p:txBody>
          <a:bodyPr wrap="square" rtlCol="0">
            <a:spAutoFit/>
          </a:bodyPr>
          <a:lstStyle/>
          <a:p>
            <a:r>
              <a:rPr lang="en-US" sz="1050" dirty="0" err="1"/>
              <a:t>Mayoclinic.org</a:t>
            </a:r>
            <a:endParaRPr lang="en-US" sz="1050" dirty="0"/>
          </a:p>
        </p:txBody>
      </p:sp>
    </p:spTree>
    <p:extLst>
      <p:ext uri="{BB962C8B-B14F-4D97-AF65-F5344CB8AC3E}">
        <p14:creationId xmlns:p14="http://schemas.microsoft.com/office/powerpoint/2010/main" val="559883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6A28-DCAC-5243-B606-1BDFD972B7DB}"/>
              </a:ext>
            </a:extLst>
          </p:cNvPr>
          <p:cNvSpPr>
            <a:spLocks noGrp="1"/>
          </p:cNvSpPr>
          <p:nvPr>
            <p:ph type="title"/>
          </p:nvPr>
        </p:nvSpPr>
        <p:spPr>
          <a:xfrm>
            <a:off x="630217" y="265747"/>
            <a:ext cx="3719533" cy="2598749"/>
          </a:xfrm>
        </p:spPr>
        <p:txBody>
          <a:bodyPr>
            <a:normAutofit fontScale="90000"/>
          </a:bodyPr>
          <a:lstStyle/>
          <a:p>
            <a:pPr algn="ctr"/>
            <a:r>
              <a:rPr lang="en-US" sz="3200" dirty="0"/>
              <a:t>Why are embryonic stem cells controversial?</a:t>
            </a:r>
          </a:p>
        </p:txBody>
      </p:sp>
      <p:sp>
        <p:nvSpPr>
          <p:cNvPr id="3" name="Content Placeholder 2">
            <a:extLst>
              <a:ext uri="{FF2B5EF4-FFF2-40B4-BE49-F238E27FC236}">
                <a16:creationId xmlns:a16="http://schemas.microsoft.com/office/drawing/2014/main" id="{460C658A-8E54-5341-BDC4-4D2F626B9622}"/>
              </a:ext>
            </a:extLst>
          </p:cNvPr>
          <p:cNvSpPr>
            <a:spLocks noGrp="1"/>
          </p:cNvSpPr>
          <p:nvPr>
            <p:ph idx="1"/>
          </p:nvPr>
        </p:nvSpPr>
        <p:spPr/>
        <p:txBody>
          <a:bodyPr>
            <a:normAutofit lnSpcReduction="10000"/>
          </a:bodyPr>
          <a:lstStyle/>
          <a:p>
            <a:r>
              <a:rPr lang="en-CA" sz="2400" b="0" dirty="0"/>
              <a:t>The embryos being used in embryonic stem cell research come from eggs that were fertilized at in vitro fertilization clinics but never implanted in a woman's uterus. The stem cells are donated with informed consent from donors. The stem cells can live and grow in special solutions in test tubes or petri dishes in laboratories</a:t>
            </a:r>
            <a:endParaRPr lang="en-US" sz="2400" dirty="0"/>
          </a:p>
        </p:txBody>
      </p:sp>
      <p:sp>
        <p:nvSpPr>
          <p:cNvPr id="4" name="TextBox 3">
            <a:extLst>
              <a:ext uri="{FF2B5EF4-FFF2-40B4-BE49-F238E27FC236}">
                <a16:creationId xmlns:a16="http://schemas.microsoft.com/office/drawing/2014/main" id="{A5A3AE43-798C-854E-BE9D-321F245A2AEF}"/>
              </a:ext>
            </a:extLst>
          </p:cNvPr>
          <p:cNvSpPr txBox="1"/>
          <p:nvPr/>
        </p:nvSpPr>
        <p:spPr>
          <a:xfrm>
            <a:off x="10725150" y="6423593"/>
            <a:ext cx="2628900" cy="261610"/>
          </a:xfrm>
          <a:prstGeom prst="rect">
            <a:avLst/>
          </a:prstGeom>
          <a:noFill/>
        </p:spPr>
        <p:txBody>
          <a:bodyPr wrap="square" rtlCol="0">
            <a:spAutoFit/>
          </a:bodyPr>
          <a:lstStyle/>
          <a:p>
            <a:r>
              <a:rPr lang="en-US" sz="1050" dirty="0" err="1"/>
              <a:t>Mayoclinic.org</a:t>
            </a:r>
            <a:endParaRPr lang="en-US" sz="1050" dirty="0"/>
          </a:p>
        </p:txBody>
      </p:sp>
      <p:pic>
        <p:nvPicPr>
          <p:cNvPr id="1026" name="Picture 2" descr="In Vitro Fertilization: Procedure, Success Rates And Side Effects">
            <a:extLst>
              <a:ext uri="{FF2B5EF4-FFF2-40B4-BE49-F238E27FC236}">
                <a16:creationId xmlns:a16="http://schemas.microsoft.com/office/drawing/2014/main" id="{40EBFE64-8795-BB4A-B8F3-EED4C1B9A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16" y="3133468"/>
            <a:ext cx="4161278" cy="276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570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BD8C1DF9-33CB-A249-9095-453C4F4B5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663" y="85725"/>
            <a:ext cx="8142293" cy="6686550"/>
          </a:xfrm>
          <a:prstGeom prst="rect">
            <a:avLst/>
          </a:prstGeom>
        </p:spPr>
      </p:pic>
    </p:spTree>
    <p:extLst>
      <p:ext uri="{BB962C8B-B14F-4D97-AF65-F5344CB8AC3E}">
        <p14:creationId xmlns:p14="http://schemas.microsoft.com/office/powerpoint/2010/main" val="297543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5740-0F96-493F-85FF-416967A738CD}"/>
              </a:ext>
            </a:extLst>
          </p:cNvPr>
          <p:cNvSpPr>
            <a:spLocks noGrp="1"/>
          </p:cNvSpPr>
          <p:nvPr>
            <p:ph type="title"/>
          </p:nvPr>
        </p:nvSpPr>
        <p:spPr>
          <a:xfrm>
            <a:off x="186267" y="2063262"/>
            <a:ext cx="4233333" cy="2661052"/>
          </a:xfrm>
        </p:spPr>
        <p:txBody>
          <a:bodyPr>
            <a:normAutofit fontScale="90000"/>
          </a:bodyPr>
          <a:lstStyle/>
          <a:p>
            <a:pPr algn="r"/>
            <a:r>
              <a:rPr lang="en-US" sz="4400" dirty="0"/>
              <a:t>Types of Asexual Reproduction</a:t>
            </a:r>
          </a:p>
        </p:txBody>
      </p:sp>
      <p:graphicFrame>
        <p:nvGraphicFramePr>
          <p:cNvPr id="5" name="Content Placeholder 2">
            <a:extLst>
              <a:ext uri="{FF2B5EF4-FFF2-40B4-BE49-F238E27FC236}">
                <a16:creationId xmlns:a16="http://schemas.microsoft.com/office/drawing/2014/main" id="{281B62D8-2EA3-4FD7-A006-FDE5E2624213}"/>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552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D000C23-E7C4-47A4-959E-D03967B32E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CCE9DF0-25DA-4704-8587-91BA73A8A8E2}"/>
              </a:ext>
            </a:extLst>
          </p:cNvPr>
          <p:cNvPicPr>
            <a:picLocks noChangeAspect="1"/>
          </p:cNvPicPr>
          <p:nvPr/>
        </p:nvPicPr>
        <p:blipFill>
          <a:blip r:embed="rId2"/>
          <a:stretch>
            <a:fillRect/>
          </a:stretch>
        </p:blipFill>
        <p:spPr>
          <a:xfrm>
            <a:off x="899900" y="500633"/>
            <a:ext cx="2877751" cy="2395728"/>
          </a:xfrm>
          <a:prstGeom prst="rect">
            <a:avLst/>
          </a:prstGeom>
        </p:spPr>
      </p:pic>
      <p:sp>
        <p:nvSpPr>
          <p:cNvPr id="20" name="Rectangle 19">
            <a:extLst>
              <a:ext uri="{FF2B5EF4-FFF2-40B4-BE49-F238E27FC236}">
                <a16:creationId xmlns:a16="http://schemas.microsoft.com/office/drawing/2014/main" id="{80A17507-890B-423E-9E12-BCDC9049D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1655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339CA27-1B4E-4005-9597-6F77252D4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96996"/>
            <a:ext cx="46177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FF6E2D7-FF74-4B64-B122-81E60C563EC0}"/>
              </a:ext>
            </a:extLst>
          </p:cNvPr>
          <p:cNvPicPr>
            <a:picLocks noChangeAspect="1"/>
          </p:cNvPicPr>
          <p:nvPr/>
        </p:nvPicPr>
        <p:blipFill rotWithShape="1">
          <a:blip r:embed="rId3"/>
          <a:srcRect t="5744" r="1" b="7326"/>
          <a:stretch/>
        </p:blipFill>
        <p:spPr>
          <a:xfrm>
            <a:off x="1246498" y="3913630"/>
            <a:ext cx="2183343" cy="2459740"/>
          </a:xfrm>
          <a:prstGeom prst="rect">
            <a:avLst/>
          </a:prstGeom>
        </p:spPr>
      </p:pic>
      <p:sp>
        <p:nvSpPr>
          <p:cNvPr id="24" name="Rectangle 23">
            <a:extLst>
              <a:ext uri="{FF2B5EF4-FFF2-40B4-BE49-F238E27FC236}">
                <a16:creationId xmlns:a16="http://schemas.microsoft.com/office/drawing/2014/main" id="{E8B0F70A-99FB-43EE-922F-C3C1DF8CB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7552" y="0"/>
            <a:ext cx="751444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EB63E1-3C9C-4AD5-BAFC-10FF5CAD55DA}"/>
              </a:ext>
            </a:extLst>
          </p:cNvPr>
          <p:cNvSpPr>
            <a:spLocks noGrp="1"/>
          </p:cNvSpPr>
          <p:nvPr>
            <p:ph type="title"/>
          </p:nvPr>
        </p:nvSpPr>
        <p:spPr>
          <a:xfrm>
            <a:off x="5103454" y="-53527"/>
            <a:ext cx="6172412" cy="1580890"/>
          </a:xfrm>
        </p:spPr>
        <p:txBody>
          <a:bodyPr>
            <a:normAutofit/>
          </a:bodyPr>
          <a:lstStyle/>
          <a:p>
            <a:r>
              <a:rPr lang="en-US" dirty="0"/>
              <a:t>Binary Fission</a:t>
            </a:r>
          </a:p>
        </p:txBody>
      </p:sp>
      <p:sp>
        <p:nvSpPr>
          <p:cNvPr id="3" name="Content Placeholder 2">
            <a:extLst>
              <a:ext uri="{FF2B5EF4-FFF2-40B4-BE49-F238E27FC236}">
                <a16:creationId xmlns:a16="http://schemas.microsoft.com/office/drawing/2014/main" id="{294D3711-F31A-43FA-90A5-FA841C29B6BD}"/>
              </a:ext>
            </a:extLst>
          </p:cNvPr>
          <p:cNvSpPr>
            <a:spLocks noGrp="1"/>
          </p:cNvSpPr>
          <p:nvPr>
            <p:ph idx="1"/>
          </p:nvPr>
        </p:nvSpPr>
        <p:spPr>
          <a:xfrm>
            <a:off x="5260932" y="1290296"/>
            <a:ext cx="6697726" cy="4846007"/>
          </a:xfrm>
        </p:spPr>
        <p:txBody>
          <a:bodyPr anchor="t">
            <a:noAutofit/>
          </a:bodyPr>
          <a:lstStyle/>
          <a:p>
            <a:pPr>
              <a:lnSpc>
                <a:spcPct val="130000"/>
              </a:lnSpc>
            </a:pPr>
            <a:r>
              <a:rPr lang="en-US" sz="2400" b="0" dirty="0"/>
              <a:t>The term “binary fission” comes from the Latin words </a:t>
            </a:r>
            <a:r>
              <a:rPr lang="en-US" sz="2400" b="0" i="1" dirty="0" err="1"/>
              <a:t>binarius</a:t>
            </a:r>
            <a:r>
              <a:rPr lang="en-US" sz="2400" b="0" dirty="0"/>
              <a:t>, meaning</a:t>
            </a:r>
            <a:r>
              <a:rPr lang="en-US" sz="2400" dirty="0"/>
              <a:t> two together</a:t>
            </a:r>
            <a:r>
              <a:rPr lang="en-US" sz="2400" b="0" dirty="0"/>
              <a:t>, and </a:t>
            </a:r>
            <a:r>
              <a:rPr lang="en-US" sz="2400" b="0" i="1" dirty="0" err="1"/>
              <a:t>fissio</a:t>
            </a:r>
            <a:r>
              <a:rPr lang="en-US" sz="2400" b="0" dirty="0"/>
              <a:t>, meaning </a:t>
            </a:r>
            <a:r>
              <a:rPr lang="en-US" sz="2400" dirty="0"/>
              <a:t>to split.</a:t>
            </a:r>
          </a:p>
          <a:p>
            <a:pPr>
              <a:lnSpc>
                <a:spcPct val="130000"/>
              </a:lnSpc>
            </a:pPr>
            <a:r>
              <a:rPr lang="en-US" sz="2400" b="0" dirty="0"/>
              <a:t>In binary fission, a single parent cell </a:t>
            </a:r>
            <a:r>
              <a:rPr lang="en-US" sz="2400" dirty="0"/>
              <a:t>replicates</a:t>
            </a:r>
            <a:r>
              <a:rPr lang="en-US" sz="2400" b="0" dirty="0"/>
              <a:t> its genetic material and </a:t>
            </a:r>
            <a:r>
              <a:rPr lang="en-US" sz="2400" dirty="0"/>
              <a:t>divides</a:t>
            </a:r>
            <a:r>
              <a:rPr lang="en-US" sz="2400" b="0" dirty="0"/>
              <a:t> into two equal parts. </a:t>
            </a:r>
          </a:p>
          <a:p>
            <a:pPr>
              <a:lnSpc>
                <a:spcPct val="130000"/>
              </a:lnSpc>
            </a:pPr>
            <a:endParaRPr lang="en-US" sz="2400" b="0" dirty="0"/>
          </a:p>
          <a:p>
            <a:pPr lvl="4">
              <a:lnSpc>
                <a:spcPct val="130000"/>
              </a:lnSpc>
            </a:pPr>
            <a:r>
              <a:rPr lang="en-US" sz="1800" dirty="0"/>
              <a:t>Examples: Small, one-celled eukaryotic organisms like the amoeba reproduce by binary fission.</a:t>
            </a:r>
          </a:p>
        </p:txBody>
      </p:sp>
    </p:spTree>
    <p:extLst>
      <p:ext uri="{BB962C8B-B14F-4D97-AF65-F5344CB8AC3E}">
        <p14:creationId xmlns:p14="http://schemas.microsoft.com/office/powerpoint/2010/main" val="2402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E013D5-9599-43EE-9DC7-27E0DA2E92AF}"/>
              </a:ext>
            </a:extLst>
          </p:cNvPr>
          <p:cNvPicPr>
            <a:picLocks noChangeAspect="1"/>
          </p:cNvPicPr>
          <p:nvPr/>
        </p:nvPicPr>
        <p:blipFill rotWithShape="1">
          <a:blip r:embed="rId2"/>
          <a:srcRect r="1821" b="-1"/>
          <a:stretch/>
        </p:blipFill>
        <p:spPr>
          <a:xfrm>
            <a:off x="20" y="719747"/>
            <a:ext cx="4458058" cy="5389675"/>
          </a:xfrm>
          <a:prstGeom prst="rect">
            <a:avLst/>
          </a:prstGeom>
        </p:spPr>
      </p:pic>
      <p:sp>
        <p:nvSpPr>
          <p:cNvPr id="13" name="Rectangle 12">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89D95A-EC49-4B3D-A4E7-0D32472E671A}"/>
              </a:ext>
            </a:extLst>
          </p:cNvPr>
          <p:cNvSpPr>
            <a:spLocks noGrp="1"/>
          </p:cNvSpPr>
          <p:nvPr>
            <p:ph type="title"/>
          </p:nvPr>
        </p:nvSpPr>
        <p:spPr>
          <a:xfrm>
            <a:off x="4921857" y="563634"/>
            <a:ext cx="6627226" cy="1154102"/>
          </a:xfrm>
        </p:spPr>
        <p:txBody>
          <a:bodyPr>
            <a:normAutofit/>
          </a:bodyPr>
          <a:lstStyle/>
          <a:p>
            <a:r>
              <a:rPr lang="en-US" dirty="0"/>
              <a:t>Binary Fission</a:t>
            </a:r>
          </a:p>
        </p:txBody>
      </p:sp>
      <p:sp>
        <p:nvSpPr>
          <p:cNvPr id="17" name="Rectangle 16">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D8805A-B388-4737-A92D-66924021E82F}"/>
              </a:ext>
            </a:extLst>
          </p:cNvPr>
          <p:cNvSpPr>
            <a:spLocks noGrp="1"/>
          </p:cNvSpPr>
          <p:nvPr>
            <p:ph idx="1"/>
          </p:nvPr>
        </p:nvSpPr>
        <p:spPr>
          <a:xfrm>
            <a:off x="4921857" y="1571062"/>
            <a:ext cx="6627226" cy="3936147"/>
          </a:xfrm>
        </p:spPr>
        <p:txBody>
          <a:bodyPr anchor="t">
            <a:noAutofit/>
          </a:bodyPr>
          <a:lstStyle/>
          <a:p>
            <a:pPr>
              <a:lnSpc>
                <a:spcPct val="130000"/>
              </a:lnSpc>
            </a:pPr>
            <a:r>
              <a:rPr lang="en-US" i="1" dirty="0"/>
              <a:t>Example: Bacteria</a:t>
            </a:r>
          </a:p>
          <a:p>
            <a:pPr>
              <a:lnSpc>
                <a:spcPct val="130000"/>
              </a:lnSpc>
            </a:pPr>
            <a:endParaRPr lang="en-US" b="0" dirty="0"/>
          </a:p>
          <a:p>
            <a:pPr>
              <a:lnSpc>
                <a:spcPct val="130000"/>
              </a:lnSpc>
            </a:pPr>
            <a:r>
              <a:rPr lang="en-US" b="0" dirty="0"/>
              <a:t>Binary fission is the only method of reproduction for some types of bacteria. Since bacteria do </a:t>
            </a:r>
            <a:r>
              <a:rPr lang="en-US" dirty="0"/>
              <a:t>not</a:t>
            </a:r>
            <a:r>
              <a:rPr lang="en-US" b="0" dirty="0"/>
              <a:t> have a nucleus, they do </a:t>
            </a:r>
            <a:r>
              <a:rPr lang="en-US" dirty="0"/>
              <a:t>not</a:t>
            </a:r>
            <a:r>
              <a:rPr lang="en-US" b="0" dirty="0"/>
              <a:t> undergo </a:t>
            </a:r>
            <a:r>
              <a:rPr lang="en-US" dirty="0"/>
              <a:t>mitosis</a:t>
            </a:r>
            <a:r>
              <a:rPr lang="en-US" b="0" dirty="0"/>
              <a:t>. However, the one ring of DNA does replicate.</a:t>
            </a:r>
          </a:p>
          <a:p>
            <a:pPr>
              <a:lnSpc>
                <a:spcPct val="130000"/>
              </a:lnSpc>
            </a:pPr>
            <a:r>
              <a:rPr lang="en-US" b="0" dirty="0"/>
              <a:t>If the environmental conditions are </a:t>
            </a:r>
            <a:r>
              <a:rPr lang="en-US" b="0" dirty="0" err="1"/>
              <a:t>favourable</a:t>
            </a:r>
            <a:r>
              <a:rPr lang="en-US" b="0" dirty="0"/>
              <a:t>, a bacterium can reproduce every 20 minutes by this method (can multiply into millions very quickly)</a:t>
            </a:r>
          </a:p>
          <a:p>
            <a:pPr marL="0" indent="0">
              <a:lnSpc>
                <a:spcPct val="130000"/>
              </a:lnSpc>
              <a:buNone/>
            </a:pPr>
            <a:endParaRPr lang="en-US" b="0" dirty="0"/>
          </a:p>
        </p:txBody>
      </p:sp>
      <p:sp>
        <p:nvSpPr>
          <p:cNvPr id="19" name="Rectangle 1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495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1"/>
            <a:ext cx="11153231" cy="30584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10748"/>
            <a:ext cx="12192000" cy="11612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360C282-8272-7C40-95DB-7AE1CAA26733}"/>
              </a:ext>
            </a:extLst>
          </p:cNvPr>
          <p:cNvSpPr>
            <a:spLocks noGrp="1"/>
          </p:cNvSpPr>
          <p:nvPr>
            <p:ph type="title"/>
          </p:nvPr>
        </p:nvSpPr>
        <p:spPr>
          <a:xfrm>
            <a:off x="1629784" y="3076212"/>
            <a:ext cx="9919296" cy="1030360"/>
          </a:xfrm>
        </p:spPr>
        <p:txBody>
          <a:bodyPr>
            <a:normAutofit/>
          </a:bodyPr>
          <a:lstStyle/>
          <a:p>
            <a:r>
              <a:rPr lang="en-US">
                <a:solidFill>
                  <a:schemeClr val="bg1"/>
                </a:solidFill>
              </a:rPr>
              <a:t>Budding</a:t>
            </a:r>
          </a:p>
        </p:txBody>
      </p:sp>
      <p:sp>
        <p:nvSpPr>
          <p:cNvPr id="17" name="Rectangle 16">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068288"/>
            <a:ext cx="1006766"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1EAD9BE-5D26-094A-9FAF-0F37A1784B9A}"/>
              </a:ext>
            </a:extLst>
          </p:cNvPr>
          <p:cNvPicPr>
            <a:picLocks noChangeAspect="1"/>
          </p:cNvPicPr>
          <p:nvPr/>
        </p:nvPicPr>
        <p:blipFill>
          <a:blip r:embed="rId2"/>
          <a:stretch>
            <a:fillRect/>
          </a:stretch>
        </p:blipFill>
        <p:spPr>
          <a:xfrm>
            <a:off x="1314114" y="86705"/>
            <a:ext cx="6594302" cy="2885007"/>
          </a:xfrm>
          <a:prstGeom prst="rect">
            <a:avLst/>
          </a:prstGeom>
        </p:spPr>
      </p:pic>
      <p:sp>
        <p:nvSpPr>
          <p:cNvPr id="4" name="Content Placeholder 2">
            <a:extLst>
              <a:ext uri="{FF2B5EF4-FFF2-40B4-BE49-F238E27FC236}">
                <a16:creationId xmlns:a16="http://schemas.microsoft.com/office/drawing/2014/main" id="{5015C3A0-77EE-8F48-BF35-C215E73D28C1}"/>
              </a:ext>
            </a:extLst>
          </p:cNvPr>
          <p:cNvSpPr>
            <a:spLocks noGrp="1"/>
          </p:cNvSpPr>
          <p:nvPr>
            <p:ph idx="1"/>
          </p:nvPr>
        </p:nvSpPr>
        <p:spPr>
          <a:xfrm>
            <a:off x="1314114" y="4303269"/>
            <a:ext cx="10718549" cy="2365710"/>
          </a:xfrm>
        </p:spPr>
        <p:txBody>
          <a:bodyPr anchor="t">
            <a:noAutofit/>
          </a:bodyPr>
          <a:lstStyle/>
          <a:p>
            <a:pPr>
              <a:lnSpc>
                <a:spcPct val="100000"/>
              </a:lnSpc>
            </a:pPr>
            <a:r>
              <a:rPr lang="en-US" sz="2000" b="0" dirty="0"/>
              <a:t>Since some multicellular organisms, such as hydras and sponges, have only a few different cell types, they are also able to reproduce asexually. Areas of an individual may undergo repeated mitosis and cell division and can develop into an identical organism in a method called budding</a:t>
            </a:r>
          </a:p>
          <a:p>
            <a:pPr lvl="1">
              <a:lnSpc>
                <a:spcPct val="100000"/>
              </a:lnSpc>
            </a:pPr>
            <a:r>
              <a:rPr lang="en-US" sz="1800" i="1" dirty="0"/>
              <a:t>Ex:  The hydra and the sponge develop an outgrowth or bud. The bud may detach from the parent and become a new individual or remain attached</a:t>
            </a:r>
          </a:p>
        </p:txBody>
      </p:sp>
      <p:sp>
        <p:nvSpPr>
          <p:cNvPr id="12" name="TextBox 11">
            <a:extLst>
              <a:ext uri="{FF2B5EF4-FFF2-40B4-BE49-F238E27FC236}">
                <a16:creationId xmlns:a16="http://schemas.microsoft.com/office/drawing/2014/main" id="{D52BAB26-6C36-8145-8A3A-6A9097B86BDC}"/>
              </a:ext>
            </a:extLst>
          </p:cNvPr>
          <p:cNvSpPr txBox="1"/>
          <p:nvPr/>
        </p:nvSpPr>
        <p:spPr>
          <a:xfrm>
            <a:off x="8232239" y="228889"/>
            <a:ext cx="3695555" cy="2862322"/>
          </a:xfrm>
          <a:prstGeom prst="rect">
            <a:avLst/>
          </a:prstGeom>
          <a:noFill/>
        </p:spPr>
        <p:txBody>
          <a:bodyPr wrap="square" rtlCol="0">
            <a:spAutoFit/>
          </a:bodyPr>
          <a:lstStyle/>
          <a:p>
            <a:r>
              <a:rPr lang="en-US" dirty="0"/>
              <a:t>Budding is advantageous for animals such as sponges, which attach to rock and move very little. </a:t>
            </a:r>
            <a:r>
              <a:rPr lang="en-US" b="1" dirty="0"/>
              <a:t>Colonies</a:t>
            </a:r>
            <a:r>
              <a:rPr lang="en-US" dirty="0"/>
              <a:t> can be maintained in the same place, or new colonies can be established when buds break away from their parents and are carried to new locations</a:t>
            </a:r>
          </a:p>
          <a:p>
            <a:endParaRPr lang="en-US" dirty="0"/>
          </a:p>
        </p:txBody>
      </p:sp>
    </p:spTree>
    <p:extLst>
      <p:ext uri="{BB962C8B-B14F-4D97-AF65-F5344CB8AC3E}">
        <p14:creationId xmlns:p14="http://schemas.microsoft.com/office/powerpoint/2010/main" val="297623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8C84DB0-161F-411E-9388-CDD60A74348B}"/>
              </a:ext>
            </a:extLst>
          </p:cNvPr>
          <p:cNvPicPr>
            <a:picLocks noChangeAspect="1"/>
          </p:cNvPicPr>
          <p:nvPr/>
        </p:nvPicPr>
        <p:blipFill rotWithShape="1">
          <a:blip r:embed="rId2"/>
          <a:srcRect l="1203" r="6583"/>
          <a:stretch/>
        </p:blipFill>
        <p:spPr>
          <a:xfrm>
            <a:off x="20" y="683815"/>
            <a:ext cx="4417854" cy="2723920"/>
          </a:xfrm>
          <a:prstGeom prst="rect">
            <a:avLst/>
          </a:prstGeom>
        </p:spPr>
      </p:pic>
      <p:pic>
        <p:nvPicPr>
          <p:cNvPr id="5" name="Picture 4">
            <a:extLst>
              <a:ext uri="{FF2B5EF4-FFF2-40B4-BE49-F238E27FC236}">
                <a16:creationId xmlns:a16="http://schemas.microsoft.com/office/drawing/2014/main" id="{ACCF4FDA-882A-4A1A-A750-3EAFD73930A0}"/>
              </a:ext>
            </a:extLst>
          </p:cNvPr>
          <p:cNvPicPr>
            <a:picLocks noChangeAspect="1"/>
          </p:cNvPicPr>
          <p:nvPr/>
        </p:nvPicPr>
        <p:blipFill rotWithShape="1">
          <a:blip r:embed="rId3"/>
          <a:srcRect t="2550" b="7603"/>
          <a:stretch/>
        </p:blipFill>
        <p:spPr>
          <a:xfrm>
            <a:off x="20" y="3414583"/>
            <a:ext cx="4458058" cy="2694836"/>
          </a:xfrm>
          <a:prstGeom prst="rect">
            <a:avLst/>
          </a:prstGeom>
        </p:spPr>
      </p:pic>
      <p:sp>
        <p:nvSpPr>
          <p:cNvPr id="16" name="Rectangle 15">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4D49E0-BBA6-4CE7-87C2-9FF7A8E8245B}"/>
              </a:ext>
            </a:extLst>
          </p:cNvPr>
          <p:cNvSpPr>
            <a:spLocks noGrp="1"/>
          </p:cNvSpPr>
          <p:nvPr>
            <p:ph type="title"/>
          </p:nvPr>
        </p:nvSpPr>
        <p:spPr>
          <a:xfrm>
            <a:off x="4690872" y="537501"/>
            <a:ext cx="6627226" cy="1154102"/>
          </a:xfrm>
        </p:spPr>
        <p:txBody>
          <a:bodyPr>
            <a:normAutofit/>
          </a:bodyPr>
          <a:lstStyle/>
          <a:p>
            <a:r>
              <a:rPr lang="en-US" dirty="0"/>
              <a:t>Fragmentation </a:t>
            </a:r>
          </a:p>
        </p:txBody>
      </p:sp>
      <p:sp>
        <p:nvSpPr>
          <p:cNvPr id="20" name="Rectangle 19">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B12589-EF76-4071-A9E3-C1FC20833452}"/>
              </a:ext>
            </a:extLst>
          </p:cNvPr>
          <p:cNvSpPr>
            <a:spLocks noGrp="1"/>
          </p:cNvSpPr>
          <p:nvPr>
            <p:ph idx="1"/>
          </p:nvPr>
        </p:nvSpPr>
        <p:spPr>
          <a:xfrm>
            <a:off x="4676777" y="1691603"/>
            <a:ext cx="7384158" cy="4024799"/>
          </a:xfrm>
        </p:spPr>
        <p:txBody>
          <a:bodyPr anchor="t">
            <a:normAutofit/>
          </a:bodyPr>
          <a:lstStyle/>
          <a:p>
            <a:pPr>
              <a:lnSpc>
                <a:spcPct val="130000"/>
              </a:lnSpc>
            </a:pPr>
            <a:r>
              <a:rPr lang="en-US" sz="2000" b="0" dirty="0"/>
              <a:t>If an organism breaks apart as a result of injury, each </a:t>
            </a:r>
            <a:r>
              <a:rPr lang="en-US" sz="2000" dirty="0"/>
              <a:t>fragment</a:t>
            </a:r>
            <a:r>
              <a:rPr lang="en-US" sz="2000" b="0" dirty="0"/>
              <a:t> then develops into a </a:t>
            </a:r>
            <a:r>
              <a:rPr lang="en-US" sz="2000" dirty="0"/>
              <a:t>clone</a:t>
            </a:r>
            <a:r>
              <a:rPr lang="en-US" sz="2000" b="0" dirty="0"/>
              <a:t> of its parent. </a:t>
            </a:r>
          </a:p>
          <a:p>
            <a:pPr>
              <a:lnSpc>
                <a:spcPct val="130000"/>
              </a:lnSpc>
            </a:pPr>
            <a:r>
              <a:rPr lang="en-US" sz="2000" b="0" dirty="0"/>
              <a:t>Some animals, such as certain species of sea star, can reproduce asexually from fragments. In these species, if one of the arms detaches from the parent’s body, it can develop into another sea star if it contains </a:t>
            </a:r>
            <a:r>
              <a:rPr lang="en-US" sz="2000" dirty="0"/>
              <a:t>enough</a:t>
            </a:r>
            <a:r>
              <a:rPr lang="en-US" sz="2000" b="0" dirty="0"/>
              <a:t> of the parent sea star’s </a:t>
            </a:r>
            <a:r>
              <a:rPr lang="en-US" sz="2000" dirty="0"/>
              <a:t>genetic information</a:t>
            </a:r>
          </a:p>
        </p:txBody>
      </p:sp>
      <p:sp>
        <p:nvSpPr>
          <p:cNvPr id="22" name="Rectangle 21">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4E07B90-9F6E-4593-8540-FD238BF52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82580"/>
            <a:ext cx="4443984"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39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2FCB61-D7B9-4EDC-9927-087B7606A081}"/>
              </a:ext>
            </a:extLst>
          </p:cNvPr>
          <p:cNvSpPr>
            <a:spLocks noGrp="1"/>
          </p:cNvSpPr>
          <p:nvPr>
            <p:ph type="title"/>
          </p:nvPr>
        </p:nvSpPr>
        <p:spPr>
          <a:xfrm>
            <a:off x="1535371" y="1044054"/>
            <a:ext cx="10013709" cy="1030360"/>
          </a:xfrm>
        </p:spPr>
        <p:txBody>
          <a:bodyPr>
            <a:normAutofit/>
          </a:bodyPr>
          <a:lstStyle/>
          <a:p>
            <a:r>
              <a:rPr lang="en-US">
                <a:solidFill>
                  <a:schemeClr val="bg1"/>
                </a:solidFill>
              </a:rPr>
              <a:t>Vegetative Reproduction</a:t>
            </a:r>
          </a:p>
        </p:txBody>
      </p:sp>
      <p:sp>
        <p:nvSpPr>
          <p:cNvPr id="34" name="Rectangle 3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701531-A291-401A-B35C-64AA779B7982}"/>
              </a:ext>
            </a:extLst>
          </p:cNvPr>
          <p:cNvSpPr>
            <a:spLocks noGrp="1"/>
          </p:cNvSpPr>
          <p:nvPr>
            <p:ph idx="1"/>
          </p:nvPr>
        </p:nvSpPr>
        <p:spPr>
          <a:xfrm>
            <a:off x="1535371" y="2391770"/>
            <a:ext cx="9935571" cy="4227394"/>
          </a:xfrm>
        </p:spPr>
        <p:txBody>
          <a:bodyPr anchor="t">
            <a:noAutofit/>
          </a:bodyPr>
          <a:lstStyle/>
          <a:p>
            <a:pPr>
              <a:lnSpc>
                <a:spcPct val="130000"/>
              </a:lnSpc>
            </a:pPr>
            <a:r>
              <a:rPr lang="en-US" sz="2000" b="0" dirty="0"/>
              <a:t>Vegetative reproduction occurs when </a:t>
            </a:r>
            <a:r>
              <a:rPr lang="en-US" sz="2000" dirty="0"/>
              <a:t>special cells</a:t>
            </a:r>
            <a:r>
              <a:rPr lang="en-US" sz="2000" b="0" dirty="0"/>
              <a:t>, usually in plant stems and plant roots, divide </a:t>
            </a:r>
            <a:r>
              <a:rPr lang="en-US" sz="2000" dirty="0"/>
              <a:t>repeatedly</a:t>
            </a:r>
            <a:r>
              <a:rPr lang="en-US" sz="2000" b="0" dirty="0"/>
              <a:t> to form structures that will eventually develop into a plant </a:t>
            </a:r>
            <a:r>
              <a:rPr lang="en-US" sz="2000" dirty="0"/>
              <a:t>identical</a:t>
            </a:r>
            <a:r>
              <a:rPr lang="en-US" sz="2000" b="0" dirty="0"/>
              <a:t> to the parent.</a:t>
            </a:r>
          </a:p>
          <a:p>
            <a:pPr lvl="1">
              <a:lnSpc>
                <a:spcPct val="130000"/>
              </a:lnSpc>
            </a:pPr>
            <a:r>
              <a:rPr lang="en-US" sz="2000" i="1" dirty="0"/>
              <a:t>Tulip, daffodil, and hyacinth bulbs, strawberry stem runners, and potato sprouts or “eyes” produce new plants by this natural method of asexual reproduction</a:t>
            </a:r>
          </a:p>
          <a:p>
            <a:pPr>
              <a:lnSpc>
                <a:spcPct val="130000"/>
              </a:lnSpc>
            </a:pPr>
            <a:r>
              <a:rPr lang="en-US" sz="2000" b="0" dirty="0"/>
              <a:t>The main </a:t>
            </a:r>
            <a:r>
              <a:rPr lang="en-US" sz="2000" dirty="0"/>
              <a:t>disadvantage</a:t>
            </a:r>
            <a:r>
              <a:rPr lang="en-US" sz="2000" b="0" dirty="0"/>
              <a:t> of vegetative reproduction is that the new plants will all grow very close to each other and to the parent. This can lead to a </a:t>
            </a:r>
            <a:r>
              <a:rPr lang="en-US" sz="2000" dirty="0"/>
              <a:t>competition</a:t>
            </a:r>
            <a:r>
              <a:rPr lang="en-US" sz="2000" b="0" dirty="0"/>
              <a:t> for soil, nutrients, and light and can cause the plants to be less healthy. </a:t>
            </a:r>
          </a:p>
        </p:txBody>
      </p:sp>
    </p:spTree>
    <p:extLst>
      <p:ext uri="{BB962C8B-B14F-4D97-AF65-F5344CB8AC3E}">
        <p14:creationId xmlns:p14="http://schemas.microsoft.com/office/powerpoint/2010/main" val="237095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C03545-6874-374C-A350-D4A9B3F68801}"/>
              </a:ext>
            </a:extLst>
          </p:cNvPr>
          <p:cNvPicPr>
            <a:picLocks noChangeAspect="1"/>
          </p:cNvPicPr>
          <p:nvPr/>
        </p:nvPicPr>
        <p:blipFill>
          <a:blip r:embed="rId2"/>
          <a:stretch>
            <a:fillRect/>
          </a:stretch>
        </p:blipFill>
        <p:spPr>
          <a:xfrm>
            <a:off x="683779" y="1325084"/>
            <a:ext cx="11195105" cy="4925844"/>
          </a:xfrm>
          <a:prstGeom prst="rect">
            <a:avLst/>
          </a:prstGeom>
        </p:spPr>
      </p:pic>
      <p:sp>
        <p:nvSpPr>
          <p:cNvPr id="3" name="Title 1">
            <a:extLst>
              <a:ext uri="{FF2B5EF4-FFF2-40B4-BE49-F238E27FC236}">
                <a16:creationId xmlns:a16="http://schemas.microsoft.com/office/drawing/2014/main" id="{137C231C-C2C5-9047-A2B4-88E856B11EB4}"/>
              </a:ext>
            </a:extLst>
          </p:cNvPr>
          <p:cNvSpPr txBox="1">
            <a:spLocks/>
          </p:cNvSpPr>
          <p:nvPr/>
        </p:nvSpPr>
        <p:spPr>
          <a:xfrm>
            <a:off x="2782387" y="411745"/>
            <a:ext cx="6627226" cy="1154102"/>
          </a:xfrm>
          <a:prstGeom prst="rect">
            <a:avLst/>
          </a:prstGeom>
        </p:spPr>
        <p:txBody>
          <a:bodyPr>
            <a:normAutofit/>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a:t>Vegetative Reproduction</a:t>
            </a:r>
            <a:endParaRPr lang="en-US" dirty="0"/>
          </a:p>
        </p:txBody>
      </p:sp>
    </p:spTree>
    <p:extLst>
      <p:ext uri="{BB962C8B-B14F-4D97-AF65-F5344CB8AC3E}">
        <p14:creationId xmlns:p14="http://schemas.microsoft.com/office/powerpoint/2010/main" val="98502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1291</Words>
  <Application>Microsoft Macintosh PowerPoint</Application>
  <PresentationFormat>Widescreen</PresentationFormat>
  <Paragraphs>84</Paragraphs>
  <Slides>24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Meiryo</vt:lpstr>
      <vt:lpstr>Arial</vt:lpstr>
      <vt:lpstr>Calibri</vt:lpstr>
      <vt:lpstr>Corbel</vt:lpstr>
      <vt:lpstr>ShojiVTI</vt:lpstr>
      <vt:lpstr>Asexual Reproduction</vt:lpstr>
      <vt:lpstr>Asexual Reproduction</vt:lpstr>
      <vt:lpstr>Types of Asexual Reproduction</vt:lpstr>
      <vt:lpstr>Binary Fission</vt:lpstr>
      <vt:lpstr>Binary Fission</vt:lpstr>
      <vt:lpstr>Budding</vt:lpstr>
      <vt:lpstr>Fragmentation </vt:lpstr>
      <vt:lpstr>Vegetative Reproduction</vt:lpstr>
      <vt:lpstr>PowerPoint Presentation</vt:lpstr>
      <vt:lpstr>Vegetative Reproduction:   Human Assisted - Cutting</vt:lpstr>
      <vt:lpstr>Vegetative Reproduction:   Human Assisted - Grafting</vt:lpstr>
      <vt:lpstr>PowerPoint Presentation</vt:lpstr>
      <vt:lpstr>Spore formation</vt:lpstr>
      <vt:lpstr>PowerPoint Presentation</vt:lpstr>
      <vt:lpstr>PowerPoint Presentation</vt:lpstr>
      <vt:lpstr>We didn’t get beyond this unfortunately (so you won’t be tested on it) but you can read on about human assisted cloning and STEM cells</vt:lpstr>
      <vt:lpstr>Human Assisted Cloning</vt:lpstr>
      <vt:lpstr>Reproductive Cloning </vt:lpstr>
      <vt:lpstr>Hello, Dolly!</vt:lpstr>
      <vt:lpstr>PowerPoint Presentation</vt:lpstr>
      <vt:lpstr>Therapeutic cloning</vt:lpstr>
      <vt:lpstr>Therapeutic cloning</vt:lpstr>
      <vt:lpstr>Why are embryonic stem cells controversial?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 to self:</dc:title>
  <dc:creator>Laura Spindlove</dc:creator>
  <cp:lastModifiedBy>Laura Spindlove</cp:lastModifiedBy>
  <cp:revision>4</cp:revision>
  <dcterms:created xsi:type="dcterms:W3CDTF">2021-01-25T16:12:42Z</dcterms:created>
  <dcterms:modified xsi:type="dcterms:W3CDTF">2021-01-28T20:34:29Z</dcterms:modified>
</cp:coreProperties>
</file>