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0"/>
  </p:notesMasterIdLst>
  <p:sldIdLst>
    <p:sldId id="869" r:id="rId2"/>
    <p:sldId id="824" r:id="rId3"/>
    <p:sldId id="872" r:id="rId4"/>
    <p:sldId id="873" r:id="rId5"/>
    <p:sldId id="870" r:id="rId6"/>
    <p:sldId id="840" r:id="rId7"/>
    <p:sldId id="570" r:id="rId8"/>
    <p:sldId id="8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BEEEB"/>
    <a:srgbClr val="F2F2F2"/>
    <a:srgbClr val="ECEDEB"/>
    <a:srgbClr val="0B0B0B"/>
    <a:srgbClr val="E7E7E7"/>
    <a:srgbClr val="CB974C"/>
    <a:srgbClr val="FAFCF0"/>
    <a:srgbClr val="FF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8"/>
    <p:restoredTop sz="85538"/>
  </p:normalViewPr>
  <p:slideViewPr>
    <p:cSldViewPr snapToGrid="0" snapToObjects="1">
      <p:cViewPr>
        <p:scale>
          <a:sx n="70" d="100"/>
          <a:sy n="70" d="100"/>
        </p:scale>
        <p:origin x="144" y="7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EICLjJ85-E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fGzxmpl1WU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-2"/>
            <a:ext cx="4392304" cy="12184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9253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F8051A-999C-4F38-985C-673617805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238464"/>
            <a:ext cx="7201313" cy="4404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EAAEF-E69F-BC43-911B-33E92EB6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536751"/>
            <a:ext cx="6073254" cy="380772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6600" b="0" cap="all" dirty="0">
                <a:solidFill>
                  <a:schemeClr val="bg1"/>
                </a:solidFill>
              </a:rPr>
              <a:t>Atomic Size</a:t>
            </a:r>
            <a:br>
              <a:rPr lang="en-US" sz="6600" b="0" cap="all" dirty="0">
                <a:solidFill>
                  <a:schemeClr val="bg1"/>
                </a:solidFill>
              </a:rPr>
            </a:br>
            <a:r>
              <a:rPr lang="en-US" sz="4000" b="0" cap="all" dirty="0">
                <a:solidFill>
                  <a:schemeClr val="bg1"/>
                </a:solidFill>
              </a:rPr>
              <a:t>trend in the table</a:t>
            </a:r>
            <a:endParaRPr lang="en-US" sz="6600" b="0" cap="all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5608879"/>
            <a:ext cx="7759826" cy="12491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3" y="1226851"/>
            <a:ext cx="4348937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5631149"/>
            <a:ext cx="4392304" cy="1226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E389A3-2501-4131-8C64-1530AAF5F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965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001026-2FEF-483E-964D-67CD7E096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20457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AEB196E-F444-432F-8790-88C18E66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598792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Periodic Trends: Atomic Radius">
            <a:hlinkClick r:id="" action="ppaction://media"/>
            <a:extLst>
              <a:ext uri="{FF2B5EF4-FFF2-40B4-BE49-F238E27FC236}">
                <a16:creationId xmlns:a16="http://schemas.microsoft.com/office/drawing/2014/main" id="{00755D12-DA88-5D45-902B-6084EEF467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3035" y="356168"/>
            <a:ext cx="10754659" cy="60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3A1CE08-8795-77A6-1525-515A91A9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6" y="127016"/>
            <a:ext cx="6252605" cy="6049394"/>
          </a:xfrm>
          <a:prstGeom prst="rect">
            <a:avLst/>
          </a:prstGeom>
        </p:spPr>
      </p:pic>
      <p:sp>
        <p:nvSpPr>
          <p:cNvPr id="32" name="Rectangle 15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2DCB2-2EBA-0214-02B8-E7D0EB582186}"/>
              </a:ext>
            </a:extLst>
          </p:cNvPr>
          <p:cNvSpPr txBox="1"/>
          <p:nvPr/>
        </p:nvSpPr>
        <p:spPr>
          <a:xfrm>
            <a:off x="7618531" y="127016"/>
            <a:ext cx="45064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ATOMIC SIZE</a:t>
            </a:r>
          </a:p>
          <a:p>
            <a:endParaRPr lang="en-US" sz="2400" dirty="0"/>
          </a:p>
          <a:p>
            <a:r>
              <a:rPr lang="en-US" sz="2400" b="1" u="sng" dirty="0"/>
              <a:t>Trend</a:t>
            </a:r>
            <a:r>
              <a:rPr lang="en-US" sz="2400" dirty="0"/>
              <a:t>: Atomic size </a:t>
            </a:r>
            <a:r>
              <a:rPr lang="en-US" sz="2400" b="1" dirty="0">
                <a:highlight>
                  <a:srgbClr val="FFFF00"/>
                </a:highlight>
              </a:rPr>
              <a:t>increases</a:t>
            </a:r>
            <a:r>
              <a:rPr lang="en-US" sz="2400" dirty="0"/>
              <a:t> moving </a:t>
            </a:r>
            <a:r>
              <a:rPr lang="en-US" sz="2400" b="1" dirty="0">
                <a:highlight>
                  <a:srgbClr val="FFFF00"/>
                </a:highlight>
              </a:rPr>
              <a:t>down</a:t>
            </a:r>
            <a:r>
              <a:rPr lang="en-US" sz="2400" dirty="0"/>
              <a:t> a group</a:t>
            </a:r>
          </a:p>
          <a:p>
            <a:endParaRPr lang="en-US" sz="2400" dirty="0"/>
          </a:p>
          <a:p>
            <a:r>
              <a:rPr lang="en-US" sz="2400" i="1" dirty="0"/>
              <a:t>Why</a:t>
            </a:r>
            <a:r>
              <a:rPr lang="en-US" sz="2400" dirty="0"/>
              <a:t>? Elements have atoms with increasing numbers of </a:t>
            </a:r>
            <a:r>
              <a:rPr lang="en-US" sz="2400" b="1" dirty="0">
                <a:highlight>
                  <a:srgbClr val="FFFF00"/>
                </a:highlight>
              </a:rPr>
              <a:t>energy shells</a:t>
            </a:r>
          </a:p>
          <a:p>
            <a:endParaRPr lang="en-US" sz="2400" dirty="0"/>
          </a:p>
          <a:p>
            <a:r>
              <a:rPr lang="en-US" sz="2400" dirty="0"/>
              <a:t>The greater the number of shells, the </a:t>
            </a:r>
            <a:r>
              <a:rPr lang="en-US" sz="2400" b="1" dirty="0">
                <a:highlight>
                  <a:srgbClr val="FFFF00"/>
                </a:highlight>
              </a:rPr>
              <a:t>farther</a:t>
            </a:r>
            <a:r>
              <a:rPr lang="en-US" sz="2400" dirty="0"/>
              <a:t> the valence electrons are from the nucleus and the </a:t>
            </a:r>
            <a:r>
              <a:rPr lang="en-US" sz="2400" b="1" dirty="0">
                <a:highlight>
                  <a:srgbClr val="FFFF00"/>
                </a:highlight>
              </a:rPr>
              <a:t>larger</a:t>
            </a:r>
            <a:r>
              <a:rPr lang="en-US" sz="2400" dirty="0"/>
              <a:t> the atom is</a:t>
            </a:r>
          </a:p>
        </p:txBody>
      </p:sp>
    </p:spTree>
    <p:extLst>
      <p:ext uri="{BB962C8B-B14F-4D97-AF65-F5344CB8AC3E}">
        <p14:creationId xmlns:p14="http://schemas.microsoft.com/office/powerpoint/2010/main" val="27434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3A1CE08-8795-77A6-1525-515A91A9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5" y="127015"/>
            <a:ext cx="6252605" cy="6049394"/>
          </a:xfrm>
          <a:prstGeom prst="rect">
            <a:avLst/>
          </a:prstGeom>
        </p:spPr>
      </p:pic>
      <p:sp>
        <p:nvSpPr>
          <p:cNvPr id="32" name="Rectangle 15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2DCB2-2EBA-0214-02B8-E7D0EB582186}"/>
              </a:ext>
            </a:extLst>
          </p:cNvPr>
          <p:cNvSpPr txBox="1"/>
          <p:nvPr/>
        </p:nvSpPr>
        <p:spPr>
          <a:xfrm>
            <a:off x="6706330" y="-20471"/>
            <a:ext cx="5482613" cy="6709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ATOMIC SIZE</a:t>
            </a:r>
          </a:p>
          <a:p>
            <a:endParaRPr lang="en-US" dirty="0"/>
          </a:p>
          <a:p>
            <a:r>
              <a:rPr lang="en-US" sz="2400" b="1" u="sng" dirty="0"/>
              <a:t>Trend</a:t>
            </a:r>
            <a:r>
              <a:rPr lang="en-US" sz="2400" dirty="0"/>
              <a:t>: Atomic size </a:t>
            </a:r>
            <a:r>
              <a:rPr lang="en-US" sz="2400" b="1" dirty="0">
                <a:highlight>
                  <a:srgbClr val="FFFF00"/>
                </a:highlight>
              </a:rPr>
              <a:t>decreases</a:t>
            </a:r>
            <a:r>
              <a:rPr lang="en-US" sz="2400" dirty="0"/>
              <a:t> moving left to right across a </a:t>
            </a:r>
            <a:r>
              <a:rPr lang="en-US" sz="2400" b="1" dirty="0">
                <a:highlight>
                  <a:srgbClr val="FFFF00"/>
                </a:highlight>
              </a:rPr>
              <a:t>period</a:t>
            </a:r>
          </a:p>
          <a:p>
            <a:endParaRPr lang="en-US" sz="2400" dirty="0"/>
          </a:p>
          <a:p>
            <a:r>
              <a:rPr lang="en-US" sz="2400" i="1" dirty="0"/>
              <a:t>Why</a:t>
            </a:r>
            <a:r>
              <a:rPr lang="en-US" sz="2400" dirty="0"/>
              <a:t>? Elements have increasing numbers of electrons in their valence shells as you move L</a:t>
            </a:r>
            <a:r>
              <a:rPr lang="en-US" sz="2400" dirty="0">
                <a:sym typeface="Wingdings" pitchFamily="2" charset="2"/>
              </a:rPr>
              <a:t>R across a period </a:t>
            </a:r>
            <a:r>
              <a:rPr lang="en-US" sz="2400" b="1" dirty="0">
                <a:sym typeface="Wingdings" pitchFamily="2" charset="2"/>
              </a:rPr>
              <a:t>BUT</a:t>
            </a:r>
            <a:r>
              <a:rPr lang="en-US" sz="2400" dirty="0">
                <a:sym typeface="Wingdings" pitchFamily="2" charset="2"/>
              </a:rPr>
              <a:t> the number of </a:t>
            </a:r>
            <a:r>
              <a:rPr lang="en-US" sz="2400" b="1" dirty="0">
                <a:sym typeface="Wingdings" pitchFamily="2" charset="2"/>
              </a:rPr>
              <a:t>occupied valence shells </a:t>
            </a:r>
            <a:r>
              <a:rPr lang="en-US" sz="2400" b="1" dirty="0">
                <a:highlight>
                  <a:srgbClr val="FFFF00"/>
                </a:highlight>
                <a:sym typeface="Wingdings" pitchFamily="2" charset="2"/>
              </a:rPr>
              <a:t>stays the same</a:t>
            </a:r>
            <a:r>
              <a:rPr lang="en-US" sz="2400" b="1" dirty="0">
                <a:sym typeface="Wingdings" pitchFamily="2" charset="2"/>
              </a:rPr>
              <a:t>.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The number of </a:t>
            </a:r>
            <a:r>
              <a:rPr lang="en-US" sz="2400" b="1" dirty="0">
                <a:highlight>
                  <a:srgbClr val="FFFF00"/>
                </a:highlight>
              </a:rPr>
              <a:t>protons</a:t>
            </a:r>
            <a:r>
              <a:rPr lang="en-US" sz="2400" dirty="0"/>
              <a:t> in the nucleus increases so </a:t>
            </a:r>
            <a:r>
              <a:rPr lang="en-US" sz="2400" b="1" dirty="0"/>
              <a:t>effective nuclear charge </a:t>
            </a:r>
            <a:r>
              <a:rPr lang="en-US" sz="2400" b="1" dirty="0">
                <a:highlight>
                  <a:srgbClr val="FFFF00"/>
                </a:highlight>
              </a:rPr>
              <a:t>increases</a:t>
            </a:r>
            <a:r>
              <a:rPr lang="en-US" sz="2400" dirty="0"/>
              <a:t>, pulling the valence electrons more </a:t>
            </a:r>
            <a:r>
              <a:rPr lang="en-US" sz="2400" b="1" dirty="0">
                <a:highlight>
                  <a:srgbClr val="FFFF00"/>
                </a:highlight>
              </a:rPr>
              <a:t>tightly</a:t>
            </a:r>
            <a:r>
              <a:rPr lang="en-US" sz="2400" dirty="0"/>
              <a:t> to the nucleus</a:t>
            </a:r>
          </a:p>
        </p:txBody>
      </p:sp>
    </p:spTree>
    <p:extLst>
      <p:ext uri="{BB962C8B-B14F-4D97-AF65-F5344CB8AC3E}">
        <p14:creationId xmlns:p14="http://schemas.microsoft.com/office/powerpoint/2010/main" val="11218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6FC682-93ED-CF4B-A6D0-E8CB5D611C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9437" y="773007"/>
            <a:ext cx="7531369" cy="47924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70C0"/>
                </a:solidFill>
              </a:rPr>
              <a:t>METAL REACTIVITY &amp; ATOM SIZE</a:t>
            </a:r>
          </a:p>
          <a:p>
            <a:pPr>
              <a:lnSpc>
                <a:spcPct val="100000"/>
              </a:lnSpc>
            </a:pPr>
            <a:endParaRPr lang="en-US" sz="1050" u="sng" dirty="0"/>
          </a:p>
          <a:p>
            <a:pPr>
              <a:lnSpc>
                <a:spcPct val="100000"/>
              </a:lnSpc>
            </a:pPr>
            <a:r>
              <a:rPr lang="en-US" sz="2800" u="sng" dirty="0"/>
              <a:t>Trend</a:t>
            </a:r>
            <a:r>
              <a:rPr lang="en-US" sz="2800" b="0" dirty="0"/>
              <a:t>: Reactivity </a:t>
            </a:r>
            <a:r>
              <a:rPr lang="en-US" sz="2800" dirty="0">
                <a:highlight>
                  <a:srgbClr val="FFFF00"/>
                </a:highlight>
              </a:rPr>
              <a:t>increases</a:t>
            </a:r>
            <a:r>
              <a:rPr lang="en-US" sz="2800" b="0" dirty="0"/>
              <a:t> moving </a:t>
            </a:r>
            <a:r>
              <a:rPr lang="en-US" sz="2800" dirty="0"/>
              <a:t>down</a:t>
            </a:r>
            <a:r>
              <a:rPr lang="en-US" sz="2800" b="0" dirty="0"/>
              <a:t> the table</a:t>
            </a:r>
          </a:p>
          <a:p>
            <a:pPr>
              <a:lnSpc>
                <a:spcPct val="100000"/>
              </a:lnSpc>
            </a:pPr>
            <a:r>
              <a:rPr lang="en-US" sz="2800" b="0" i="1" dirty="0"/>
              <a:t>Why</a:t>
            </a:r>
            <a:r>
              <a:rPr lang="en-US" sz="2800" b="0" dirty="0"/>
              <a:t>? In a </a:t>
            </a:r>
            <a:r>
              <a:rPr lang="en-US" sz="2800" dirty="0"/>
              <a:t>group</a:t>
            </a:r>
            <a:r>
              <a:rPr lang="en-US" sz="2800" b="0" dirty="0"/>
              <a:t>, the number of </a:t>
            </a:r>
            <a:r>
              <a:rPr lang="en-US" sz="2800" dirty="0"/>
              <a:t>valence electrons </a:t>
            </a:r>
            <a:r>
              <a:rPr lang="en-US" sz="2800" b="0" dirty="0"/>
              <a:t>is the </a:t>
            </a:r>
            <a:r>
              <a:rPr lang="en-US" sz="2800" dirty="0">
                <a:highlight>
                  <a:srgbClr val="FFFF00"/>
                </a:highlight>
              </a:rPr>
              <a:t>same</a:t>
            </a:r>
            <a:r>
              <a:rPr lang="en-US" sz="2800" b="0" dirty="0"/>
              <a:t>. But as you go </a:t>
            </a:r>
            <a:r>
              <a:rPr lang="en-US" sz="2800" dirty="0"/>
              <a:t>down</a:t>
            </a:r>
            <a:r>
              <a:rPr lang="en-US" sz="2800" b="0" dirty="0"/>
              <a:t> the group, the atomic size </a:t>
            </a:r>
            <a:r>
              <a:rPr lang="en-US" sz="2800" dirty="0">
                <a:highlight>
                  <a:srgbClr val="FFFF00"/>
                </a:highlight>
              </a:rPr>
              <a:t>increases</a:t>
            </a:r>
            <a:r>
              <a:rPr lang="en-US" sz="2800" b="0" dirty="0"/>
              <a:t>. The valence electron(s) becomes </a:t>
            </a:r>
            <a:r>
              <a:rPr lang="en-US" sz="2800" dirty="0">
                <a:highlight>
                  <a:srgbClr val="FFFF00"/>
                </a:highlight>
              </a:rPr>
              <a:t>farther away </a:t>
            </a:r>
            <a:r>
              <a:rPr lang="en-US" sz="2800" b="0" dirty="0"/>
              <a:t>from the nucleus so as a result the pull of the nucleus is </a:t>
            </a:r>
            <a:r>
              <a:rPr lang="en-US" sz="2800" dirty="0">
                <a:highlight>
                  <a:srgbClr val="FFFF00"/>
                </a:highlight>
              </a:rPr>
              <a:t>weaker</a:t>
            </a:r>
            <a:r>
              <a:rPr lang="en-US" sz="2800" b="0" dirty="0"/>
              <a:t> and the electron(s) is easier to </a:t>
            </a:r>
            <a:r>
              <a:rPr lang="en-US" sz="2800" dirty="0">
                <a:highlight>
                  <a:srgbClr val="FFFF00"/>
                </a:highlight>
              </a:rPr>
              <a:t>remove</a:t>
            </a:r>
            <a:r>
              <a:rPr lang="en-US" sz="2800" b="0" dirty="0"/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up, glass&#10;&#10;Description automatically generated">
            <a:extLst>
              <a:ext uri="{FF2B5EF4-FFF2-40B4-BE49-F238E27FC236}">
                <a16:creationId xmlns:a16="http://schemas.microsoft.com/office/drawing/2014/main" id="{3BFE8C21-5511-56B5-0605-7ED13A133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3" y="2134599"/>
            <a:ext cx="4308763" cy="1791763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FE797FC-0056-14CB-3C20-1AEB1BF19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21" y="4014771"/>
            <a:ext cx="3162766" cy="20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Shielding | Properties of Matter | Chemistry | FuseSchool">
            <a:hlinkClick r:id="" action="ppaction://media"/>
            <a:extLst>
              <a:ext uri="{FF2B5EF4-FFF2-40B4-BE49-F238E27FC236}">
                <a16:creationId xmlns:a16="http://schemas.microsoft.com/office/drawing/2014/main" id="{6B1B0B13-DA43-9647-BFA9-80E5A4F15C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3123" y="415925"/>
            <a:ext cx="10665753" cy="60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31500"/>
            <a:ext cx="7534656" cy="51129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A5E219AE-C723-F04B-893D-34590C9AAB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3466" y="1802064"/>
            <a:ext cx="6224713" cy="360378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EAAEF-E69F-BC43-911B-33E92EB6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310506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4000" b="0" cap="all" dirty="0">
                <a:solidFill>
                  <a:schemeClr val="bg1"/>
                </a:solidFill>
              </a:rPr>
              <a:t>Build a model of an atom!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5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31500"/>
            <a:ext cx="7534656" cy="51129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EAAEF-E69F-BC43-911B-33E92EB6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329" y="2964291"/>
            <a:ext cx="3754671" cy="310506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4000" b="0" cap="all" dirty="0">
                <a:solidFill>
                  <a:schemeClr val="bg1"/>
                </a:solidFill>
              </a:rPr>
              <a:t>Build a model of an atom!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4EE5755-86AD-0C88-7FF8-4735E5A32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24" b="31168"/>
          <a:stretch/>
        </p:blipFill>
        <p:spPr>
          <a:xfrm>
            <a:off x="109729" y="308992"/>
            <a:ext cx="2526306" cy="582627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EC035F2-3F88-7FB6-A348-43E872BD0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4" b="31168"/>
          <a:stretch/>
        </p:blipFill>
        <p:spPr>
          <a:xfrm>
            <a:off x="3247106" y="367348"/>
            <a:ext cx="5143239" cy="58027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4C6980-CEE0-5C92-9D56-762E09BCA4F1}"/>
              </a:ext>
            </a:extLst>
          </p:cNvPr>
          <p:cNvSpPr/>
          <p:nvPr/>
        </p:nvSpPr>
        <p:spPr>
          <a:xfrm>
            <a:off x="1894376" y="315284"/>
            <a:ext cx="3296152" cy="13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82CA50C-5E7F-F27C-0FA7-E0366AB91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725" y="824588"/>
            <a:ext cx="4304255" cy="909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DB4399-0CB5-FDB1-08F3-423164D9969A}"/>
              </a:ext>
            </a:extLst>
          </p:cNvPr>
          <p:cNvSpPr/>
          <p:nvPr/>
        </p:nvSpPr>
        <p:spPr>
          <a:xfrm>
            <a:off x="3043677" y="4807000"/>
            <a:ext cx="5102049" cy="13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meter, Radius, &amp; Circumference of Circles (Video &amp; Practice)">
            <a:extLst>
              <a:ext uri="{FF2B5EF4-FFF2-40B4-BE49-F238E27FC236}">
                <a16:creationId xmlns:a16="http://schemas.microsoft.com/office/drawing/2014/main" id="{B1383076-30DB-8617-8E1A-F7767C1D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34" y="413917"/>
            <a:ext cx="2156724" cy="21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51114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13539</TotalTime>
  <Words>209</Words>
  <Application>Microsoft Macintosh PowerPoint</Application>
  <PresentationFormat>Widescreen</PresentationFormat>
  <Paragraphs>21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Meiryo</vt:lpstr>
      <vt:lpstr>Arial</vt:lpstr>
      <vt:lpstr>Calibri</vt:lpstr>
      <vt:lpstr>Corbel</vt:lpstr>
      <vt:lpstr>ShojiVTI</vt:lpstr>
      <vt:lpstr>Atomic Size trend in the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 a model of an atom!</vt:lpstr>
      <vt:lpstr>Build a model of an atom!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Laura Spindlove</dc:creator>
  <cp:lastModifiedBy>Laura Spindlove</cp:lastModifiedBy>
  <cp:revision>101</cp:revision>
  <cp:lastPrinted>2022-11-21T22:41:52Z</cp:lastPrinted>
  <dcterms:created xsi:type="dcterms:W3CDTF">2021-06-07T21:00:04Z</dcterms:created>
  <dcterms:modified xsi:type="dcterms:W3CDTF">2023-04-12T17:05:46Z</dcterms:modified>
</cp:coreProperties>
</file>