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8"/>
  </p:notesMasterIdLst>
  <p:sldIdLst>
    <p:sldId id="501" r:id="rId2"/>
    <p:sldId id="696" r:id="rId3"/>
    <p:sldId id="502" r:id="rId4"/>
    <p:sldId id="522" r:id="rId5"/>
    <p:sldId id="521" r:id="rId6"/>
    <p:sldId id="503" r:id="rId7"/>
    <p:sldId id="504" r:id="rId8"/>
    <p:sldId id="523" r:id="rId9"/>
    <p:sldId id="698" r:id="rId10"/>
    <p:sldId id="524" r:id="rId11"/>
    <p:sldId id="699" r:id="rId12"/>
    <p:sldId id="700" r:id="rId13"/>
    <p:sldId id="525" r:id="rId14"/>
    <p:sldId id="526" r:id="rId15"/>
    <p:sldId id="527" r:id="rId16"/>
    <p:sldId id="52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CB974C"/>
    <a:srgbClr val="ECEDEB"/>
    <a:srgbClr val="FAFCF0"/>
    <a:srgbClr val="E7E7E7"/>
    <a:srgbClr val="FFF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1"/>
    <p:restoredTop sz="85997"/>
  </p:normalViewPr>
  <p:slideViewPr>
    <p:cSldViewPr snapToGrid="0" snapToObjects="1">
      <p:cViewPr varScale="1">
        <p:scale>
          <a:sx n="82" d="100"/>
          <a:sy n="82" d="100"/>
        </p:scale>
        <p:origin x="192" y="48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D10B3-D818-5644-AA53-546246B7EC04}" type="datetimeFigureOut">
              <a:rPr lang="en-US" smtClean="0"/>
              <a:t>12/16/20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C76A-5B43-674C-8390-A6909145331E}" type="slidenum">
              <a:rPr lang="en-US" smtClean="0"/>
              <a:t>‹#›</a:t>
            </a:fld>
            <a:endParaRPr lang="en-US"/>
          </a:p>
        </p:txBody>
      </p:sp>
    </p:spTree>
    <p:extLst>
      <p:ext uri="{BB962C8B-B14F-4D97-AF65-F5344CB8AC3E}">
        <p14:creationId xmlns:p14="http://schemas.microsoft.com/office/powerpoint/2010/main" val="312531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12/16/20</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20845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50688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12/16/20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1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628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03544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12/16/20</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30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03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12/16/20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77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12/16/20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420670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12/16/20</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4358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12/16/20</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6457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12/16/20</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70280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12/16/20</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9539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1" r:id="rId10"/>
    <p:sldLayoutId id="2147483760" r:id="rId11"/>
    <p:sldLayoutId id="2147483763" r:id="rId12"/>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ddleschoolchemistry.com/multimedia/chapter4/lesson1#protons_and_electrons" TargetMode="External"/><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15.png"/><Relationship Id="rId5" Type="http://schemas.openxmlformats.org/officeDocument/2006/relationships/hyperlink" Target="https://phet.colorado.edu/sims/html/balloons-and-static-electricity/latest/balloons-and-static-electricity_en.html"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middleschoolchemistry.com/multimedia/chapter4/lesson1#hydrogen_atom" TargetMode="External"/><Relationship Id="rId2" Type="http://schemas.openxmlformats.org/officeDocument/2006/relationships/image" Target="../media/image16.jpg"/><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Layout" Target="../slideLayouts/slideLayout12.xml"/><Relationship Id="rId6" Type="http://schemas.openxmlformats.org/officeDocument/2006/relationships/hyperlink" Target="http://www.middleschoolchemistry.com/multimedia/chapter4/lesson1#hydrogen_atom" TargetMode="External"/><Relationship Id="rId5" Type="http://schemas.openxmlformats.org/officeDocument/2006/relationships/image" Target="../media/image19.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ideo" Target="https://www.youtube.com/embed/TYEYEIuTmGQ?feature=oembed"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_lNF3_30lU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0F516-0C9F-4980-BCBA-93B700750B40}"/>
              </a:ext>
            </a:extLst>
          </p:cNvPr>
          <p:cNvSpPr>
            <a:spLocks noGrp="1"/>
          </p:cNvSpPr>
          <p:nvPr>
            <p:ph type="ctrTitle"/>
          </p:nvPr>
        </p:nvSpPr>
        <p:spPr>
          <a:xfrm>
            <a:off x="1635103" y="1057522"/>
            <a:ext cx="4741843" cy="2173433"/>
          </a:xfrm>
        </p:spPr>
        <p:txBody>
          <a:bodyPr>
            <a:normAutofit/>
          </a:bodyPr>
          <a:lstStyle/>
          <a:p>
            <a:r>
              <a:rPr lang="en-US" sz="4400">
                <a:solidFill>
                  <a:schemeClr val="bg1"/>
                </a:solidFill>
              </a:rPr>
              <a:t>Atomic Theory</a:t>
            </a:r>
          </a:p>
        </p:txBody>
      </p:sp>
      <p:sp>
        <p:nvSpPr>
          <p:cNvPr id="13" name="Rectangle 12">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CAD65F-AAC9-4CC9-B5F5-E963F24F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9936" y="-1"/>
            <a:ext cx="533206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A37262-4746-2B4F-8AE2-727E13A00F8C}"/>
              </a:ext>
            </a:extLst>
          </p:cNvPr>
          <p:cNvPicPr>
            <a:picLocks noChangeAspect="1"/>
          </p:cNvPicPr>
          <p:nvPr/>
        </p:nvPicPr>
        <p:blipFill>
          <a:blip r:embed="rId2"/>
          <a:stretch>
            <a:fillRect/>
          </a:stretch>
        </p:blipFill>
        <p:spPr>
          <a:xfrm>
            <a:off x="7344569" y="600330"/>
            <a:ext cx="4362798" cy="5593330"/>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6250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67385"/>
            <a:ext cx="12188950" cy="43672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A813E86-CAFD-284C-AAE9-ABA024056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96" y="2439847"/>
            <a:ext cx="3852050" cy="2370138"/>
          </a:xfrm>
          <a:prstGeom prst="rect">
            <a:avLst/>
          </a:prstGeom>
        </p:spPr>
      </p:pic>
      <p:sp>
        <p:nvSpPr>
          <p:cNvPr id="17" name="Title 1">
            <a:extLst>
              <a:ext uri="{FF2B5EF4-FFF2-40B4-BE49-F238E27FC236}">
                <a16:creationId xmlns:a16="http://schemas.microsoft.com/office/drawing/2014/main" id="{BC578E7B-62F1-A945-A87B-6A0B6B0D8FF9}"/>
              </a:ext>
            </a:extLst>
          </p:cNvPr>
          <p:cNvSpPr>
            <a:spLocks noGrp="1"/>
          </p:cNvSpPr>
          <p:nvPr>
            <p:ph type="title"/>
          </p:nvPr>
        </p:nvSpPr>
        <p:spPr>
          <a:xfrm>
            <a:off x="4573961" y="463776"/>
            <a:ext cx="8486266" cy="903449"/>
          </a:xfrm>
        </p:spPr>
        <p:txBody>
          <a:bodyPr>
            <a:noAutofit/>
          </a:bodyPr>
          <a:lstStyle/>
          <a:p>
            <a:r>
              <a:rPr lang="en-US" dirty="0">
                <a:solidFill>
                  <a:schemeClr val="tx2"/>
                </a:solidFill>
              </a:rPr>
              <a:t>ELECTRIC CHARGE &amp; ATOMS</a:t>
            </a:r>
          </a:p>
        </p:txBody>
      </p:sp>
      <p:sp>
        <p:nvSpPr>
          <p:cNvPr id="19" name="Content Placeholder 2">
            <a:extLst>
              <a:ext uri="{FF2B5EF4-FFF2-40B4-BE49-F238E27FC236}">
                <a16:creationId xmlns:a16="http://schemas.microsoft.com/office/drawing/2014/main" id="{7948C6E5-2540-374C-B024-427DE4B39BCE}"/>
              </a:ext>
            </a:extLst>
          </p:cNvPr>
          <p:cNvSpPr>
            <a:spLocks noGrp="1"/>
          </p:cNvSpPr>
          <p:nvPr>
            <p:ph sz="quarter" idx="13"/>
          </p:nvPr>
        </p:nvSpPr>
        <p:spPr>
          <a:xfrm>
            <a:off x="4573961" y="1900480"/>
            <a:ext cx="7570657" cy="4548187"/>
          </a:xfrm>
        </p:spPr>
        <p:txBody>
          <a:bodyPr>
            <a:noAutofit/>
          </a:bodyPr>
          <a:lstStyle/>
          <a:p>
            <a:pPr marL="0" indent="0">
              <a:lnSpc>
                <a:spcPct val="100000"/>
              </a:lnSpc>
              <a:buNone/>
            </a:pPr>
            <a:r>
              <a:rPr lang="en-CA" sz="2400" b="0" i="1" dirty="0">
                <a:effectLst/>
              </a:rPr>
              <a:t>Electric charge comes in two types: + and - </a:t>
            </a:r>
            <a:endParaRPr lang="en-CA" sz="2400" b="0" i="1" dirty="0"/>
          </a:p>
          <a:p>
            <a:pPr>
              <a:lnSpc>
                <a:spcPct val="100000"/>
              </a:lnSpc>
            </a:pPr>
            <a:r>
              <a:rPr lang="en-US" sz="2400" b="0" dirty="0"/>
              <a:t>Charges that are </a:t>
            </a:r>
            <a:r>
              <a:rPr lang="en-US" sz="2400" b="0" u="sng" dirty="0"/>
              <a:t>opposite</a:t>
            </a:r>
            <a:r>
              <a:rPr lang="en-US" sz="2400" b="0" dirty="0">
                <a:solidFill>
                  <a:srgbClr val="FF0000"/>
                </a:solidFill>
              </a:rPr>
              <a:t> </a:t>
            </a:r>
            <a:r>
              <a:rPr lang="en-US" sz="2400" dirty="0">
                <a:solidFill>
                  <a:schemeClr val="tx1"/>
                </a:solidFill>
              </a:rPr>
              <a:t>attract</a:t>
            </a:r>
            <a:r>
              <a:rPr lang="en-US" sz="2400" b="0" dirty="0">
                <a:solidFill>
                  <a:srgbClr val="FF0000"/>
                </a:solidFill>
              </a:rPr>
              <a:t> </a:t>
            </a:r>
            <a:r>
              <a:rPr lang="en-US" sz="2400" b="0" dirty="0"/>
              <a:t>each other</a:t>
            </a:r>
          </a:p>
          <a:p>
            <a:pPr>
              <a:lnSpc>
                <a:spcPct val="100000"/>
              </a:lnSpc>
            </a:pPr>
            <a:r>
              <a:rPr lang="en-US" sz="2400" b="0" dirty="0"/>
              <a:t>Charges that are </a:t>
            </a:r>
            <a:r>
              <a:rPr lang="en-US" sz="2400" b="0" u="sng" dirty="0"/>
              <a:t>alike</a:t>
            </a:r>
            <a:r>
              <a:rPr lang="en-US" sz="2400" b="0" dirty="0">
                <a:solidFill>
                  <a:srgbClr val="FF0000"/>
                </a:solidFill>
              </a:rPr>
              <a:t> </a:t>
            </a:r>
            <a:r>
              <a:rPr lang="en-US" sz="2400" dirty="0">
                <a:solidFill>
                  <a:schemeClr val="tx1"/>
                </a:solidFill>
              </a:rPr>
              <a:t>repel</a:t>
            </a:r>
            <a:r>
              <a:rPr lang="en-US" sz="2400" b="0" dirty="0">
                <a:solidFill>
                  <a:srgbClr val="FF0000"/>
                </a:solidFill>
              </a:rPr>
              <a:t> </a:t>
            </a:r>
            <a:r>
              <a:rPr lang="en-US" sz="2400" b="0" dirty="0"/>
              <a:t>each other </a:t>
            </a:r>
          </a:p>
          <a:p>
            <a:pPr>
              <a:lnSpc>
                <a:spcPct val="100000"/>
              </a:lnSpc>
            </a:pPr>
            <a:r>
              <a:rPr lang="en-US" sz="2400" b="0" dirty="0"/>
              <a:t>The charge on the proton </a:t>
            </a:r>
            <a:r>
              <a:rPr lang="en-US" sz="2400" dirty="0">
                <a:solidFill>
                  <a:schemeClr val="tx1"/>
                </a:solidFill>
              </a:rPr>
              <a:t>(+)</a:t>
            </a:r>
            <a:r>
              <a:rPr lang="en-US" sz="2400" b="0" dirty="0">
                <a:solidFill>
                  <a:schemeClr val="accent2"/>
                </a:solidFill>
              </a:rPr>
              <a:t> </a:t>
            </a:r>
            <a:r>
              <a:rPr lang="en-US" sz="2400" b="0" dirty="0"/>
              <a:t>and electron </a:t>
            </a:r>
            <a:r>
              <a:rPr lang="en-US" sz="2400" dirty="0">
                <a:solidFill>
                  <a:schemeClr val="tx1"/>
                </a:solidFill>
              </a:rPr>
              <a:t>(-)</a:t>
            </a:r>
            <a:r>
              <a:rPr lang="en-US" sz="2400" b="0" dirty="0"/>
              <a:t> are exactly the same </a:t>
            </a:r>
            <a:r>
              <a:rPr lang="en-US" sz="2400" u="sng" dirty="0">
                <a:solidFill>
                  <a:schemeClr val="tx1"/>
                </a:solidFill>
              </a:rPr>
              <a:t>size</a:t>
            </a:r>
            <a:r>
              <a:rPr lang="en-US" sz="2400" b="0" dirty="0"/>
              <a:t> but </a:t>
            </a:r>
            <a:r>
              <a:rPr lang="en-US" sz="2400" u="sng" dirty="0">
                <a:solidFill>
                  <a:schemeClr val="tx1"/>
                </a:solidFill>
              </a:rPr>
              <a:t>opposite</a:t>
            </a:r>
            <a:r>
              <a:rPr lang="en-US" sz="2400" b="0" dirty="0"/>
              <a:t>, so they are attracted to each other</a:t>
            </a:r>
          </a:p>
          <a:p>
            <a:pPr lvl="1">
              <a:lnSpc>
                <a:spcPct val="100000"/>
              </a:lnSpc>
              <a:buFont typeface="Wingdings" panose="05000000000000000000" pitchFamily="2" charset="2"/>
              <a:buChar char="Ø"/>
            </a:pPr>
            <a:r>
              <a:rPr lang="en-US" sz="2400" i="1" dirty="0"/>
              <a:t>This is what holds the atom together</a:t>
            </a:r>
            <a:endParaRPr lang="en-US" i="1" dirty="0"/>
          </a:p>
          <a:p>
            <a:pPr marL="457200" lvl="1" indent="0">
              <a:lnSpc>
                <a:spcPct val="100000"/>
              </a:lnSpc>
              <a:buNone/>
            </a:pPr>
            <a:endParaRPr lang="en-US" sz="1100" dirty="0"/>
          </a:p>
          <a:p>
            <a:pPr marL="0" indent="0">
              <a:lnSpc>
                <a:spcPct val="100000"/>
              </a:lnSpc>
              <a:buNone/>
            </a:pPr>
            <a:r>
              <a:rPr lang="en-US" sz="1200" b="0" i="1" dirty="0"/>
              <a:t>Demo: Using balloons to observe electric charge</a:t>
            </a:r>
          </a:p>
        </p:txBody>
      </p:sp>
      <p:pic>
        <p:nvPicPr>
          <p:cNvPr id="21" name="Graphic 20" descr="Link">
            <a:hlinkClick r:id="rId3"/>
            <a:extLst>
              <a:ext uri="{FF2B5EF4-FFF2-40B4-BE49-F238E27FC236}">
                <a16:creationId xmlns:a16="http://schemas.microsoft.com/office/drawing/2014/main" id="{ACE4A62F-A702-7E44-BF2A-7ED775A121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472" y="5359776"/>
            <a:ext cx="815925" cy="815925"/>
          </a:xfrm>
          <a:prstGeom prst="rect">
            <a:avLst/>
          </a:prstGeom>
        </p:spPr>
      </p:pic>
      <p:sp>
        <p:nvSpPr>
          <p:cNvPr id="22" name="TextBox 21">
            <a:extLst>
              <a:ext uri="{FF2B5EF4-FFF2-40B4-BE49-F238E27FC236}">
                <a16:creationId xmlns:a16="http://schemas.microsoft.com/office/drawing/2014/main" id="{09B1B754-71AA-8F49-9457-07A10246562A}"/>
              </a:ext>
            </a:extLst>
          </p:cNvPr>
          <p:cNvSpPr txBox="1"/>
          <p:nvPr/>
        </p:nvSpPr>
        <p:spPr>
          <a:xfrm>
            <a:off x="1398788" y="5613851"/>
            <a:ext cx="3175173" cy="307777"/>
          </a:xfrm>
          <a:prstGeom prst="rect">
            <a:avLst/>
          </a:prstGeom>
          <a:noFill/>
        </p:spPr>
        <p:txBody>
          <a:bodyPr wrap="square" rtlCol="0">
            <a:spAutoFit/>
          </a:bodyPr>
          <a:lstStyle/>
          <a:p>
            <a:r>
              <a:rPr lang="en-US" sz="1400" i="1" dirty="0">
                <a:solidFill>
                  <a:schemeClr val="accent2"/>
                </a:solidFill>
              </a:rPr>
              <a:t>Attraction/repulsion animation</a:t>
            </a:r>
          </a:p>
        </p:txBody>
      </p:sp>
      <p:sp>
        <p:nvSpPr>
          <p:cNvPr id="23" name="Rectangle 22">
            <a:extLst>
              <a:ext uri="{FF2B5EF4-FFF2-40B4-BE49-F238E27FC236}">
                <a16:creationId xmlns:a16="http://schemas.microsoft.com/office/drawing/2014/main" id="{BFFD9C01-084D-A24D-BB4D-F538FF60478E}"/>
              </a:ext>
            </a:extLst>
          </p:cNvPr>
          <p:cNvSpPr/>
          <p:nvPr/>
        </p:nvSpPr>
        <p:spPr>
          <a:xfrm>
            <a:off x="2945892" y="2553719"/>
            <a:ext cx="1333948" cy="546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1F07729-F298-B74B-8794-D2E4C41427B5}"/>
              </a:ext>
            </a:extLst>
          </p:cNvPr>
          <p:cNvSpPr/>
          <p:nvPr/>
        </p:nvSpPr>
        <p:spPr>
          <a:xfrm>
            <a:off x="3349413" y="3757523"/>
            <a:ext cx="1043133" cy="546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767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xEl>
                                              <p:pRg st="3" end="3"/>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80">
                                          <p:stCondLst>
                                            <p:cond delay="0"/>
                                          </p:stCondLst>
                                        </p:cTn>
                                        <p:tgtEl>
                                          <p:spTgt spid="21"/>
                                        </p:tgtEl>
                                      </p:cBhvr>
                                    </p:animEffect>
                                    <p:anim calcmode="lin" valueType="num">
                                      <p:cBhvr>
                                        <p:cTn id="4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0" dur="26">
                                          <p:stCondLst>
                                            <p:cond delay="650"/>
                                          </p:stCondLst>
                                        </p:cTn>
                                        <p:tgtEl>
                                          <p:spTgt spid="21"/>
                                        </p:tgtEl>
                                      </p:cBhvr>
                                      <p:to x="100000" y="60000"/>
                                    </p:animScale>
                                    <p:animScale>
                                      <p:cBhvr>
                                        <p:cTn id="51" dur="166" decel="50000">
                                          <p:stCondLst>
                                            <p:cond delay="676"/>
                                          </p:stCondLst>
                                        </p:cTn>
                                        <p:tgtEl>
                                          <p:spTgt spid="21"/>
                                        </p:tgtEl>
                                      </p:cBhvr>
                                      <p:to x="100000" y="100000"/>
                                    </p:animScale>
                                    <p:animScale>
                                      <p:cBhvr>
                                        <p:cTn id="52" dur="26">
                                          <p:stCondLst>
                                            <p:cond delay="1312"/>
                                          </p:stCondLst>
                                        </p:cTn>
                                        <p:tgtEl>
                                          <p:spTgt spid="21"/>
                                        </p:tgtEl>
                                      </p:cBhvr>
                                      <p:to x="100000" y="80000"/>
                                    </p:animScale>
                                    <p:animScale>
                                      <p:cBhvr>
                                        <p:cTn id="53" dur="166" decel="50000">
                                          <p:stCondLst>
                                            <p:cond delay="1338"/>
                                          </p:stCondLst>
                                        </p:cTn>
                                        <p:tgtEl>
                                          <p:spTgt spid="21"/>
                                        </p:tgtEl>
                                      </p:cBhvr>
                                      <p:to x="100000" y="100000"/>
                                    </p:animScale>
                                    <p:animScale>
                                      <p:cBhvr>
                                        <p:cTn id="54" dur="26">
                                          <p:stCondLst>
                                            <p:cond delay="1642"/>
                                          </p:stCondLst>
                                        </p:cTn>
                                        <p:tgtEl>
                                          <p:spTgt spid="21"/>
                                        </p:tgtEl>
                                      </p:cBhvr>
                                      <p:to x="100000" y="90000"/>
                                    </p:animScale>
                                    <p:animScale>
                                      <p:cBhvr>
                                        <p:cTn id="55" dur="166" decel="50000">
                                          <p:stCondLst>
                                            <p:cond delay="1668"/>
                                          </p:stCondLst>
                                        </p:cTn>
                                        <p:tgtEl>
                                          <p:spTgt spid="21"/>
                                        </p:tgtEl>
                                      </p:cBhvr>
                                      <p:to x="100000" y="100000"/>
                                    </p:animScale>
                                    <p:animScale>
                                      <p:cBhvr>
                                        <p:cTn id="56" dur="26">
                                          <p:stCondLst>
                                            <p:cond delay="1808"/>
                                          </p:stCondLst>
                                        </p:cTn>
                                        <p:tgtEl>
                                          <p:spTgt spid="21"/>
                                        </p:tgtEl>
                                      </p:cBhvr>
                                      <p:to x="100000" y="95000"/>
                                    </p:animScale>
                                    <p:animScale>
                                      <p:cBhvr>
                                        <p:cTn id="57" dur="166" decel="50000">
                                          <p:stCondLst>
                                            <p:cond delay="1834"/>
                                          </p:stCondLst>
                                        </p:cTn>
                                        <p:tgtEl>
                                          <p:spTgt spid="21"/>
                                        </p:tgtEl>
                                      </p:cBhvr>
                                      <p:to x="100000" y="100000"/>
                                    </p:animScale>
                                  </p:childTnLst>
                                </p:cTn>
                              </p:par>
                              <p:par>
                                <p:cTn id="58" presetID="1"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6EC8B-B3E7-9046-8A52-F77C448737D6}"/>
              </a:ext>
            </a:extLst>
          </p:cNvPr>
          <p:cNvSpPr>
            <a:spLocks noGrp="1"/>
          </p:cNvSpPr>
          <p:nvPr>
            <p:ph type="title"/>
          </p:nvPr>
        </p:nvSpPr>
        <p:spPr>
          <a:xfrm>
            <a:off x="-6" y="1002161"/>
            <a:ext cx="4563592" cy="1374921"/>
          </a:xfrm>
        </p:spPr>
        <p:txBody>
          <a:bodyPr>
            <a:normAutofit fontScale="90000"/>
          </a:bodyPr>
          <a:lstStyle/>
          <a:p>
            <a:pPr algn="ctr"/>
            <a:r>
              <a:rPr lang="en-US" sz="2800" dirty="0"/>
              <a:t>Using Balloons to Demo Charges</a:t>
            </a:r>
          </a:p>
        </p:txBody>
      </p:sp>
      <p:sp>
        <p:nvSpPr>
          <p:cNvPr id="32" name="Rectangle 31">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2CFD60-0568-144A-80D2-37AF9B4B7AB9}"/>
              </a:ext>
            </a:extLst>
          </p:cNvPr>
          <p:cNvSpPr>
            <a:spLocks noGrp="1"/>
          </p:cNvSpPr>
          <p:nvPr>
            <p:ph sz="quarter" idx="13"/>
          </p:nvPr>
        </p:nvSpPr>
        <p:spPr>
          <a:xfrm>
            <a:off x="5015944" y="835636"/>
            <a:ext cx="6877311" cy="5545892"/>
          </a:xfrm>
        </p:spPr>
        <p:txBody>
          <a:bodyPr anchor="t">
            <a:normAutofit fontScale="92500" lnSpcReduction="10000"/>
          </a:bodyPr>
          <a:lstStyle/>
          <a:p>
            <a:pPr>
              <a:lnSpc>
                <a:spcPct val="130000"/>
              </a:lnSpc>
            </a:pPr>
            <a:r>
              <a:rPr lang="en-CA" dirty="0"/>
              <a:t>Activity 1: Charged balloon + confetti</a:t>
            </a:r>
          </a:p>
          <a:p>
            <a:pPr>
              <a:lnSpc>
                <a:spcPct val="130000"/>
              </a:lnSpc>
            </a:pPr>
            <a:r>
              <a:rPr lang="en-CA" b="0" dirty="0"/>
              <a:t>Charge a blown-up and tied-off balloon by rubbing it on a </a:t>
            </a:r>
            <a:r>
              <a:rPr lang="en-CA" dirty="0"/>
              <a:t>sweater </a:t>
            </a:r>
            <a:r>
              <a:rPr lang="en-CA" b="0" dirty="0"/>
              <a:t>(not your head).</a:t>
            </a:r>
          </a:p>
          <a:p>
            <a:pPr>
              <a:lnSpc>
                <a:spcPct val="130000"/>
              </a:lnSpc>
            </a:pPr>
            <a:r>
              <a:rPr lang="en-CA" b="0" dirty="0"/>
              <a:t>Hover it over paper confetti &amp; observe.</a:t>
            </a:r>
          </a:p>
          <a:p>
            <a:pPr>
              <a:lnSpc>
                <a:spcPct val="130000"/>
              </a:lnSpc>
            </a:pPr>
            <a:endParaRPr lang="en-CA" b="0" dirty="0"/>
          </a:p>
          <a:p>
            <a:pPr>
              <a:lnSpc>
                <a:spcPct val="130000"/>
              </a:lnSpc>
            </a:pPr>
            <a:r>
              <a:rPr lang="en-CA" dirty="0"/>
              <a:t>Activity 2: Charged balloon + water</a:t>
            </a:r>
          </a:p>
          <a:p>
            <a:pPr>
              <a:lnSpc>
                <a:spcPct val="130000"/>
              </a:lnSpc>
            </a:pPr>
            <a:r>
              <a:rPr lang="en-CA" b="0" dirty="0"/>
              <a:t>Obtain two beakers. Fill one ¾ full with water. Charge a blown-up and tied-off balloon by rubbing it on a sweater.</a:t>
            </a:r>
          </a:p>
          <a:p>
            <a:pPr>
              <a:lnSpc>
                <a:spcPct val="130000"/>
              </a:lnSpc>
            </a:pPr>
            <a:r>
              <a:rPr lang="en-CA" b="0" dirty="0"/>
              <a:t>Put the empty beaker on the table and hold the filled beaker ~30cm above it. Slowly pour into the empty beaker to create a small and consistent stream of water. Slowly bring the balloon close but do not touch the water &amp; observe.</a:t>
            </a:r>
          </a:p>
          <a:p>
            <a:pPr>
              <a:lnSpc>
                <a:spcPct val="130000"/>
              </a:lnSpc>
            </a:pPr>
            <a:endParaRPr lang="en-CA" b="0" dirty="0"/>
          </a:p>
        </p:txBody>
      </p:sp>
      <p:sp>
        <p:nvSpPr>
          <p:cNvPr id="34" name="Rectangle 33">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lloon Static Hair Science Forces Electrostatic People Experiment Beyond">
            <a:extLst>
              <a:ext uri="{FF2B5EF4-FFF2-40B4-BE49-F238E27FC236}">
                <a16:creationId xmlns:a16="http://schemas.microsoft.com/office/drawing/2014/main" id="{8A3C0623-980E-5A4B-B72D-036296DEE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95" y="2461685"/>
            <a:ext cx="4207220" cy="210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58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000C23-E7C4-47A4-959E-D03967B32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alloon_and_water.mov" descr="balloon_and_water.mov">
            <a:hlinkClick r:id="" action="ppaction://media"/>
            <a:extLst>
              <a:ext uri="{FF2B5EF4-FFF2-40B4-BE49-F238E27FC236}">
                <a16:creationId xmlns:a16="http://schemas.microsoft.com/office/drawing/2014/main" id="{6064D9B1-2416-1E49-8BBF-8115D871650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5663" y="150112"/>
            <a:ext cx="4309177" cy="3231884"/>
          </a:xfrm>
          <a:prstGeom prst="rect">
            <a:avLst/>
          </a:prstGeom>
        </p:spPr>
      </p:pic>
      <p:sp>
        <p:nvSpPr>
          <p:cNvPr id="73" name="Rectangle 72">
            <a:extLst>
              <a:ext uri="{FF2B5EF4-FFF2-40B4-BE49-F238E27FC236}">
                <a16:creationId xmlns:a16="http://schemas.microsoft.com/office/drawing/2014/main" id="{80A17507-890B-423E-9E12-BCDC9049D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339CA27-1B4E-4005-9597-6F77252D4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8B0F70A-99FB-43EE-922F-C3C1DF8CB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6EC8B-B3E7-9046-8A52-F77C448737D6}"/>
              </a:ext>
            </a:extLst>
          </p:cNvPr>
          <p:cNvSpPr>
            <a:spLocks noGrp="1"/>
          </p:cNvSpPr>
          <p:nvPr>
            <p:ph type="title"/>
          </p:nvPr>
        </p:nvSpPr>
        <p:spPr>
          <a:xfrm>
            <a:off x="5105856" y="150112"/>
            <a:ext cx="6172412" cy="1026681"/>
          </a:xfrm>
        </p:spPr>
        <p:txBody>
          <a:bodyPr>
            <a:normAutofit/>
          </a:bodyPr>
          <a:lstStyle/>
          <a:p>
            <a:pPr algn="ctr">
              <a:lnSpc>
                <a:spcPct val="140000"/>
              </a:lnSpc>
            </a:pPr>
            <a:r>
              <a:rPr lang="en-US" sz="3300" dirty="0"/>
              <a:t>Expected Results</a:t>
            </a:r>
          </a:p>
        </p:txBody>
      </p:sp>
      <p:sp>
        <p:nvSpPr>
          <p:cNvPr id="3" name="Content Placeholder 2">
            <a:extLst>
              <a:ext uri="{FF2B5EF4-FFF2-40B4-BE49-F238E27FC236}">
                <a16:creationId xmlns:a16="http://schemas.microsoft.com/office/drawing/2014/main" id="{352CFD60-0568-144A-80D2-37AF9B4B7AB9}"/>
              </a:ext>
            </a:extLst>
          </p:cNvPr>
          <p:cNvSpPr>
            <a:spLocks noGrp="1"/>
          </p:cNvSpPr>
          <p:nvPr>
            <p:ph sz="quarter" idx="13"/>
          </p:nvPr>
        </p:nvSpPr>
        <p:spPr>
          <a:xfrm>
            <a:off x="4906317" y="1195346"/>
            <a:ext cx="6913827" cy="5471034"/>
          </a:xfrm>
        </p:spPr>
        <p:txBody>
          <a:bodyPr anchor="t">
            <a:normAutofit/>
          </a:bodyPr>
          <a:lstStyle/>
          <a:p>
            <a:pPr>
              <a:lnSpc>
                <a:spcPct val="120000"/>
              </a:lnSpc>
            </a:pPr>
            <a:r>
              <a:rPr lang="en-US" b="0" dirty="0"/>
              <a:t>The stream of water should bend </a:t>
            </a:r>
            <a:r>
              <a:rPr lang="en-US" dirty="0"/>
              <a:t>towards</a:t>
            </a:r>
            <a:r>
              <a:rPr lang="en-US" b="0" dirty="0"/>
              <a:t> the balloon as it is attracted to the balloon.</a:t>
            </a:r>
          </a:p>
          <a:p>
            <a:pPr>
              <a:lnSpc>
                <a:spcPct val="120000"/>
              </a:lnSpc>
            </a:pPr>
            <a:r>
              <a:rPr lang="en-US" b="0" dirty="0"/>
              <a:t> </a:t>
            </a:r>
          </a:p>
          <a:p>
            <a:pPr>
              <a:lnSpc>
                <a:spcPct val="120000"/>
              </a:lnSpc>
            </a:pPr>
            <a:r>
              <a:rPr lang="en-US" b="0" dirty="0"/>
              <a:t>Why?</a:t>
            </a:r>
          </a:p>
          <a:p>
            <a:pPr marL="285750" indent="-285750" fontAlgn="ctr">
              <a:lnSpc>
                <a:spcPct val="120000"/>
              </a:lnSpc>
              <a:buFont typeface="Arial" panose="020B0604020202020204" pitchFamily="34" charset="0"/>
              <a:buChar char="•"/>
            </a:pPr>
            <a:r>
              <a:rPr lang="en-US" b="0" dirty="0"/>
              <a:t>When the balloon is rubbed on hair or clothes, electrons move onto the balloon giving it a negative charge.</a:t>
            </a:r>
          </a:p>
          <a:p>
            <a:pPr marL="285750" indent="-285750" fontAlgn="ctr">
              <a:lnSpc>
                <a:spcPct val="120000"/>
              </a:lnSpc>
              <a:buFont typeface="Arial" panose="020B0604020202020204" pitchFamily="34" charset="0"/>
              <a:buChar char="•"/>
            </a:pPr>
            <a:r>
              <a:rPr lang="en-US" b="0" dirty="0"/>
              <a:t>When the negatively charged balloon is brought near the water, electrons are repelled and move away from the balloon, leaving a positive area of the water near the balloon.</a:t>
            </a:r>
          </a:p>
          <a:p>
            <a:pPr marL="285750" indent="-285750" fontAlgn="ctr">
              <a:lnSpc>
                <a:spcPct val="120000"/>
              </a:lnSpc>
              <a:buFont typeface="Arial" panose="020B0604020202020204" pitchFamily="34" charset="0"/>
              <a:buChar char="•"/>
            </a:pPr>
            <a:r>
              <a:rPr lang="en-US" b="0" dirty="0"/>
              <a:t>The negatively charged balloon and the positive area of the water attract.</a:t>
            </a:r>
          </a:p>
        </p:txBody>
      </p:sp>
      <p:pic>
        <p:nvPicPr>
          <p:cNvPr id="7" name="Picture 6">
            <a:hlinkClick r:id="rId5"/>
            <a:extLst>
              <a:ext uri="{FF2B5EF4-FFF2-40B4-BE49-F238E27FC236}">
                <a16:creationId xmlns:a16="http://schemas.microsoft.com/office/drawing/2014/main" id="{E5F0D76B-980E-9345-A837-659BB15D270D}"/>
              </a:ext>
            </a:extLst>
          </p:cNvPr>
          <p:cNvPicPr>
            <a:picLocks noChangeAspect="1"/>
          </p:cNvPicPr>
          <p:nvPr/>
        </p:nvPicPr>
        <p:blipFill>
          <a:blip r:embed="rId6"/>
          <a:stretch>
            <a:fillRect/>
          </a:stretch>
        </p:blipFill>
        <p:spPr>
          <a:xfrm>
            <a:off x="75434" y="3525614"/>
            <a:ext cx="4538114" cy="3140766"/>
          </a:xfrm>
          <a:prstGeom prst="rect">
            <a:avLst/>
          </a:prstGeom>
        </p:spPr>
      </p:pic>
    </p:spTree>
    <p:extLst>
      <p:ext uri="{BB962C8B-B14F-4D97-AF65-F5344CB8AC3E}">
        <p14:creationId xmlns:p14="http://schemas.microsoft.com/office/powerpoint/2010/main" val="30421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 fill="hold" display="0">
                  <p:stCondLst>
                    <p:cond delay="indefinite"/>
                  </p:stCondLst>
                </p:cTn>
                <p:tgtEl>
                  <p:spTgt spid="5"/>
                </p:tgtEl>
              </p:cMediaNode>
            </p:video>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1811" fill="hold"/>
                                        <p:tgtEl>
                                          <p:spTgt spid="5"/>
                                        </p:tgtEl>
                                      </p:cBhvr>
                                    </p:cmd>
                                  </p:childTnLst>
                                </p:cTn>
                              </p:par>
                            </p:childTnLst>
                          </p:cTn>
                        </p:par>
                      </p:childTnLst>
                    </p:cTn>
                  </p:par>
                  <p:par>
                    <p:cTn id="44" fill="hold">
                      <p:stCondLst>
                        <p:cond delay="indefinite"/>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67385"/>
            <a:ext cx="12188950" cy="43672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E2BDDF-9262-1847-B075-681FBB7DBD92}"/>
              </a:ext>
            </a:extLst>
          </p:cNvPr>
          <p:cNvSpPr>
            <a:spLocks noGrp="1"/>
          </p:cNvSpPr>
          <p:nvPr>
            <p:ph sz="quarter" idx="13"/>
          </p:nvPr>
        </p:nvSpPr>
        <p:spPr>
          <a:xfrm>
            <a:off x="4520560" y="1790700"/>
            <a:ext cx="7671439" cy="4550168"/>
          </a:xfrm>
        </p:spPr>
        <p:txBody>
          <a:bodyPr>
            <a:noAutofit/>
          </a:bodyPr>
          <a:lstStyle/>
          <a:p>
            <a:pPr>
              <a:lnSpc>
                <a:spcPct val="110000"/>
              </a:lnSpc>
            </a:pPr>
            <a:r>
              <a:rPr lang="en-US" sz="2400" b="0" dirty="0"/>
              <a:t>Tiny region at the </a:t>
            </a:r>
            <a:r>
              <a:rPr lang="en-US" sz="2400" dirty="0" err="1">
                <a:solidFill>
                  <a:schemeClr val="tx1"/>
                </a:solidFill>
              </a:rPr>
              <a:t>centre</a:t>
            </a:r>
            <a:r>
              <a:rPr lang="en-US" sz="2400" b="0" dirty="0"/>
              <a:t> of the atom</a:t>
            </a:r>
          </a:p>
          <a:p>
            <a:pPr lvl="2">
              <a:lnSpc>
                <a:spcPct val="110000"/>
              </a:lnSpc>
              <a:buFont typeface="Wingdings" panose="05000000000000000000" pitchFamily="2" charset="2"/>
              <a:buChar char="Ø"/>
            </a:pPr>
            <a:r>
              <a:rPr lang="en-US" sz="1800" dirty="0"/>
              <a:t>It would take </a:t>
            </a:r>
            <a:r>
              <a:rPr lang="en-US" sz="1800" b="1" dirty="0">
                <a:solidFill>
                  <a:schemeClr val="tx1"/>
                </a:solidFill>
              </a:rPr>
              <a:t>10 000 </a:t>
            </a:r>
            <a:r>
              <a:rPr lang="en-US" sz="1800" dirty="0"/>
              <a:t>nuclei lined up side-by-side to stretch across the diameter of a typical atom!</a:t>
            </a:r>
          </a:p>
          <a:p>
            <a:pPr lvl="2">
              <a:lnSpc>
                <a:spcPct val="110000"/>
              </a:lnSpc>
              <a:buFont typeface="Wingdings" panose="05000000000000000000" pitchFamily="2" charset="2"/>
              <a:buChar char="Ø"/>
            </a:pPr>
            <a:r>
              <a:rPr lang="en-US" sz="1800" dirty="0"/>
              <a:t>Most of the atom is </a:t>
            </a:r>
            <a:r>
              <a:rPr lang="en-US" sz="1800" b="1" dirty="0">
                <a:solidFill>
                  <a:schemeClr val="tx1"/>
                </a:solidFill>
              </a:rPr>
              <a:t>empty space</a:t>
            </a:r>
          </a:p>
          <a:p>
            <a:pPr>
              <a:lnSpc>
                <a:spcPct val="110000"/>
              </a:lnSpc>
            </a:pPr>
            <a:r>
              <a:rPr lang="en-US" sz="2400" b="0" dirty="0"/>
              <a:t>Contains </a:t>
            </a:r>
            <a:r>
              <a:rPr lang="en-US" sz="2400" dirty="0">
                <a:solidFill>
                  <a:schemeClr val="tx1"/>
                </a:solidFill>
              </a:rPr>
              <a:t>protons</a:t>
            </a:r>
            <a:r>
              <a:rPr lang="en-US" sz="2400" b="0" dirty="0"/>
              <a:t> and </a:t>
            </a:r>
            <a:r>
              <a:rPr lang="en-US" sz="2400" dirty="0">
                <a:solidFill>
                  <a:schemeClr val="tx1"/>
                </a:solidFill>
              </a:rPr>
              <a:t>neutrons</a:t>
            </a:r>
          </a:p>
          <a:p>
            <a:pPr lvl="2">
              <a:lnSpc>
                <a:spcPct val="110000"/>
              </a:lnSpc>
              <a:buFont typeface="Wingdings" panose="05000000000000000000" pitchFamily="2" charset="2"/>
              <a:buChar char="Ø"/>
            </a:pPr>
            <a:r>
              <a:rPr lang="en-US" sz="1800" dirty="0"/>
              <a:t>Protons and neutrons cannot leave nucleus (held together by ‘</a:t>
            </a:r>
            <a:r>
              <a:rPr lang="en-US" sz="1800" b="1" dirty="0">
                <a:solidFill>
                  <a:schemeClr val="tx1"/>
                </a:solidFill>
              </a:rPr>
              <a:t>the strong force</a:t>
            </a:r>
            <a:r>
              <a:rPr lang="en-US" sz="1800" dirty="0"/>
              <a:t>’)</a:t>
            </a:r>
          </a:p>
          <a:p>
            <a:pPr lvl="2">
              <a:lnSpc>
                <a:spcPct val="110000"/>
              </a:lnSpc>
              <a:buFont typeface="Wingdings" panose="05000000000000000000" pitchFamily="2" charset="2"/>
              <a:buChar char="Ø"/>
            </a:pPr>
            <a:r>
              <a:rPr lang="en-US" sz="1800" b="1" dirty="0">
                <a:solidFill>
                  <a:schemeClr val="tx1"/>
                </a:solidFill>
              </a:rPr>
              <a:t>Hydrogen</a:t>
            </a:r>
            <a:r>
              <a:rPr lang="en-US" sz="1800" dirty="0"/>
              <a:t> is the only atom that has </a:t>
            </a:r>
            <a:r>
              <a:rPr lang="en-US" sz="1800" b="1" dirty="0"/>
              <a:t>no</a:t>
            </a:r>
            <a:r>
              <a:rPr lang="en-US" sz="1800" dirty="0"/>
              <a:t> neutrons in its nucleus. A hydrogen atom has one proton and one electron orbiting it</a:t>
            </a:r>
          </a:p>
        </p:txBody>
      </p:sp>
      <p:pic>
        <p:nvPicPr>
          <p:cNvPr id="11" name="Content Placeholder 11">
            <a:extLst>
              <a:ext uri="{FF2B5EF4-FFF2-40B4-BE49-F238E27FC236}">
                <a16:creationId xmlns:a16="http://schemas.microsoft.com/office/drawing/2014/main" id="{148321F6-E120-DB47-9545-399A18354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17" y="2214640"/>
            <a:ext cx="3881839" cy="345483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3" name="Title 1">
            <a:extLst>
              <a:ext uri="{FF2B5EF4-FFF2-40B4-BE49-F238E27FC236}">
                <a16:creationId xmlns:a16="http://schemas.microsoft.com/office/drawing/2014/main" id="{F262F2C5-C8AD-4A46-BF21-EF2012F35ED6}"/>
              </a:ext>
            </a:extLst>
          </p:cNvPr>
          <p:cNvSpPr txBox="1">
            <a:spLocks/>
          </p:cNvSpPr>
          <p:nvPr/>
        </p:nvSpPr>
        <p:spPr>
          <a:xfrm>
            <a:off x="318517" y="39109"/>
            <a:ext cx="11337035" cy="1596177"/>
          </a:xfrm>
          <a:prstGeom prst="rect">
            <a:avLst/>
          </a:prstGeom>
        </p:spPr>
        <p:txBody>
          <a:bodyPr vert="horz" lIns="109728" tIns="109728" rIns="109728" bIns="91440" rtlCol="0" anchor="ctr">
            <a:normAutofit fontScale="75000" lnSpcReduction="20000"/>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sz="4800" dirty="0">
                <a:solidFill>
                  <a:schemeClr val="bg2">
                    <a:lumMod val="50000"/>
                  </a:schemeClr>
                </a:solidFill>
              </a:rPr>
              <a:t>THE NUCLEUS   =  PROTONS &amp; NEUTRONS</a:t>
            </a:r>
          </a:p>
        </p:txBody>
      </p:sp>
      <p:sp>
        <p:nvSpPr>
          <p:cNvPr id="15" name="TextBox 14">
            <a:extLst>
              <a:ext uri="{FF2B5EF4-FFF2-40B4-BE49-F238E27FC236}">
                <a16:creationId xmlns:a16="http://schemas.microsoft.com/office/drawing/2014/main" id="{2A6E5B8E-BD4A-7C4D-B8B6-F1E1CEB1B87B}"/>
              </a:ext>
            </a:extLst>
          </p:cNvPr>
          <p:cNvSpPr txBox="1"/>
          <p:nvPr/>
        </p:nvSpPr>
        <p:spPr>
          <a:xfrm>
            <a:off x="7956238" y="6400742"/>
            <a:ext cx="3014855" cy="307777"/>
          </a:xfrm>
          <a:prstGeom prst="rect">
            <a:avLst/>
          </a:prstGeom>
          <a:noFill/>
        </p:spPr>
        <p:txBody>
          <a:bodyPr wrap="square" rtlCol="0">
            <a:spAutoFit/>
          </a:bodyPr>
          <a:lstStyle/>
          <a:p>
            <a:r>
              <a:rPr lang="en-US" sz="1400" i="1" dirty="0">
                <a:solidFill>
                  <a:schemeClr val="accent2"/>
                </a:solidFill>
              </a:rPr>
              <a:t>Hydrogen animation</a:t>
            </a:r>
          </a:p>
        </p:txBody>
      </p:sp>
      <p:pic>
        <p:nvPicPr>
          <p:cNvPr id="17" name="Graphic 16" descr="Link">
            <a:hlinkClick r:id="rId3"/>
            <a:extLst>
              <a:ext uri="{FF2B5EF4-FFF2-40B4-BE49-F238E27FC236}">
                <a16:creationId xmlns:a16="http://schemas.microsoft.com/office/drawing/2014/main" id="{EC65F749-7517-B844-82B9-1C4A6A260C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00022" y="6250426"/>
            <a:ext cx="620049" cy="620049"/>
          </a:xfrm>
          <a:prstGeom prst="rect">
            <a:avLst/>
          </a:prstGeom>
        </p:spPr>
      </p:pic>
    </p:spTree>
    <p:extLst>
      <p:ext uri="{BB962C8B-B14F-4D97-AF65-F5344CB8AC3E}">
        <p14:creationId xmlns:p14="http://schemas.microsoft.com/office/powerpoint/2010/main" val="29564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dissolve">
                                      <p:cBhvr>
                                        <p:cTn id="24" dur="500"/>
                                        <p:tgtEl>
                                          <p:spTgt spid="3">
                                            <p:txEl>
                                              <p:pRg st="0" end="0"/>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ssolve">
                                      <p:cBhvr>
                                        <p:cTn id="27" dur="500"/>
                                        <p:tgtEl>
                                          <p:spTgt spid="3">
                                            <p:txEl>
                                              <p:pRg st="1" end="1"/>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dissolve">
                                      <p:cBhvr>
                                        <p:cTn id="35" dur="500"/>
                                        <p:tgtEl>
                                          <p:spTgt spid="3">
                                            <p:txEl>
                                              <p:pRg st="3" end="3"/>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dissolve">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67385"/>
            <a:ext cx="12188950" cy="43672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E2BDDF-9262-1847-B075-681FBB7DBD92}"/>
              </a:ext>
            </a:extLst>
          </p:cNvPr>
          <p:cNvSpPr>
            <a:spLocks noGrp="1"/>
          </p:cNvSpPr>
          <p:nvPr>
            <p:ph sz="quarter" idx="13"/>
          </p:nvPr>
        </p:nvSpPr>
        <p:spPr>
          <a:xfrm>
            <a:off x="2865120" y="1796155"/>
            <a:ext cx="9323831" cy="4497965"/>
          </a:xfrm>
          <a:solidFill>
            <a:srgbClr val="FAFAFA"/>
          </a:solidFill>
        </p:spPr>
        <p:txBody>
          <a:bodyPr>
            <a:noAutofit/>
          </a:bodyPr>
          <a:lstStyle/>
          <a:p>
            <a:pPr>
              <a:lnSpc>
                <a:spcPct val="100000"/>
              </a:lnSpc>
              <a:spcBef>
                <a:spcPts val="0"/>
              </a:spcBef>
            </a:pPr>
            <a:r>
              <a:rPr lang="en-US" sz="2100" u="sng" dirty="0"/>
              <a:t>PROTONS</a:t>
            </a:r>
          </a:p>
          <a:p>
            <a:pPr marL="285750" indent="-285750">
              <a:lnSpc>
                <a:spcPct val="100000"/>
              </a:lnSpc>
              <a:spcBef>
                <a:spcPts val="0"/>
              </a:spcBef>
              <a:buFont typeface="Arial" panose="020B0604020202020204" pitchFamily="34" charset="0"/>
              <a:buChar char="•"/>
            </a:pPr>
            <a:r>
              <a:rPr lang="en-US" sz="2100" dirty="0">
                <a:solidFill>
                  <a:schemeClr val="tx1"/>
                </a:solidFill>
              </a:rPr>
              <a:t>Positively</a:t>
            </a:r>
            <a:r>
              <a:rPr lang="en-US" sz="2100" b="0" dirty="0"/>
              <a:t> charged particles in the nucleus of the atom. </a:t>
            </a:r>
          </a:p>
          <a:p>
            <a:pPr marL="285750" indent="-285750">
              <a:lnSpc>
                <a:spcPct val="100000"/>
              </a:lnSpc>
              <a:spcBef>
                <a:spcPts val="0"/>
              </a:spcBef>
              <a:buFont typeface="Arial" panose="020B0604020202020204" pitchFamily="34" charset="0"/>
              <a:buChar char="•"/>
            </a:pPr>
            <a:r>
              <a:rPr lang="en-US" sz="2100" b="0" dirty="0"/>
              <a:t>The number of protons in an atom’s nucleus is the </a:t>
            </a:r>
            <a:r>
              <a:rPr lang="en-US" sz="2100" dirty="0">
                <a:solidFill>
                  <a:schemeClr val="tx1"/>
                </a:solidFill>
              </a:rPr>
              <a:t>atomic number</a:t>
            </a:r>
            <a:r>
              <a:rPr lang="en-US" sz="2100" b="0" dirty="0">
                <a:solidFill>
                  <a:srgbClr val="FF0000"/>
                </a:solidFill>
              </a:rPr>
              <a:t> </a:t>
            </a:r>
            <a:r>
              <a:rPr lang="en-US" sz="2100" b="0" dirty="0"/>
              <a:t>of the element on the periodic table.</a:t>
            </a:r>
          </a:p>
          <a:p>
            <a:pPr>
              <a:lnSpc>
                <a:spcPct val="100000"/>
              </a:lnSpc>
              <a:spcBef>
                <a:spcPts val="0"/>
              </a:spcBef>
            </a:pPr>
            <a:r>
              <a:rPr lang="en-US" sz="2100" u="sng" dirty="0"/>
              <a:t>NEUTRONS</a:t>
            </a:r>
            <a:r>
              <a:rPr lang="en-US" sz="2200" b="0" dirty="0"/>
              <a:t>  </a:t>
            </a:r>
          </a:p>
          <a:p>
            <a:pPr marL="285750" indent="-285750">
              <a:lnSpc>
                <a:spcPct val="100000"/>
              </a:lnSpc>
              <a:spcBef>
                <a:spcPts val="0"/>
              </a:spcBef>
              <a:buFont typeface="Arial" panose="020B0604020202020204" pitchFamily="34" charset="0"/>
              <a:buChar char="•"/>
            </a:pPr>
            <a:r>
              <a:rPr lang="en-US" sz="2100" dirty="0">
                <a:solidFill>
                  <a:schemeClr val="tx1"/>
                </a:solidFill>
              </a:rPr>
              <a:t>Neutrally</a:t>
            </a:r>
            <a:r>
              <a:rPr lang="en-US" sz="2100" b="0" dirty="0"/>
              <a:t> charged particles (</a:t>
            </a:r>
            <a:r>
              <a:rPr lang="en-US" sz="2100" dirty="0">
                <a:solidFill>
                  <a:schemeClr val="tx1"/>
                </a:solidFill>
              </a:rPr>
              <a:t>no</a:t>
            </a:r>
            <a:r>
              <a:rPr lang="en-US" sz="2100" b="0" dirty="0"/>
              <a:t> charge) in the nucleus of an atom</a:t>
            </a:r>
          </a:p>
          <a:p>
            <a:pPr marL="285750" indent="-285750">
              <a:lnSpc>
                <a:spcPct val="100000"/>
              </a:lnSpc>
              <a:spcBef>
                <a:spcPts val="0"/>
              </a:spcBef>
              <a:buFont typeface="Arial" panose="020B0604020202020204" pitchFamily="34" charset="0"/>
              <a:buChar char="•"/>
            </a:pPr>
            <a:r>
              <a:rPr lang="en-US" sz="2100" b="0" dirty="0"/>
              <a:t>Has about the same mass as a proton </a:t>
            </a:r>
          </a:p>
          <a:p>
            <a:pPr marL="285750" indent="-285750">
              <a:lnSpc>
                <a:spcPct val="100000"/>
              </a:lnSpc>
              <a:spcBef>
                <a:spcPts val="0"/>
              </a:spcBef>
              <a:buFont typeface="Arial" panose="020B0604020202020204" pitchFamily="34" charset="0"/>
              <a:buChar char="•"/>
            </a:pPr>
            <a:r>
              <a:rPr lang="en-US" sz="2100" b="0" dirty="0"/>
              <a:t>For the atoms of the first 20 elements, the # of neutrons is either equal to or slightly greater than the # of protons.</a:t>
            </a:r>
          </a:p>
          <a:p>
            <a:pPr>
              <a:lnSpc>
                <a:spcPct val="100000"/>
              </a:lnSpc>
              <a:spcBef>
                <a:spcPts val="0"/>
              </a:spcBef>
            </a:pPr>
            <a:r>
              <a:rPr lang="en-US" sz="2100" dirty="0"/>
              <a:t>NUCLEUS</a:t>
            </a:r>
            <a:r>
              <a:rPr lang="en-US" sz="2100" b="0" dirty="0"/>
              <a:t> as an </a:t>
            </a:r>
            <a:r>
              <a:rPr lang="en-US" sz="2100" b="0" u="sng" dirty="0"/>
              <a:t>overall</a:t>
            </a:r>
            <a:r>
              <a:rPr lang="en-US" sz="2100" b="0" dirty="0"/>
              <a:t> </a:t>
            </a:r>
            <a:r>
              <a:rPr lang="en-US" sz="2100" dirty="0">
                <a:solidFill>
                  <a:schemeClr val="tx1"/>
                </a:solidFill>
              </a:rPr>
              <a:t>(+) </a:t>
            </a:r>
            <a:r>
              <a:rPr lang="en-US" sz="2100" b="0" dirty="0"/>
              <a:t>charge because of the protons</a:t>
            </a:r>
          </a:p>
        </p:txBody>
      </p:sp>
      <p:pic>
        <p:nvPicPr>
          <p:cNvPr id="11" name="Content Placeholder 11">
            <a:extLst>
              <a:ext uri="{FF2B5EF4-FFF2-40B4-BE49-F238E27FC236}">
                <a16:creationId xmlns:a16="http://schemas.microsoft.com/office/drawing/2014/main" id="{148321F6-E120-DB47-9545-399A18354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91" y="2687348"/>
            <a:ext cx="2402138" cy="213790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3" name="Title 1">
            <a:extLst>
              <a:ext uri="{FF2B5EF4-FFF2-40B4-BE49-F238E27FC236}">
                <a16:creationId xmlns:a16="http://schemas.microsoft.com/office/drawing/2014/main" id="{F262F2C5-C8AD-4A46-BF21-EF2012F35ED6}"/>
              </a:ext>
            </a:extLst>
          </p:cNvPr>
          <p:cNvSpPr txBox="1">
            <a:spLocks/>
          </p:cNvSpPr>
          <p:nvPr/>
        </p:nvSpPr>
        <p:spPr>
          <a:xfrm>
            <a:off x="399553" y="-5175"/>
            <a:ext cx="11649602" cy="1596177"/>
          </a:xfrm>
          <a:prstGeom prst="rect">
            <a:avLst/>
          </a:prstGeom>
        </p:spPr>
        <p:txBody>
          <a:bodyPr vert="horz" lIns="109728" tIns="109728" rIns="109728" bIns="91440" rtlCol="0" anchor="ctr">
            <a:normAutofit fontScale="75000" lnSpcReduction="20000"/>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sz="4800" dirty="0">
                <a:solidFill>
                  <a:schemeClr val="bg2">
                    <a:lumMod val="50000"/>
                  </a:schemeClr>
                </a:solidFill>
              </a:rPr>
              <a:t>THE NUCLEUS  = PROTONS &amp; NEUTRONS</a:t>
            </a:r>
          </a:p>
        </p:txBody>
      </p:sp>
    </p:spTree>
    <p:extLst>
      <p:ext uri="{BB962C8B-B14F-4D97-AF65-F5344CB8AC3E}">
        <p14:creationId xmlns:p14="http://schemas.microsoft.com/office/powerpoint/2010/main" val="110935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67385"/>
            <a:ext cx="12188950" cy="43672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1">
            <a:extLst>
              <a:ext uri="{FF2B5EF4-FFF2-40B4-BE49-F238E27FC236}">
                <a16:creationId xmlns:a16="http://schemas.microsoft.com/office/drawing/2014/main" id="{148321F6-E120-DB47-9545-399A18354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17" y="2214640"/>
            <a:ext cx="2682965" cy="238784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3" name="Title 1">
            <a:extLst>
              <a:ext uri="{FF2B5EF4-FFF2-40B4-BE49-F238E27FC236}">
                <a16:creationId xmlns:a16="http://schemas.microsoft.com/office/drawing/2014/main" id="{F262F2C5-C8AD-4A46-BF21-EF2012F35ED6}"/>
              </a:ext>
            </a:extLst>
          </p:cNvPr>
          <p:cNvSpPr txBox="1">
            <a:spLocks/>
          </p:cNvSpPr>
          <p:nvPr/>
        </p:nvSpPr>
        <p:spPr>
          <a:xfrm>
            <a:off x="5017174" y="65909"/>
            <a:ext cx="5289197" cy="1691793"/>
          </a:xfrm>
          <a:prstGeom prst="rect">
            <a:avLst/>
          </a:prstGeom>
        </p:spPr>
        <p:txBody>
          <a:bodyPr vert="horz" lIns="109728" tIns="109728" rIns="109728" bIns="91440" rtlCol="0" anchor="ctr">
            <a:normAutofit fontScale="97500"/>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sz="4800" dirty="0">
                <a:solidFill>
                  <a:schemeClr val="bg2">
                    <a:lumMod val="50000"/>
                  </a:schemeClr>
                </a:solidFill>
              </a:rPr>
              <a:t>ELECTRONS</a:t>
            </a:r>
          </a:p>
        </p:txBody>
      </p:sp>
      <p:sp>
        <p:nvSpPr>
          <p:cNvPr id="2" name="Oval 1">
            <a:extLst>
              <a:ext uri="{FF2B5EF4-FFF2-40B4-BE49-F238E27FC236}">
                <a16:creationId xmlns:a16="http://schemas.microsoft.com/office/drawing/2014/main" id="{E4329A25-73B5-DB44-AF29-400A4D2DE774}"/>
              </a:ext>
            </a:extLst>
          </p:cNvPr>
          <p:cNvSpPr/>
          <p:nvPr/>
        </p:nvSpPr>
        <p:spPr>
          <a:xfrm>
            <a:off x="4458078" y="39233"/>
            <a:ext cx="5289196" cy="16097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64A8EBEC-1ED2-CD49-B9D4-77079AE77727}"/>
              </a:ext>
            </a:extLst>
          </p:cNvPr>
          <p:cNvSpPr txBox="1">
            <a:spLocks/>
          </p:cNvSpPr>
          <p:nvPr/>
        </p:nvSpPr>
        <p:spPr>
          <a:xfrm>
            <a:off x="3153780" y="1908889"/>
            <a:ext cx="9015983" cy="4512838"/>
          </a:xfrm>
          <a:prstGeom prst="rect">
            <a:avLst/>
          </a:prstGeom>
          <a:solidFill>
            <a:srgbClr val="FAFAFA"/>
          </a:solidFill>
        </p:spPr>
        <p:txBody>
          <a:bodyPr vert="horz" lIns="109728" tIns="109728" rIns="109728" bIns="91440" rtlCol="0" anchor="ctr">
            <a:no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342900" indent="-342900">
              <a:lnSpc>
                <a:spcPct val="110000"/>
              </a:lnSpc>
              <a:buFont typeface="Arial" panose="020B0604020202020204" pitchFamily="34" charset="0"/>
              <a:buChar char="•"/>
            </a:pPr>
            <a:r>
              <a:rPr lang="en-US" sz="2100" dirty="0"/>
              <a:t>Negatively</a:t>
            </a:r>
            <a:r>
              <a:rPr lang="en-US" sz="2100" b="0" dirty="0"/>
              <a:t> charged particles that occupy special regions called </a:t>
            </a:r>
            <a:r>
              <a:rPr lang="en-US" sz="2100" dirty="0"/>
              <a:t>energy levels</a:t>
            </a:r>
            <a:r>
              <a:rPr lang="en-US" sz="2100" b="0" dirty="0"/>
              <a:t>, or </a:t>
            </a:r>
            <a:r>
              <a:rPr lang="en-US" sz="2100" dirty="0"/>
              <a:t>shells</a:t>
            </a:r>
            <a:r>
              <a:rPr lang="en-US" sz="2100" b="0" dirty="0"/>
              <a:t>, which surround the nucleus</a:t>
            </a:r>
          </a:p>
          <a:p>
            <a:pPr>
              <a:lnSpc>
                <a:spcPct val="110000"/>
              </a:lnSpc>
              <a:buFont typeface="Wingdings" panose="05000000000000000000" pitchFamily="2" charset="2"/>
              <a:buChar char="Ø"/>
            </a:pPr>
            <a:r>
              <a:rPr lang="en-US" sz="2100" b="0" dirty="0"/>
              <a:t>  </a:t>
            </a:r>
            <a:r>
              <a:rPr lang="en-US" sz="2100" b="0" i="1" dirty="0"/>
              <a:t>The energy levels containing electrons account for </a:t>
            </a:r>
            <a:r>
              <a:rPr lang="en-US" sz="2100" i="1" dirty="0"/>
              <a:t>99.99% </a:t>
            </a:r>
            <a:r>
              <a:rPr lang="en-US" sz="2100" b="0" i="1" dirty="0"/>
              <a:t>of the volume of an atom!</a:t>
            </a:r>
          </a:p>
          <a:p>
            <a:pPr marL="342900" indent="-342900">
              <a:lnSpc>
                <a:spcPct val="110000"/>
              </a:lnSpc>
              <a:buFont typeface="Arial" panose="020B0604020202020204" pitchFamily="34" charset="0"/>
              <a:buChar char="•"/>
            </a:pPr>
            <a:r>
              <a:rPr lang="en-US" sz="2100" b="0" dirty="0"/>
              <a:t>The # of electrons = the # of </a:t>
            </a:r>
            <a:r>
              <a:rPr lang="en-US" sz="2100" dirty="0"/>
              <a:t>protons</a:t>
            </a:r>
          </a:p>
          <a:p>
            <a:pPr marL="342900" indent="-342900">
              <a:lnSpc>
                <a:spcPct val="110000"/>
              </a:lnSpc>
              <a:buFont typeface="Arial" panose="020B0604020202020204" pitchFamily="34" charset="0"/>
              <a:buChar char="•"/>
            </a:pPr>
            <a:r>
              <a:rPr lang="en-US" sz="2100" b="0" dirty="0"/>
              <a:t>The electrons that occupy the outermost shell (those farthest from the nucleus) have the </a:t>
            </a:r>
            <a:r>
              <a:rPr lang="en-US" sz="2100" dirty="0"/>
              <a:t>strongest</a:t>
            </a:r>
            <a:r>
              <a:rPr lang="en-US" sz="2100" b="0" dirty="0"/>
              <a:t> influence on the properties of an atom. </a:t>
            </a:r>
          </a:p>
          <a:p>
            <a:pPr marL="285750" lvl="2" indent="-285750">
              <a:lnSpc>
                <a:spcPct val="110000"/>
              </a:lnSpc>
              <a:buFont typeface="Wingdings" pitchFamily="2" charset="2"/>
              <a:buChar char="Ø"/>
            </a:pPr>
            <a:r>
              <a:rPr lang="en-US" sz="2100" dirty="0"/>
              <a:t>These are called </a:t>
            </a:r>
            <a:r>
              <a:rPr lang="en-US" sz="2100" b="1" dirty="0"/>
              <a:t>valence</a:t>
            </a:r>
            <a:r>
              <a:rPr lang="en-US" sz="2100" dirty="0"/>
              <a:t> electrons</a:t>
            </a:r>
          </a:p>
          <a:p>
            <a:endParaRPr lang="en-US" sz="2100" b="0" dirty="0"/>
          </a:p>
        </p:txBody>
      </p:sp>
    </p:spTree>
    <p:extLst>
      <p:ext uri="{BB962C8B-B14F-4D97-AF65-F5344CB8AC3E}">
        <p14:creationId xmlns:p14="http://schemas.microsoft.com/office/powerpoint/2010/main" val="149759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67385"/>
            <a:ext cx="12188950" cy="43672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1">
            <a:extLst>
              <a:ext uri="{FF2B5EF4-FFF2-40B4-BE49-F238E27FC236}">
                <a16:creationId xmlns:a16="http://schemas.microsoft.com/office/drawing/2014/main" id="{148321F6-E120-DB47-9545-399A18354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69" y="1133866"/>
            <a:ext cx="2719599" cy="242044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3" name="Title 1">
            <a:extLst>
              <a:ext uri="{FF2B5EF4-FFF2-40B4-BE49-F238E27FC236}">
                <a16:creationId xmlns:a16="http://schemas.microsoft.com/office/drawing/2014/main" id="{F262F2C5-C8AD-4A46-BF21-EF2012F35ED6}"/>
              </a:ext>
            </a:extLst>
          </p:cNvPr>
          <p:cNvSpPr txBox="1">
            <a:spLocks/>
          </p:cNvSpPr>
          <p:nvPr/>
        </p:nvSpPr>
        <p:spPr>
          <a:xfrm>
            <a:off x="4997949" y="22431"/>
            <a:ext cx="5041401" cy="1596177"/>
          </a:xfrm>
          <a:prstGeom prst="rect">
            <a:avLst/>
          </a:prstGeom>
        </p:spPr>
        <p:txBody>
          <a:bodyPr vert="horz" lIns="109728" tIns="109728" rIns="109728" bIns="91440" rtlCol="0" anchor="ctr">
            <a:normAutofit fontScale="97500"/>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sz="4800" dirty="0">
                <a:solidFill>
                  <a:schemeClr val="bg2">
                    <a:lumMod val="50000"/>
                  </a:schemeClr>
                </a:solidFill>
              </a:rPr>
              <a:t>ELECTRONS</a:t>
            </a:r>
          </a:p>
        </p:txBody>
      </p:sp>
      <p:sp>
        <p:nvSpPr>
          <p:cNvPr id="15" name="Content Placeholder 2">
            <a:extLst>
              <a:ext uri="{FF2B5EF4-FFF2-40B4-BE49-F238E27FC236}">
                <a16:creationId xmlns:a16="http://schemas.microsoft.com/office/drawing/2014/main" id="{64A8EBEC-1ED2-CD49-B9D4-77079AE77727}"/>
              </a:ext>
            </a:extLst>
          </p:cNvPr>
          <p:cNvSpPr txBox="1">
            <a:spLocks/>
          </p:cNvSpPr>
          <p:nvPr/>
        </p:nvSpPr>
        <p:spPr>
          <a:xfrm>
            <a:off x="4586939" y="1388955"/>
            <a:ext cx="7473151" cy="5446614"/>
          </a:xfrm>
          <a:prstGeom prst="rect">
            <a:avLst/>
          </a:prstGeom>
        </p:spPr>
        <p:txBody>
          <a:bodyPr vert="horz" lIns="109728" tIns="109728" rIns="109728" bIns="91440" rtlCol="0" anchor="ct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10000"/>
              </a:lnSpc>
            </a:pPr>
            <a:r>
              <a:rPr lang="en-US" sz="2000" b="0" dirty="0"/>
              <a:t>Electrons orbit the nucleus very </a:t>
            </a:r>
            <a:r>
              <a:rPr lang="en-US" sz="2000" dirty="0">
                <a:solidFill>
                  <a:schemeClr val="tx1"/>
                </a:solidFill>
              </a:rPr>
              <a:t>fast</a:t>
            </a:r>
            <a:r>
              <a:rPr lang="en-US" sz="2000" b="0" dirty="0"/>
              <a:t>, creating a spread-out negative charge, kind of like a </a:t>
            </a:r>
            <a:r>
              <a:rPr lang="en-US" sz="2000" dirty="0">
                <a:solidFill>
                  <a:schemeClr val="tx1"/>
                </a:solidFill>
              </a:rPr>
              <a:t>cloud</a:t>
            </a:r>
          </a:p>
          <a:p>
            <a:pPr>
              <a:lnSpc>
                <a:spcPct val="110000"/>
              </a:lnSpc>
            </a:pPr>
            <a:endParaRPr lang="en-US" sz="1900" b="0" dirty="0">
              <a:solidFill>
                <a:srgbClr val="FF0000"/>
              </a:solidFill>
            </a:endParaRPr>
          </a:p>
          <a:p>
            <a:pPr>
              <a:lnSpc>
                <a:spcPct val="110000"/>
              </a:lnSpc>
            </a:pPr>
            <a:r>
              <a:rPr lang="en-US" sz="2000" b="0" dirty="0"/>
              <a:t>This is the current model of understanding an atom, called the </a:t>
            </a:r>
            <a:r>
              <a:rPr lang="en-US" sz="2000" dirty="0">
                <a:solidFill>
                  <a:schemeClr val="tx1"/>
                </a:solidFill>
              </a:rPr>
              <a:t>electron cloud model </a:t>
            </a:r>
            <a:r>
              <a:rPr lang="en-US" sz="2000" b="0" dirty="0"/>
              <a:t>or </a:t>
            </a:r>
            <a:r>
              <a:rPr lang="en-US" sz="2000" b="0" u="sng" dirty="0"/>
              <a:t>quantum model</a:t>
            </a:r>
          </a:p>
          <a:p>
            <a:pPr>
              <a:lnSpc>
                <a:spcPct val="110000"/>
              </a:lnSpc>
            </a:pPr>
            <a:endParaRPr lang="en-US" sz="1900" b="0" u="sng" dirty="0"/>
          </a:p>
          <a:p>
            <a:pPr>
              <a:lnSpc>
                <a:spcPct val="110000"/>
              </a:lnSpc>
            </a:pPr>
            <a:r>
              <a:rPr lang="en-US" sz="1600" b="0" i="1" dirty="0"/>
              <a:t>We use older models like the Bohr model (stay tuned) still to understand the probable locations and spacing of electrons, but it is important to understand the cloud model is the most accepted/up-to-date.</a:t>
            </a:r>
          </a:p>
        </p:txBody>
      </p:sp>
      <p:pic>
        <p:nvPicPr>
          <p:cNvPr id="17" name="Graphic 16" descr="Close">
            <a:extLst>
              <a:ext uri="{FF2B5EF4-FFF2-40B4-BE49-F238E27FC236}">
                <a16:creationId xmlns:a16="http://schemas.microsoft.com/office/drawing/2014/main" id="{0183CF00-60A4-6E48-96A2-74D0414835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823" y="774559"/>
            <a:ext cx="2921268" cy="2921268"/>
          </a:xfrm>
          <a:prstGeom prst="rect">
            <a:avLst/>
          </a:prstGeom>
        </p:spPr>
      </p:pic>
      <p:pic>
        <p:nvPicPr>
          <p:cNvPr id="19" name="Picture 18">
            <a:extLst>
              <a:ext uri="{FF2B5EF4-FFF2-40B4-BE49-F238E27FC236}">
                <a16:creationId xmlns:a16="http://schemas.microsoft.com/office/drawing/2014/main" id="{80182C50-F7EA-E440-A3EC-155756FEF8AD}"/>
              </a:ext>
            </a:extLst>
          </p:cNvPr>
          <p:cNvPicPr>
            <a:picLocks noChangeAspect="1"/>
          </p:cNvPicPr>
          <p:nvPr/>
        </p:nvPicPr>
        <p:blipFill>
          <a:blip r:embed="rId5"/>
          <a:stretch>
            <a:fillRect/>
          </a:stretch>
        </p:blipFill>
        <p:spPr>
          <a:xfrm>
            <a:off x="385911" y="3843890"/>
            <a:ext cx="2915857" cy="2708639"/>
          </a:xfrm>
          <a:prstGeom prst="rect">
            <a:avLst/>
          </a:prstGeom>
        </p:spPr>
      </p:pic>
      <p:sp>
        <p:nvSpPr>
          <p:cNvPr id="4" name="Right Arrow 3">
            <a:extLst>
              <a:ext uri="{FF2B5EF4-FFF2-40B4-BE49-F238E27FC236}">
                <a16:creationId xmlns:a16="http://schemas.microsoft.com/office/drawing/2014/main" id="{3C3EF0BA-0313-3046-8055-E223C37C0396}"/>
              </a:ext>
            </a:extLst>
          </p:cNvPr>
          <p:cNvSpPr/>
          <p:nvPr/>
        </p:nvSpPr>
        <p:spPr>
          <a:xfrm rot="8909563">
            <a:off x="3195938" y="4294707"/>
            <a:ext cx="1323478" cy="631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Link">
            <a:hlinkClick r:id="rId6"/>
            <a:extLst>
              <a:ext uri="{FF2B5EF4-FFF2-40B4-BE49-F238E27FC236}">
                <a16:creationId xmlns:a16="http://schemas.microsoft.com/office/drawing/2014/main" id="{BD293EF1-88CE-A24E-A8B1-201B0D3AA8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25017" y="4225214"/>
            <a:ext cx="667011" cy="667011"/>
          </a:xfrm>
          <a:prstGeom prst="rect">
            <a:avLst/>
          </a:prstGeom>
        </p:spPr>
      </p:pic>
      <p:sp>
        <p:nvSpPr>
          <p:cNvPr id="22" name="TextBox 21">
            <a:extLst>
              <a:ext uri="{FF2B5EF4-FFF2-40B4-BE49-F238E27FC236}">
                <a16:creationId xmlns:a16="http://schemas.microsoft.com/office/drawing/2014/main" id="{EC6AA4E6-72EC-564C-B6CE-7183D0BB24C1}"/>
              </a:ext>
            </a:extLst>
          </p:cNvPr>
          <p:cNvSpPr txBox="1"/>
          <p:nvPr/>
        </p:nvSpPr>
        <p:spPr>
          <a:xfrm>
            <a:off x="8977963" y="4250942"/>
            <a:ext cx="2703443" cy="307777"/>
          </a:xfrm>
          <a:prstGeom prst="rect">
            <a:avLst/>
          </a:prstGeom>
          <a:noFill/>
        </p:spPr>
        <p:txBody>
          <a:bodyPr wrap="square" rtlCol="0">
            <a:spAutoFit/>
          </a:bodyPr>
          <a:lstStyle/>
          <a:p>
            <a:r>
              <a:rPr lang="en-US" sz="1400" i="1" dirty="0">
                <a:solidFill>
                  <a:schemeClr val="accent2"/>
                </a:solidFill>
              </a:rPr>
              <a:t>Hydrogen animation – cloud</a:t>
            </a:r>
          </a:p>
        </p:txBody>
      </p:sp>
    </p:spTree>
    <p:extLst>
      <p:ext uri="{BB962C8B-B14F-4D97-AF65-F5344CB8AC3E}">
        <p14:creationId xmlns:p14="http://schemas.microsoft.com/office/powerpoint/2010/main" val="80552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53"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1000" fill="hold"/>
                                        <p:tgtEl>
                                          <p:spTgt spid="22"/>
                                        </p:tgtEl>
                                        <p:attrNameLst>
                                          <p:attrName>ppt_w</p:attrName>
                                        </p:attrNameLst>
                                      </p:cBhvr>
                                      <p:tavLst>
                                        <p:tav tm="0">
                                          <p:val>
                                            <p:strVal val="#ppt_w*0.70"/>
                                          </p:val>
                                        </p:tav>
                                        <p:tav tm="100000">
                                          <p:val>
                                            <p:strVal val="#ppt_w"/>
                                          </p:val>
                                        </p:tav>
                                      </p:tavLst>
                                    </p:anim>
                                    <p:anim calcmode="lin" valueType="num">
                                      <p:cBhvr>
                                        <p:cTn id="33" dur="1000" fill="hold"/>
                                        <p:tgtEl>
                                          <p:spTgt spid="22"/>
                                        </p:tgtEl>
                                        <p:attrNameLst>
                                          <p:attrName>ppt_h</p:attrName>
                                        </p:attrNameLst>
                                      </p:cBhvr>
                                      <p:tavLst>
                                        <p:tav tm="0">
                                          <p:val>
                                            <p:strVal val="#ppt_h"/>
                                          </p:val>
                                        </p:tav>
                                        <p:tav tm="100000">
                                          <p:val>
                                            <p:strVal val="#ppt_h"/>
                                          </p:val>
                                        </p:tav>
                                      </p:tavLst>
                                    </p:anim>
                                    <p:animEffect transition="in" filter="fade">
                                      <p:cBhvr>
                                        <p:cTn id="34" dur="1000"/>
                                        <p:tgtEl>
                                          <p:spTgt spid="22"/>
                                        </p:tgtEl>
                                      </p:cBhvr>
                                    </p:animEffect>
                                  </p:childTnLst>
                                </p:cTn>
                              </p:par>
                              <p:par>
                                <p:cTn id="35" presetID="9"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1B55EF-DFB4-F24F-9E50-3C42BF1A5D91}"/>
              </a:ext>
            </a:extLst>
          </p:cNvPr>
          <p:cNvPicPr>
            <a:picLocks noChangeAspect="1"/>
          </p:cNvPicPr>
          <p:nvPr/>
        </p:nvPicPr>
        <p:blipFill>
          <a:blip r:embed="rId2"/>
          <a:stretch>
            <a:fillRect/>
          </a:stretch>
        </p:blipFill>
        <p:spPr>
          <a:xfrm>
            <a:off x="9610163" y="316059"/>
            <a:ext cx="2076767" cy="2109049"/>
          </a:xfrm>
          <a:prstGeom prst="rect">
            <a:avLst/>
          </a:prstGeom>
        </p:spPr>
      </p:pic>
      <p:sp>
        <p:nvSpPr>
          <p:cNvPr id="3" name="TextBox 2">
            <a:extLst>
              <a:ext uri="{FF2B5EF4-FFF2-40B4-BE49-F238E27FC236}">
                <a16:creationId xmlns:a16="http://schemas.microsoft.com/office/drawing/2014/main" id="{E0324F45-786C-884E-BE38-5C043B26995E}"/>
              </a:ext>
            </a:extLst>
          </p:cNvPr>
          <p:cNvSpPr txBox="1"/>
          <p:nvPr/>
        </p:nvSpPr>
        <p:spPr>
          <a:xfrm>
            <a:off x="505070" y="316059"/>
            <a:ext cx="11391461" cy="7971413"/>
          </a:xfrm>
          <a:prstGeom prst="rect">
            <a:avLst/>
          </a:prstGeom>
          <a:noFill/>
        </p:spPr>
        <p:txBody>
          <a:bodyPr wrap="square" rtlCol="0">
            <a:spAutoFit/>
          </a:bodyPr>
          <a:lstStyle/>
          <a:p>
            <a:pPr algn="ctr"/>
            <a:r>
              <a:rPr lang="en-US" sz="2800" b="1" u="sng" dirty="0"/>
              <a:t>Flaming Metal Ions</a:t>
            </a:r>
            <a:endParaRPr lang="en-US" sz="2800" dirty="0"/>
          </a:p>
          <a:p>
            <a:pPr marL="285750" indent="-285750">
              <a:buFont typeface="Arial" panose="020B0604020202020204" pitchFamily="34" charset="0"/>
              <a:buChar char="•"/>
            </a:pPr>
            <a:r>
              <a:rPr lang="en-US" sz="2800" dirty="0"/>
              <a:t>Background info</a:t>
            </a:r>
          </a:p>
          <a:p>
            <a:pPr marL="742950" lvl="1" indent="-285750">
              <a:buFont typeface="Arial" panose="020B0604020202020204" pitchFamily="34" charset="0"/>
              <a:buChar char="•"/>
            </a:pPr>
            <a:r>
              <a:rPr lang="en-US" sz="2400" dirty="0"/>
              <a:t>Copy/paste from WORD doc file</a:t>
            </a:r>
          </a:p>
          <a:p>
            <a:pPr marL="285750" indent="-285750">
              <a:buFont typeface="Arial" panose="020B0604020202020204" pitchFamily="34" charset="0"/>
              <a:buChar char="•"/>
            </a:pPr>
            <a:r>
              <a:rPr lang="en-US" sz="2800" dirty="0"/>
              <a:t>Question</a:t>
            </a:r>
          </a:p>
          <a:p>
            <a:pPr marL="742950" lvl="1" indent="-285750">
              <a:buFont typeface="Arial" panose="020B0604020202020204" pitchFamily="34" charset="0"/>
              <a:buChar char="•"/>
            </a:pPr>
            <a:r>
              <a:rPr lang="en-US" sz="2400" dirty="0"/>
              <a:t>Copy/paste from pdf file of textbook</a:t>
            </a:r>
          </a:p>
          <a:p>
            <a:pPr marL="285750" indent="-285750">
              <a:buFont typeface="Arial" panose="020B0604020202020204" pitchFamily="34" charset="0"/>
              <a:buChar char="•"/>
            </a:pPr>
            <a:r>
              <a:rPr lang="en-US" sz="2800" dirty="0"/>
              <a:t>Hypothesis</a:t>
            </a:r>
          </a:p>
          <a:p>
            <a:pPr marL="742950" lvl="1" indent="-285750">
              <a:buFont typeface="Arial" panose="020B0604020202020204" pitchFamily="34" charset="0"/>
              <a:buChar char="•"/>
            </a:pPr>
            <a:r>
              <a:rPr lang="en-US" sz="2400" dirty="0"/>
              <a:t>You create. Use if…then…because format. Note: no IV or DV in this one. Use the background info as scientific rationale (“because…”)</a:t>
            </a:r>
          </a:p>
          <a:p>
            <a:pPr marL="285750" indent="-285750">
              <a:buFont typeface="Arial" panose="020B0604020202020204" pitchFamily="34" charset="0"/>
              <a:buChar char="•"/>
            </a:pPr>
            <a:r>
              <a:rPr lang="en-US" sz="2800" strike="sngStrike" dirty="0"/>
              <a:t>Experimental Set-up </a:t>
            </a:r>
            <a:r>
              <a:rPr lang="en-US" sz="2800" dirty="0">
                <a:sym typeface="Wingdings" pitchFamily="2" charset="2"/>
              </a:rPr>
              <a:t> Controlled Variables</a:t>
            </a:r>
            <a:endParaRPr lang="en-US" sz="2800" dirty="0"/>
          </a:p>
          <a:p>
            <a:pPr marL="742950" lvl="1" indent="-285750">
              <a:buFont typeface="Arial" panose="020B0604020202020204" pitchFamily="34" charset="0"/>
              <a:buChar char="•"/>
            </a:pPr>
            <a:r>
              <a:rPr lang="en-US" sz="2400" dirty="0"/>
              <a:t>Bullet list CVs</a:t>
            </a:r>
          </a:p>
          <a:p>
            <a:pPr marL="285750" indent="-285750">
              <a:buFont typeface="Arial" panose="020B0604020202020204" pitchFamily="34" charset="0"/>
              <a:buChar char="•"/>
            </a:pPr>
            <a:r>
              <a:rPr lang="en-US" sz="2800" dirty="0"/>
              <a:t>Materials</a:t>
            </a:r>
          </a:p>
          <a:p>
            <a:pPr marL="742950" lvl="1" indent="-285750">
              <a:buFont typeface="Arial" panose="020B0604020202020204" pitchFamily="34" charset="0"/>
              <a:buChar char="•"/>
            </a:pPr>
            <a:r>
              <a:rPr lang="en-US" sz="2400" dirty="0"/>
              <a:t>Copy/paste from WORD doc file</a:t>
            </a:r>
          </a:p>
          <a:p>
            <a:pPr marL="285750" indent="-285750">
              <a:buFont typeface="Arial" panose="020B0604020202020204" pitchFamily="34" charset="0"/>
              <a:buChar char="•"/>
            </a:pPr>
            <a:r>
              <a:rPr lang="en-US" sz="2800" dirty="0"/>
              <a:t>Procedure</a:t>
            </a:r>
          </a:p>
          <a:p>
            <a:pPr marL="742950" lvl="1" indent="-285750">
              <a:buFont typeface="Arial" panose="020B0604020202020204" pitchFamily="34" charset="0"/>
              <a:buChar char="•"/>
            </a:pPr>
            <a:r>
              <a:rPr lang="en-US" sz="2400" dirty="0"/>
              <a:t>Do not copy it all out, reference it</a:t>
            </a:r>
          </a:p>
          <a:p>
            <a:pPr marL="285750" indent="-285750">
              <a:buFont typeface="Arial" panose="020B0604020202020204" pitchFamily="34" charset="0"/>
              <a:buChar char="•"/>
            </a:pPr>
            <a:r>
              <a:rPr lang="en-US" sz="2800" dirty="0"/>
              <a:t>Observations &amp; Data</a:t>
            </a:r>
          </a:p>
          <a:p>
            <a:pPr marL="742950" lvl="1" indent="-285750">
              <a:buFont typeface="Arial" panose="020B0604020202020204" pitchFamily="34" charset="0"/>
              <a:buChar char="•"/>
            </a:pPr>
            <a:r>
              <a:rPr lang="en-US" sz="2400" dirty="0"/>
              <a:t>Make data table skeleton with table title.</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51982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6" descr="A picture containing cup, container, table, glass&#10;&#10;Description automatically generated">
            <a:extLst>
              <a:ext uri="{FF2B5EF4-FFF2-40B4-BE49-F238E27FC236}">
                <a16:creationId xmlns:a16="http://schemas.microsoft.com/office/drawing/2014/main" id="{5C64864B-D40E-7D41-B68E-5F79A4D7E383}"/>
              </a:ext>
            </a:extLst>
          </p:cNvPr>
          <p:cNvPicPr>
            <a:picLocks noChangeAspect="1"/>
          </p:cNvPicPr>
          <p:nvPr/>
        </p:nvPicPr>
        <p:blipFill rotWithShape="1">
          <a:blip r:embed="rId2">
            <a:extLst>
              <a:ext uri="{28A0092B-C50C-407E-A947-70E740481C1C}">
                <a14:useLocalDpi xmlns:a14="http://schemas.microsoft.com/office/drawing/2010/main" val="0"/>
              </a:ext>
            </a:extLst>
          </a:blip>
          <a:srcRect t="13186" r="1" b="1"/>
          <a:stretch/>
        </p:blipFill>
        <p:spPr>
          <a:xfrm>
            <a:off x="8194348" y="1074544"/>
            <a:ext cx="3997652" cy="5037857"/>
          </a:xfrm>
          <a:prstGeom prst="rect">
            <a:avLst/>
          </a:prstGeom>
        </p:spPr>
      </p:pic>
      <p:sp>
        <p:nvSpPr>
          <p:cNvPr id="13" name="Rectangle 12">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6EC8B-B3E7-9046-8A52-F77C448737D6}"/>
              </a:ext>
            </a:extLst>
          </p:cNvPr>
          <p:cNvSpPr>
            <a:spLocks noGrp="1"/>
          </p:cNvSpPr>
          <p:nvPr>
            <p:ph type="title"/>
          </p:nvPr>
        </p:nvSpPr>
        <p:spPr>
          <a:xfrm>
            <a:off x="463329" y="6629"/>
            <a:ext cx="6623040" cy="1140580"/>
          </a:xfrm>
        </p:spPr>
        <p:txBody>
          <a:bodyPr>
            <a:normAutofit/>
          </a:bodyPr>
          <a:lstStyle/>
          <a:p>
            <a:r>
              <a:rPr lang="en-US" dirty="0"/>
              <a:t>Pure substances</a:t>
            </a:r>
          </a:p>
        </p:txBody>
      </p:sp>
      <p:sp>
        <p:nvSpPr>
          <p:cNvPr id="3" name="Content Placeholder 2">
            <a:extLst>
              <a:ext uri="{FF2B5EF4-FFF2-40B4-BE49-F238E27FC236}">
                <a16:creationId xmlns:a16="http://schemas.microsoft.com/office/drawing/2014/main" id="{352CFD60-0568-144A-80D2-37AF9B4B7AB9}"/>
              </a:ext>
            </a:extLst>
          </p:cNvPr>
          <p:cNvSpPr>
            <a:spLocks noGrp="1"/>
          </p:cNvSpPr>
          <p:nvPr>
            <p:ph sz="quarter" idx="13"/>
          </p:nvPr>
        </p:nvSpPr>
        <p:spPr>
          <a:xfrm>
            <a:off x="301819" y="1164372"/>
            <a:ext cx="7839179" cy="5295900"/>
          </a:xfrm>
        </p:spPr>
        <p:txBody>
          <a:bodyPr anchor="t">
            <a:noAutofit/>
          </a:bodyPr>
          <a:lstStyle/>
          <a:p>
            <a:pPr>
              <a:lnSpc>
                <a:spcPct val="130000"/>
              </a:lnSpc>
            </a:pPr>
            <a:r>
              <a:rPr lang="en-CA" dirty="0">
                <a:effectLst/>
              </a:rPr>
              <a:t>A pure substance is a substance that is made up of only </a:t>
            </a:r>
            <a:r>
              <a:rPr lang="en-CA" dirty="0">
                <a:effectLst/>
                <a:highlight>
                  <a:srgbClr val="FFFF00"/>
                </a:highlight>
              </a:rPr>
              <a:t>ONE</a:t>
            </a:r>
            <a:r>
              <a:rPr lang="en-CA" dirty="0">
                <a:effectLst/>
              </a:rPr>
              <a:t> kind of matter. </a:t>
            </a:r>
          </a:p>
          <a:p>
            <a:pPr marL="285750" indent="-285750">
              <a:lnSpc>
                <a:spcPct val="130000"/>
              </a:lnSpc>
              <a:buFont typeface="Wingdings" pitchFamily="2" charset="2"/>
              <a:buChar char="Ø"/>
            </a:pPr>
            <a:r>
              <a:rPr lang="en-CA" b="0" i="1" dirty="0">
                <a:effectLst/>
              </a:rPr>
              <a:t>Gold, water, and oxygen are all pure substances</a:t>
            </a:r>
            <a:r>
              <a:rPr lang="en-CA" dirty="0">
                <a:effectLst/>
              </a:rPr>
              <a:t> </a:t>
            </a:r>
          </a:p>
          <a:p>
            <a:pPr>
              <a:lnSpc>
                <a:spcPct val="130000"/>
              </a:lnSpc>
            </a:pPr>
            <a:endParaRPr lang="en-CA" dirty="0"/>
          </a:p>
          <a:p>
            <a:pPr>
              <a:lnSpc>
                <a:spcPct val="130000"/>
              </a:lnSpc>
            </a:pPr>
            <a:r>
              <a:rPr lang="en-CA" dirty="0"/>
              <a:t>T</a:t>
            </a:r>
            <a:r>
              <a:rPr lang="en-CA" dirty="0">
                <a:effectLst/>
              </a:rPr>
              <a:t>wo kinds of pure substances:</a:t>
            </a:r>
            <a:endParaRPr lang="en-CA" dirty="0"/>
          </a:p>
          <a:p>
            <a:pPr marL="342900" indent="-342900">
              <a:lnSpc>
                <a:spcPct val="130000"/>
              </a:lnSpc>
              <a:buFont typeface="+mj-lt"/>
              <a:buAutoNum type="arabicPeriod"/>
            </a:pPr>
            <a:r>
              <a:rPr lang="en-CA" dirty="0">
                <a:effectLst/>
              </a:rPr>
              <a:t>An </a:t>
            </a:r>
            <a:r>
              <a:rPr lang="en-CA" dirty="0">
                <a:highlight>
                  <a:srgbClr val="FFFF00"/>
                </a:highlight>
              </a:rPr>
              <a:t>ELEMENT</a:t>
            </a:r>
            <a:r>
              <a:rPr lang="en-CA" b="1" dirty="0">
                <a:effectLst/>
              </a:rPr>
              <a:t> </a:t>
            </a:r>
            <a:r>
              <a:rPr lang="en-CA" b="0" dirty="0">
                <a:effectLst/>
              </a:rPr>
              <a:t>is a pure substance that cannot be broken down or separated into simpler substances</a:t>
            </a:r>
            <a:r>
              <a:rPr lang="en-CA" dirty="0">
                <a:effectLst/>
              </a:rPr>
              <a:t>. </a:t>
            </a:r>
          </a:p>
          <a:p>
            <a:pPr marL="285750" lvl="2" indent="-285750">
              <a:lnSpc>
                <a:spcPct val="130000"/>
              </a:lnSpc>
              <a:buFont typeface="Wingdings" pitchFamily="2" charset="2"/>
              <a:buChar char="Ø"/>
            </a:pPr>
            <a:r>
              <a:rPr lang="en-CA" sz="1800" i="1" dirty="0">
                <a:effectLst/>
              </a:rPr>
              <a:t>EXAMPLES: </a:t>
            </a:r>
            <a:r>
              <a:rPr lang="en-CA" sz="1800" i="1" u="sng" dirty="0">
                <a:effectLst/>
                <a:highlight>
                  <a:srgbClr val="FFFF00"/>
                </a:highlight>
              </a:rPr>
              <a:t>Gold</a:t>
            </a:r>
            <a:r>
              <a:rPr lang="en-CA" sz="1800" i="1" dirty="0">
                <a:effectLst/>
              </a:rPr>
              <a:t> and </a:t>
            </a:r>
            <a:r>
              <a:rPr lang="en-CA" sz="1800" i="1" u="sng" dirty="0">
                <a:effectLst/>
                <a:highlight>
                  <a:srgbClr val="FFFF00"/>
                </a:highlight>
              </a:rPr>
              <a:t>oxygen</a:t>
            </a:r>
            <a:r>
              <a:rPr lang="en-CA" sz="1800" i="1" dirty="0">
                <a:effectLst/>
              </a:rPr>
              <a:t> </a:t>
            </a:r>
          </a:p>
          <a:p>
            <a:pPr lvl="2">
              <a:lnSpc>
                <a:spcPct val="130000"/>
              </a:lnSpc>
            </a:pPr>
            <a:r>
              <a:rPr lang="en-CA" sz="1800" dirty="0">
                <a:effectLst/>
              </a:rPr>
              <a:t>An </a:t>
            </a:r>
            <a:r>
              <a:rPr lang="en-CA" sz="1800" b="1" dirty="0">
                <a:effectLst/>
                <a:highlight>
                  <a:srgbClr val="FFFF00"/>
                </a:highlight>
              </a:rPr>
              <a:t>atom</a:t>
            </a:r>
            <a:r>
              <a:rPr lang="en-CA" sz="1800" b="1" dirty="0">
                <a:effectLst/>
              </a:rPr>
              <a:t> </a:t>
            </a:r>
            <a:r>
              <a:rPr lang="en-CA" sz="1800" dirty="0">
                <a:effectLst/>
              </a:rPr>
              <a:t>is the smallest particle of an element that retains the properties of the element </a:t>
            </a:r>
            <a:r>
              <a:rPr lang="en-CA" sz="1800" i="1" dirty="0">
                <a:effectLst/>
              </a:rPr>
              <a:t> </a:t>
            </a:r>
            <a:endParaRPr lang="en-CA" sz="1800" dirty="0"/>
          </a:p>
        </p:txBody>
      </p:sp>
      <p:sp>
        <p:nvSpPr>
          <p:cNvPr id="17" name="Rectangle 16">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5304E59-B4DC-4CA3-89F1-5C88000E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10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6" descr="A picture containing cup, container, table, glass&#10;&#10;Description automatically generated">
            <a:extLst>
              <a:ext uri="{FF2B5EF4-FFF2-40B4-BE49-F238E27FC236}">
                <a16:creationId xmlns:a16="http://schemas.microsoft.com/office/drawing/2014/main" id="{5C64864B-D40E-7D41-B68E-5F79A4D7E383}"/>
              </a:ext>
            </a:extLst>
          </p:cNvPr>
          <p:cNvPicPr>
            <a:picLocks noChangeAspect="1"/>
          </p:cNvPicPr>
          <p:nvPr/>
        </p:nvPicPr>
        <p:blipFill rotWithShape="1">
          <a:blip r:embed="rId2">
            <a:extLst>
              <a:ext uri="{28A0092B-C50C-407E-A947-70E740481C1C}">
                <a14:useLocalDpi xmlns:a14="http://schemas.microsoft.com/office/drawing/2010/main" val="0"/>
              </a:ext>
            </a:extLst>
          </a:blip>
          <a:srcRect t="13186" r="1" b="1"/>
          <a:stretch/>
        </p:blipFill>
        <p:spPr>
          <a:xfrm>
            <a:off x="8194348" y="1074544"/>
            <a:ext cx="3997652" cy="5037857"/>
          </a:xfrm>
          <a:prstGeom prst="rect">
            <a:avLst/>
          </a:prstGeom>
        </p:spPr>
      </p:pic>
      <p:sp>
        <p:nvSpPr>
          <p:cNvPr id="13" name="Rectangle 12">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6EC8B-B3E7-9046-8A52-F77C448737D6}"/>
              </a:ext>
            </a:extLst>
          </p:cNvPr>
          <p:cNvSpPr>
            <a:spLocks noGrp="1"/>
          </p:cNvSpPr>
          <p:nvPr>
            <p:ph type="title"/>
          </p:nvPr>
        </p:nvSpPr>
        <p:spPr>
          <a:xfrm>
            <a:off x="463329" y="6629"/>
            <a:ext cx="6623040" cy="1140580"/>
          </a:xfrm>
        </p:spPr>
        <p:txBody>
          <a:bodyPr>
            <a:normAutofit/>
          </a:bodyPr>
          <a:lstStyle/>
          <a:p>
            <a:r>
              <a:rPr lang="en-US" dirty="0"/>
              <a:t>Pure substances</a:t>
            </a:r>
          </a:p>
        </p:txBody>
      </p:sp>
      <p:sp>
        <p:nvSpPr>
          <p:cNvPr id="3" name="Content Placeholder 2">
            <a:extLst>
              <a:ext uri="{FF2B5EF4-FFF2-40B4-BE49-F238E27FC236}">
                <a16:creationId xmlns:a16="http://schemas.microsoft.com/office/drawing/2014/main" id="{352CFD60-0568-144A-80D2-37AF9B4B7AB9}"/>
              </a:ext>
            </a:extLst>
          </p:cNvPr>
          <p:cNvSpPr>
            <a:spLocks noGrp="1"/>
          </p:cNvSpPr>
          <p:nvPr>
            <p:ph sz="quarter" idx="13"/>
          </p:nvPr>
        </p:nvSpPr>
        <p:spPr>
          <a:xfrm>
            <a:off x="301819" y="1164372"/>
            <a:ext cx="7839179" cy="5295900"/>
          </a:xfrm>
        </p:spPr>
        <p:txBody>
          <a:bodyPr anchor="t">
            <a:noAutofit/>
          </a:bodyPr>
          <a:lstStyle/>
          <a:p>
            <a:pPr>
              <a:lnSpc>
                <a:spcPct val="130000"/>
              </a:lnSpc>
            </a:pPr>
            <a:r>
              <a:rPr lang="en-CA" dirty="0">
                <a:effectLst/>
              </a:rPr>
              <a:t>A </a:t>
            </a:r>
            <a:r>
              <a:rPr lang="en-CA" b="1" dirty="0">
                <a:effectLst/>
              </a:rPr>
              <a:t>pure substance </a:t>
            </a:r>
            <a:r>
              <a:rPr lang="en-CA" dirty="0">
                <a:effectLst/>
              </a:rPr>
              <a:t>is a substance that is made up of only ONE kind of matter. </a:t>
            </a:r>
          </a:p>
          <a:p>
            <a:pPr marL="285750" indent="-285750">
              <a:lnSpc>
                <a:spcPct val="130000"/>
              </a:lnSpc>
              <a:buFont typeface="Wingdings" pitchFamily="2" charset="2"/>
              <a:buChar char="Ø"/>
            </a:pPr>
            <a:r>
              <a:rPr lang="en-CA" b="0" i="1" dirty="0">
                <a:effectLst/>
              </a:rPr>
              <a:t>Gold, water, and oxygen are all pure substances</a:t>
            </a:r>
            <a:r>
              <a:rPr lang="en-CA" dirty="0">
                <a:effectLst/>
              </a:rPr>
              <a:t> </a:t>
            </a:r>
          </a:p>
          <a:p>
            <a:pPr>
              <a:lnSpc>
                <a:spcPct val="130000"/>
              </a:lnSpc>
            </a:pPr>
            <a:endParaRPr lang="en-CA" dirty="0"/>
          </a:p>
          <a:p>
            <a:pPr>
              <a:lnSpc>
                <a:spcPct val="130000"/>
              </a:lnSpc>
            </a:pPr>
            <a:r>
              <a:rPr lang="en-CA" dirty="0"/>
              <a:t>T</a:t>
            </a:r>
            <a:r>
              <a:rPr lang="en-CA" dirty="0">
                <a:effectLst/>
              </a:rPr>
              <a:t>wo kinds of pure substances:</a:t>
            </a:r>
            <a:endParaRPr lang="en-CA" dirty="0"/>
          </a:p>
          <a:p>
            <a:pPr marL="800100" lvl="1" indent="-342900">
              <a:lnSpc>
                <a:spcPct val="130000"/>
              </a:lnSpc>
              <a:buFont typeface="+mj-lt"/>
              <a:buAutoNum type="arabicPeriod" startAt="2"/>
            </a:pPr>
            <a:r>
              <a:rPr lang="en-CA" sz="1800" dirty="0">
                <a:effectLst/>
              </a:rPr>
              <a:t>A </a:t>
            </a:r>
            <a:r>
              <a:rPr lang="en-CA" sz="1800" b="1" dirty="0">
                <a:effectLst/>
                <a:highlight>
                  <a:srgbClr val="FFFF00"/>
                </a:highlight>
              </a:rPr>
              <a:t>COMPOUND</a:t>
            </a:r>
            <a:r>
              <a:rPr lang="en-CA" sz="1800" b="1" dirty="0">
                <a:effectLst/>
              </a:rPr>
              <a:t> </a:t>
            </a:r>
            <a:r>
              <a:rPr lang="en-CA" sz="1800" dirty="0">
                <a:effectLst/>
              </a:rPr>
              <a:t>is a pure substance composed of at least two elements combined in a specific way. </a:t>
            </a:r>
          </a:p>
          <a:p>
            <a:pPr marL="285750" lvl="2" indent="-285750">
              <a:lnSpc>
                <a:spcPct val="130000"/>
              </a:lnSpc>
              <a:buFont typeface="Wingdings" pitchFamily="2" charset="2"/>
              <a:buChar char="Ø"/>
            </a:pPr>
            <a:r>
              <a:rPr lang="en-CA" sz="1800" i="1" dirty="0">
                <a:effectLst/>
              </a:rPr>
              <a:t>Example: </a:t>
            </a:r>
            <a:r>
              <a:rPr lang="en-CA" sz="1800" i="1" u="sng" dirty="0">
                <a:effectLst/>
                <a:highlight>
                  <a:srgbClr val="FFFF00"/>
                </a:highlight>
              </a:rPr>
              <a:t>water</a:t>
            </a:r>
            <a:r>
              <a:rPr lang="en-CA" sz="1800" i="1" dirty="0">
                <a:effectLst/>
              </a:rPr>
              <a:t> is a compound that is made up of the elements hydrogen and oxygen. </a:t>
            </a:r>
            <a:endParaRPr lang="en-CA" sz="1800" dirty="0"/>
          </a:p>
        </p:txBody>
      </p:sp>
      <p:sp>
        <p:nvSpPr>
          <p:cNvPr id="17" name="Rectangle 16">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5304E59-B4DC-4CA3-89F1-5C88000E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17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B5A085C-EFD0-466B-A8AE-1C43E55F94BC}"/>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15000"/>
              </a:lnSpc>
            </a:pPr>
            <a:r>
              <a:rPr lang="en-US" sz="3800" b="0" cap="all">
                <a:solidFill>
                  <a:schemeClr val="bg1"/>
                </a:solidFill>
              </a:rPr>
              <a:t>Atomic theory through time</a:t>
            </a:r>
          </a:p>
        </p:txBody>
      </p:sp>
      <p:sp>
        <p:nvSpPr>
          <p:cNvPr id="21" name="Rectangle 20">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mans face&#10;&#10;Description automatically generated">
            <a:extLst>
              <a:ext uri="{FF2B5EF4-FFF2-40B4-BE49-F238E27FC236}">
                <a16:creationId xmlns:a16="http://schemas.microsoft.com/office/drawing/2014/main" id="{DDFC79D6-E078-4E50-AA2D-63D9CF233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74" y="486104"/>
            <a:ext cx="10960196" cy="2877051"/>
          </a:xfrm>
          <a:prstGeom prst="rect">
            <a:avLst/>
          </a:prstGeom>
        </p:spPr>
      </p:pic>
      <p:sp>
        <p:nvSpPr>
          <p:cNvPr id="12" name="Rectangle 11">
            <a:extLst>
              <a:ext uri="{FF2B5EF4-FFF2-40B4-BE49-F238E27FC236}">
                <a16:creationId xmlns:a16="http://schemas.microsoft.com/office/drawing/2014/main" id="{44D3DD3D-B4B1-5E48-A049-64F761B3CBF9}"/>
              </a:ext>
            </a:extLst>
          </p:cNvPr>
          <p:cNvSpPr/>
          <p:nvPr/>
        </p:nvSpPr>
        <p:spPr>
          <a:xfrm>
            <a:off x="1292185" y="2480770"/>
            <a:ext cx="1576246" cy="546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F7B27FB-49F5-054D-8E97-222A16086F61}"/>
              </a:ext>
            </a:extLst>
          </p:cNvPr>
          <p:cNvSpPr/>
          <p:nvPr/>
        </p:nvSpPr>
        <p:spPr>
          <a:xfrm>
            <a:off x="3324749" y="2480770"/>
            <a:ext cx="2375806" cy="546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EF7A19D-F5F0-4E40-A860-F2A3C535A798}"/>
              </a:ext>
            </a:extLst>
          </p:cNvPr>
          <p:cNvSpPr/>
          <p:nvPr/>
        </p:nvSpPr>
        <p:spPr>
          <a:xfrm>
            <a:off x="5827260" y="2480769"/>
            <a:ext cx="1945140" cy="546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AEAAA4E-42E1-734D-A917-F2F3F78B2526}"/>
              </a:ext>
            </a:extLst>
          </p:cNvPr>
          <p:cNvSpPr/>
          <p:nvPr/>
        </p:nvSpPr>
        <p:spPr>
          <a:xfrm>
            <a:off x="7719623" y="2499584"/>
            <a:ext cx="1576246" cy="546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354AEEB-488F-374C-AD4C-85A319813F6A}"/>
              </a:ext>
            </a:extLst>
          </p:cNvPr>
          <p:cNvSpPr/>
          <p:nvPr/>
        </p:nvSpPr>
        <p:spPr>
          <a:xfrm>
            <a:off x="9480262" y="2541169"/>
            <a:ext cx="2279937" cy="821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841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FC29-90C9-2B4F-8BB7-62312D70E4AF}"/>
              </a:ext>
            </a:extLst>
          </p:cNvPr>
          <p:cNvSpPr>
            <a:spLocks noGrp="1"/>
          </p:cNvSpPr>
          <p:nvPr>
            <p:ph type="title" idx="4294967295"/>
          </p:nvPr>
        </p:nvSpPr>
        <p:spPr>
          <a:xfrm>
            <a:off x="1730334" y="-69071"/>
            <a:ext cx="5183188" cy="1595437"/>
          </a:xfrm>
        </p:spPr>
        <p:txBody>
          <a:bodyPr/>
          <a:lstStyle/>
          <a:p>
            <a:r>
              <a:rPr lang="en-US" sz="4800" dirty="0">
                <a:solidFill>
                  <a:schemeClr val="tx2"/>
                </a:solidFill>
              </a:rPr>
              <a:t>Atoms</a:t>
            </a:r>
          </a:p>
        </p:txBody>
      </p:sp>
      <p:sp>
        <p:nvSpPr>
          <p:cNvPr id="3" name="Content Placeholder 2">
            <a:extLst>
              <a:ext uri="{FF2B5EF4-FFF2-40B4-BE49-F238E27FC236}">
                <a16:creationId xmlns:a16="http://schemas.microsoft.com/office/drawing/2014/main" id="{77E8C9A2-4172-6743-B220-EDB03B9BAEF5}"/>
              </a:ext>
            </a:extLst>
          </p:cNvPr>
          <p:cNvSpPr>
            <a:spLocks noGrp="1"/>
          </p:cNvSpPr>
          <p:nvPr>
            <p:ph sz="quarter" idx="4294967295"/>
          </p:nvPr>
        </p:nvSpPr>
        <p:spPr>
          <a:xfrm>
            <a:off x="644643" y="1681164"/>
            <a:ext cx="5181600" cy="3424237"/>
          </a:xfrm>
        </p:spPr>
        <p:txBody>
          <a:bodyPr>
            <a:noAutofit/>
          </a:bodyPr>
          <a:lstStyle/>
          <a:p>
            <a:pPr marL="0" indent="0" algn="ctr">
              <a:buNone/>
            </a:pPr>
            <a:r>
              <a:rPr lang="en-US" sz="2000" b="0" i="1" dirty="0"/>
              <a:t>Is an atom the smallest thing?</a:t>
            </a:r>
          </a:p>
          <a:p>
            <a:pPr marL="0" indent="0" algn="ctr">
              <a:buNone/>
            </a:pPr>
            <a:endParaRPr lang="en-US" sz="2000" b="0" i="1" dirty="0"/>
          </a:p>
          <a:p>
            <a:pPr marL="0" indent="0" algn="ctr">
              <a:buNone/>
            </a:pPr>
            <a:r>
              <a:rPr lang="en-US" sz="3200" b="0" dirty="0">
                <a:solidFill>
                  <a:schemeClr val="accent1"/>
                </a:solidFill>
              </a:rPr>
              <a:t>No!!</a:t>
            </a:r>
          </a:p>
          <a:p>
            <a:pPr marL="0" indent="0" algn="ctr">
              <a:buNone/>
            </a:pPr>
            <a:endParaRPr lang="en-US" sz="3200" b="0" dirty="0">
              <a:solidFill>
                <a:srgbClr val="FF0000"/>
              </a:solidFill>
            </a:endParaRPr>
          </a:p>
          <a:p>
            <a:pPr marL="0" indent="0" algn="ctr">
              <a:buNone/>
            </a:pPr>
            <a:r>
              <a:rPr lang="en-US" sz="2000" b="0" dirty="0"/>
              <a:t>Atoms are made up of smaller, </a:t>
            </a:r>
            <a:r>
              <a:rPr lang="en-US" sz="2000" b="0" u="sng" dirty="0">
                <a:solidFill>
                  <a:schemeClr val="tx1"/>
                </a:solidFill>
              </a:rPr>
              <a:t>subatomic</a:t>
            </a:r>
            <a:r>
              <a:rPr lang="en-US" sz="2000" b="0" dirty="0"/>
              <a:t> particles</a:t>
            </a:r>
          </a:p>
          <a:p>
            <a:endParaRPr lang="en-US" dirty="0"/>
          </a:p>
        </p:txBody>
      </p:sp>
      <p:sp>
        <p:nvSpPr>
          <p:cNvPr id="4" name="Rectangle 3">
            <a:extLst>
              <a:ext uri="{FF2B5EF4-FFF2-40B4-BE49-F238E27FC236}">
                <a16:creationId xmlns:a16="http://schemas.microsoft.com/office/drawing/2014/main" id="{D6882265-A5F6-4D40-B115-8B7DE6AD61C6}"/>
              </a:ext>
            </a:extLst>
          </p:cNvPr>
          <p:cNvSpPr/>
          <p:nvPr/>
        </p:nvSpPr>
        <p:spPr>
          <a:xfrm>
            <a:off x="7626662" y="428082"/>
            <a:ext cx="2314575" cy="7186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dirty="0"/>
              <a:t>compounds</a:t>
            </a:r>
          </a:p>
        </p:txBody>
      </p:sp>
      <p:sp>
        <p:nvSpPr>
          <p:cNvPr id="5" name="Rectangle 4">
            <a:extLst>
              <a:ext uri="{FF2B5EF4-FFF2-40B4-BE49-F238E27FC236}">
                <a16:creationId xmlns:a16="http://schemas.microsoft.com/office/drawing/2014/main" id="{9D48CE2D-E15C-A945-8E9C-55C12CEDE2FC}"/>
              </a:ext>
            </a:extLst>
          </p:cNvPr>
          <p:cNvSpPr/>
          <p:nvPr/>
        </p:nvSpPr>
        <p:spPr>
          <a:xfrm>
            <a:off x="7708222" y="1667446"/>
            <a:ext cx="2314575" cy="7186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dirty="0"/>
              <a:t>molecules</a:t>
            </a:r>
          </a:p>
        </p:txBody>
      </p:sp>
      <p:sp>
        <p:nvSpPr>
          <p:cNvPr id="7" name="Rectangle 6">
            <a:extLst>
              <a:ext uri="{FF2B5EF4-FFF2-40B4-BE49-F238E27FC236}">
                <a16:creationId xmlns:a16="http://schemas.microsoft.com/office/drawing/2014/main" id="{D96C4D7D-8CE9-3F42-83B6-5E6E2F72ADE3}"/>
              </a:ext>
            </a:extLst>
          </p:cNvPr>
          <p:cNvSpPr/>
          <p:nvPr/>
        </p:nvSpPr>
        <p:spPr>
          <a:xfrm>
            <a:off x="7708222" y="2906810"/>
            <a:ext cx="2314575" cy="7186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dirty="0"/>
              <a:t>atoms</a:t>
            </a:r>
          </a:p>
        </p:txBody>
      </p:sp>
      <p:sp>
        <p:nvSpPr>
          <p:cNvPr id="8" name="Rectangle 7">
            <a:extLst>
              <a:ext uri="{FF2B5EF4-FFF2-40B4-BE49-F238E27FC236}">
                <a16:creationId xmlns:a16="http://schemas.microsoft.com/office/drawing/2014/main" id="{9EB41321-54D8-814A-8D2E-6496C45CF6AE}"/>
              </a:ext>
            </a:extLst>
          </p:cNvPr>
          <p:cNvSpPr/>
          <p:nvPr/>
        </p:nvSpPr>
        <p:spPr>
          <a:xfrm>
            <a:off x="6160578" y="4071346"/>
            <a:ext cx="1505888" cy="7186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dirty="0"/>
              <a:t>protons</a:t>
            </a:r>
          </a:p>
        </p:txBody>
      </p:sp>
      <p:sp>
        <p:nvSpPr>
          <p:cNvPr id="9" name="Rectangle 8">
            <a:extLst>
              <a:ext uri="{FF2B5EF4-FFF2-40B4-BE49-F238E27FC236}">
                <a16:creationId xmlns:a16="http://schemas.microsoft.com/office/drawing/2014/main" id="{D3521CF9-2E2E-A545-9109-2EDC9D2EEF53}"/>
              </a:ext>
            </a:extLst>
          </p:cNvPr>
          <p:cNvSpPr/>
          <p:nvPr/>
        </p:nvSpPr>
        <p:spPr>
          <a:xfrm>
            <a:off x="7929928" y="4108148"/>
            <a:ext cx="1871161" cy="7186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dirty="0"/>
              <a:t>neutrons</a:t>
            </a:r>
          </a:p>
        </p:txBody>
      </p:sp>
      <p:sp>
        <p:nvSpPr>
          <p:cNvPr id="10" name="Rectangle 9">
            <a:extLst>
              <a:ext uri="{FF2B5EF4-FFF2-40B4-BE49-F238E27FC236}">
                <a16:creationId xmlns:a16="http://schemas.microsoft.com/office/drawing/2014/main" id="{8E9D0EB6-C6F9-C541-837D-44CEE732F7FC}"/>
              </a:ext>
            </a:extLst>
          </p:cNvPr>
          <p:cNvSpPr/>
          <p:nvPr/>
        </p:nvSpPr>
        <p:spPr>
          <a:xfrm>
            <a:off x="10064551" y="4108147"/>
            <a:ext cx="1979674" cy="7186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dirty="0"/>
              <a:t>electrons</a:t>
            </a:r>
          </a:p>
        </p:txBody>
      </p:sp>
      <p:sp>
        <p:nvSpPr>
          <p:cNvPr id="11" name="Rectangle 10">
            <a:extLst>
              <a:ext uri="{FF2B5EF4-FFF2-40B4-BE49-F238E27FC236}">
                <a16:creationId xmlns:a16="http://schemas.microsoft.com/office/drawing/2014/main" id="{F6DD6A92-30C5-BB44-BF01-6ECD86B3B922}"/>
              </a:ext>
            </a:extLst>
          </p:cNvPr>
          <p:cNvSpPr/>
          <p:nvPr/>
        </p:nvSpPr>
        <p:spPr>
          <a:xfrm>
            <a:off x="6646945" y="5438054"/>
            <a:ext cx="2314575" cy="7186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dirty="0"/>
              <a:t>quarks</a:t>
            </a:r>
          </a:p>
        </p:txBody>
      </p:sp>
      <p:sp>
        <p:nvSpPr>
          <p:cNvPr id="12" name="Down Arrow 17">
            <a:extLst>
              <a:ext uri="{FF2B5EF4-FFF2-40B4-BE49-F238E27FC236}">
                <a16:creationId xmlns:a16="http://schemas.microsoft.com/office/drawing/2014/main" id="{38B2604E-5D8D-734C-A9F1-81AEFF955828}"/>
              </a:ext>
            </a:extLst>
          </p:cNvPr>
          <p:cNvSpPr/>
          <p:nvPr/>
        </p:nvSpPr>
        <p:spPr>
          <a:xfrm>
            <a:off x="8675009" y="1244851"/>
            <a:ext cx="381000" cy="34350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Down Arrow 17">
            <a:extLst>
              <a:ext uri="{FF2B5EF4-FFF2-40B4-BE49-F238E27FC236}">
                <a16:creationId xmlns:a16="http://schemas.microsoft.com/office/drawing/2014/main" id="{B09F9ABE-5D88-0E4D-9ABC-DE9A0954CFCD}"/>
              </a:ext>
            </a:extLst>
          </p:cNvPr>
          <p:cNvSpPr/>
          <p:nvPr/>
        </p:nvSpPr>
        <p:spPr>
          <a:xfrm>
            <a:off x="8675009" y="2476040"/>
            <a:ext cx="381000" cy="34350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Down Arrow 17">
            <a:extLst>
              <a:ext uri="{FF2B5EF4-FFF2-40B4-BE49-F238E27FC236}">
                <a16:creationId xmlns:a16="http://schemas.microsoft.com/office/drawing/2014/main" id="{720EDE16-1D05-0F4C-A756-CCCDFA935B3E}"/>
              </a:ext>
            </a:extLst>
          </p:cNvPr>
          <p:cNvSpPr/>
          <p:nvPr/>
        </p:nvSpPr>
        <p:spPr>
          <a:xfrm>
            <a:off x="8726364" y="3731308"/>
            <a:ext cx="381000" cy="34350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Down Arrow 17">
            <a:extLst>
              <a:ext uri="{FF2B5EF4-FFF2-40B4-BE49-F238E27FC236}">
                <a16:creationId xmlns:a16="http://schemas.microsoft.com/office/drawing/2014/main" id="{49233DF4-8EEC-EA4E-8F13-D7EABAF21CC6}"/>
              </a:ext>
            </a:extLst>
          </p:cNvPr>
          <p:cNvSpPr/>
          <p:nvPr/>
        </p:nvSpPr>
        <p:spPr>
          <a:xfrm rot="18758354">
            <a:off x="9736074" y="3750423"/>
            <a:ext cx="381000" cy="343508"/>
          </a:xfrm>
          <a:prstGeom prst="downArrow">
            <a:avLst>
              <a:gd name="adj1" fmla="val 50000"/>
              <a:gd name="adj2" fmla="val 4878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Down Arrow 17">
            <a:extLst>
              <a:ext uri="{FF2B5EF4-FFF2-40B4-BE49-F238E27FC236}">
                <a16:creationId xmlns:a16="http://schemas.microsoft.com/office/drawing/2014/main" id="{FAE2FED7-5FD1-FA4F-9488-E4D4801CFD95}"/>
              </a:ext>
            </a:extLst>
          </p:cNvPr>
          <p:cNvSpPr/>
          <p:nvPr/>
        </p:nvSpPr>
        <p:spPr>
          <a:xfrm rot="2724389">
            <a:off x="7723479" y="3724113"/>
            <a:ext cx="381000" cy="34350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Down Arrow 17">
            <a:extLst>
              <a:ext uri="{FF2B5EF4-FFF2-40B4-BE49-F238E27FC236}">
                <a16:creationId xmlns:a16="http://schemas.microsoft.com/office/drawing/2014/main" id="{51B63DE0-6E2C-D444-8732-24BDF037BE64}"/>
              </a:ext>
            </a:extLst>
          </p:cNvPr>
          <p:cNvSpPr/>
          <p:nvPr/>
        </p:nvSpPr>
        <p:spPr>
          <a:xfrm rot="19366529">
            <a:off x="7004504" y="4962898"/>
            <a:ext cx="381000" cy="34350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Down Arrow 17">
            <a:extLst>
              <a:ext uri="{FF2B5EF4-FFF2-40B4-BE49-F238E27FC236}">
                <a16:creationId xmlns:a16="http://schemas.microsoft.com/office/drawing/2014/main" id="{0919598F-35B9-4B4B-AAC1-D591CBDC2FF4}"/>
              </a:ext>
            </a:extLst>
          </p:cNvPr>
          <p:cNvSpPr/>
          <p:nvPr/>
        </p:nvSpPr>
        <p:spPr>
          <a:xfrm rot="1476553">
            <a:off x="8291144" y="4962898"/>
            <a:ext cx="381000" cy="34350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624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P spid="11"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4E07B90-9F6E-4593-8540-FD238BF52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82580"/>
            <a:ext cx="444398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Atomic Structure And Electrons - Structure Of An Atom - What Are Atoms - Neutrons Protons Electrons">
            <a:hlinkClick r:id="" action="ppaction://media"/>
            <a:extLst>
              <a:ext uri="{FF2B5EF4-FFF2-40B4-BE49-F238E27FC236}">
                <a16:creationId xmlns:a16="http://schemas.microsoft.com/office/drawing/2014/main" id="{BE3C363A-5AFD-7E43-8169-4E383531BBE2}"/>
              </a:ext>
            </a:extLst>
          </p:cNvPr>
          <p:cNvPicPr>
            <a:picLocks noRot="1" noChangeAspect="1"/>
          </p:cNvPicPr>
          <p:nvPr>
            <a:videoFile r:link="rId1"/>
          </p:nvPr>
        </p:nvPicPr>
        <p:blipFill>
          <a:blip r:embed="rId3"/>
          <a:stretch>
            <a:fillRect/>
          </a:stretch>
        </p:blipFill>
        <p:spPr>
          <a:xfrm>
            <a:off x="4690173" y="1375256"/>
            <a:ext cx="7266683" cy="4105676"/>
          </a:xfrm>
          <a:prstGeom prst="rect">
            <a:avLst/>
          </a:prstGeom>
        </p:spPr>
      </p:pic>
      <p:pic>
        <p:nvPicPr>
          <p:cNvPr id="4" name="Content Placeholder 3" descr="A close up of a logo&#10;&#10;Description automatically generated">
            <a:extLst>
              <a:ext uri="{FF2B5EF4-FFF2-40B4-BE49-F238E27FC236}">
                <a16:creationId xmlns:a16="http://schemas.microsoft.com/office/drawing/2014/main" id="{0CE185D4-8F61-DB45-B611-A4635D3E4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44" y="1398601"/>
            <a:ext cx="4031966" cy="4031966"/>
          </a:xfrm>
          <a:prstGeom prst="rect">
            <a:avLst/>
          </a:prstGeom>
        </p:spPr>
      </p:pic>
    </p:spTree>
    <p:extLst>
      <p:ext uri="{BB962C8B-B14F-4D97-AF65-F5344CB8AC3E}">
        <p14:creationId xmlns:p14="http://schemas.microsoft.com/office/powerpoint/2010/main" val="229426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24" descr="Diagram&#10;&#10;Description automatically generated">
            <a:extLst>
              <a:ext uri="{FF2B5EF4-FFF2-40B4-BE49-F238E27FC236}">
                <a16:creationId xmlns:a16="http://schemas.microsoft.com/office/drawing/2014/main" id="{7B85BCC6-2CEB-1A49-9FAE-5562541ABB3F}"/>
              </a:ext>
            </a:extLst>
          </p:cNvPr>
          <p:cNvPicPr>
            <a:picLocks noChangeAspect="1"/>
          </p:cNvPicPr>
          <p:nvPr/>
        </p:nvPicPr>
        <p:blipFill rotWithShape="1">
          <a:blip r:embed="rId2">
            <a:extLst>
              <a:ext uri="{28A0092B-C50C-407E-A947-70E740481C1C}">
                <a14:useLocalDpi xmlns:a14="http://schemas.microsoft.com/office/drawing/2010/main" val="0"/>
              </a:ext>
            </a:extLst>
          </a:blip>
          <a:srcRect t="10790" r="2" b="2"/>
          <a:stretch/>
        </p:blipFill>
        <p:spPr>
          <a:xfrm>
            <a:off x="768865" y="268382"/>
            <a:ext cx="6355827" cy="5771013"/>
          </a:xfrm>
          <a:prstGeom prst="rect">
            <a:avLst/>
          </a:prstGeom>
        </p:spPr>
      </p:pic>
      <p:sp>
        <p:nvSpPr>
          <p:cNvPr id="17" name="Rectangle 16">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0"/>
            <a:ext cx="4603482" cy="61124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146EA43B-012C-6B4F-8A30-F3883F801F42}"/>
              </a:ext>
            </a:extLst>
          </p:cNvPr>
          <p:cNvSpPr txBox="1">
            <a:spLocks/>
          </p:cNvSpPr>
          <p:nvPr/>
        </p:nvSpPr>
        <p:spPr>
          <a:xfrm>
            <a:off x="7255307" y="681592"/>
            <a:ext cx="5255140" cy="1962306"/>
          </a:xfrm>
          <a:prstGeom prst="rect">
            <a:avLst/>
          </a:prstGeom>
        </p:spPr>
        <p:txBody>
          <a:bodyPr vert="horz" lIns="109728" tIns="109728" rIns="109728" bIns="91440" rtlCol="0" anchor="ctr">
            <a:normAutofit fontScale="97500"/>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r>
              <a:rPr lang="en-US" dirty="0">
                <a:solidFill>
                  <a:schemeClr val="tx2"/>
                </a:solidFill>
              </a:rPr>
              <a:t>ATOMIC STRUCTURE</a:t>
            </a:r>
          </a:p>
        </p:txBody>
      </p:sp>
      <p:sp>
        <p:nvSpPr>
          <p:cNvPr id="5" name="TextBox 4">
            <a:extLst>
              <a:ext uri="{FF2B5EF4-FFF2-40B4-BE49-F238E27FC236}">
                <a16:creationId xmlns:a16="http://schemas.microsoft.com/office/drawing/2014/main" id="{D28AD969-ACAA-584A-869F-2494A45E43A0}"/>
              </a:ext>
            </a:extLst>
          </p:cNvPr>
          <p:cNvSpPr txBox="1"/>
          <p:nvPr/>
        </p:nvSpPr>
        <p:spPr>
          <a:xfrm>
            <a:off x="8244577" y="3039635"/>
            <a:ext cx="3276600" cy="1569660"/>
          </a:xfrm>
          <a:prstGeom prst="rect">
            <a:avLst/>
          </a:prstGeom>
          <a:noFill/>
        </p:spPr>
        <p:txBody>
          <a:bodyPr wrap="square" rtlCol="0">
            <a:spAutoFit/>
          </a:bodyPr>
          <a:lstStyle/>
          <a:p>
            <a:pPr algn="ctr"/>
            <a:r>
              <a:rPr lang="en-US" sz="2400" i="1" dirty="0"/>
              <a:t>NOTE: We recognize this is </a:t>
            </a:r>
            <a:r>
              <a:rPr lang="en-US" sz="2400" i="1" u="sng" dirty="0"/>
              <a:t>not</a:t>
            </a:r>
            <a:r>
              <a:rPr lang="en-US" sz="2400" i="1" dirty="0"/>
              <a:t> the current, cloud-theory model.</a:t>
            </a:r>
          </a:p>
        </p:txBody>
      </p:sp>
      <p:sp>
        <p:nvSpPr>
          <p:cNvPr id="18" name="Rectangle 17">
            <a:extLst>
              <a:ext uri="{FF2B5EF4-FFF2-40B4-BE49-F238E27FC236}">
                <a16:creationId xmlns:a16="http://schemas.microsoft.com/office/drawing/2014/main" id="{3B3B1E0E-725D-C74D-B44C-B3620D566ABA}"/>
              </a:ext>
            </a:extLst>
          </p:cNvPr>
          <p:cNvSpPr/>
          <p:nvPr/>
        </p:nvSpPr>
        <p:spPr>
          <a:xfrm>
            <a:off x="5548446" y="1196317"/>
            <a:ext cx="1576246" cy="546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AE592FE-E901-734C-9943-6BE6C47FB213}"/>
              </a:ext>
            </a:extLst>
          </p:cNvPr>
          <p:cNvSpPr/>
          <p:nvPr/>
        </p:nvSpPr>
        <p:spPr>
          <a:xfrm>
            <a:off x="4191466" y="5276261"/>
            <a:ext cx="1576246" cy="546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8063391-2832-AD49-A4DF-774AEDB388B8}"/>
              </a:ext>
            </a:extLst>
          </p:cNvPr>
          <p:cNvSpPr/>
          <p:nvPr/>
        </p:nvSpPr>
        <p:spPr>
          <a:xfrm>
            <a:off x="5603520" y="3220527"/>
            <a:ext cx="1576246" cy="546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817D0BF-4B2F-4047-9D89-B189B82D32F9}"/>
              </a:ext>
            </a:extLst>
          </p:cNvPr>
          <p:cNvSpPr/>
          <p:nvPr/>
        </p:nvSpPr>
        <p:spPr>
          <a:xfrm>
            <a:off x="1340204" y="5430810"/>
            <a:ext cx="1576246" cy="546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4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P spid="20" grpId="0" animBg="1"/>
      <p:bldP spid="2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414EFBA-DEC5-4782-9B45-CEF1661DB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21586"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nline Media 3" descr="How Small Is An Atom? Spoiler: Very Small.">
            <a:hlinkClick r:id="" action="ppaction://media"/>
            <a:extLst>
              <a:ext uri="{FF2B5EF4-FFF2-40B4-BE49-F238E27FC236}">
                <a16:creationId xmlns:a16="http://schemas.microsoft.com/office/drawing/2014/main" id="{750DBBF5-8886-A944-8114-EA11C46C5234}"/>
              </a:ext>
            </a:extLst>
          </p:cNvPr>
          <p:cNvPicPr>
            <a:picLocks noRot="1" noChangeAspect="1"/>
          </p:cNvPicPr>
          <p:nvPr>
            <a:videoFile r:link="rId1"/>
          </p:nvPr>
        </p:nvPicPr>
        <p:blipFill>
          <a:blip r:embed="rId3"/>
          <a:stretch>
            <a:fillRect/>
          </a:stretch>
        </p:blipFill>
        <p:spPr>
          <a:xfrm>
            <a:off x="1158588" y="674460"/>
            <a:ext cx="9750586" cy="5509080"/>
          </a:xfrm>
          <a:prstGeom prst="rect">
            <a:avLst/>
          </a:prstGeom>
        </p:spPr>
      </p:pic>
    </p:spTree>
    <p:extLst>
      <p:ext uri="{BB962C8B-B14F-4D97-AF65-F5344CB8AC3E}">
        <p14:creationId xmlns:p14="http://schemas.microsoft.com/office/powerpoint/2010/main" val="93932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889</Words>
  <Application>Microsoft Macintosh PowerPoint</Application>
  <PresentationFormat>Widescreen</PresentationFormat>
  <Paragraphs>103</Paragraphs>
  <Slides>16</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Meiryo</vt:lpstr>
      <vt:lpstr>Arial</vt:lpstr>
      <vt:lpstr>Calibri</vt:lpstr>
      <vt:lpstr>Corbel</vt:lpstr>
      <vt:lpstr>Wingdings</vt:lpstr>
      <vt:lpstr>ShojiVTI</vt:lpstr>
      <vt:lpstr>Atomic Theory</vt:lpstr>
      <vt:lpstr>PowerPoint Presentation</vt:lpstr>
      <vt:lpstr>Pure substances</vt:lpstr>
      <vt:lpstr>Pure substances</vt:lpstr>
      <vt:lpstr>Atomic theory through time</vt:lpstr>
      <vt:lpstr>Atoms</vt:lpstr>
      <vt:lpstr>PowerPoint Presentation</vt:lpstr>
      <vt:lpstr>PowerPoint Presentation</vt:lpstr>
      <vt:lpstr>PowerPoint Presentation</vt:lpstr>
      <vt:lpstr>ELECTRIC CHARGE &amp; ATOMS</vt:lpstr>
      <vt:lpstr>Using Balloons to Demo Charges</vt:lpstr>
      <vt:lpstr>Expected Results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dc:title>
  <dc:creator>Laura Spindlove</dc:creator>
  <cp:lastModifiedBy>Laura Spindlove</cp:lastModifiedBy>
  <cp:revision>8</cp:revision>
  <dcterms:created xsi:type="dcterms:W3CDTF">2020-12-16T18:40:49Z</dcterms:created>
  <dcterms:modified xsi:type="dcterms:W3CDTF">2020-12-16T19:14:26Z</dcterms:modified>
</cp:coreProperties>
</file>