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3"/>
  </p:notesMasterIdLst>
  <p:sldIdLst>
    <p:sldId id="501" r:id="rId2"/>
    <p:sldId id="521" r:id="rId3"/>
    <p:sldId id="823" r:id="rId4"/>
    <p:sldId id="504" r:id="rId5"/>
    <p:sldId id="523" r:id="rId6"/>
    <p:sldId id="867" r:id="rId7"/>
    <p:sldId id="524" r:id="rId8"/>
    <p:sldId id="698" r:id="rId9"/>
    <p:sldId id="855" r:id="rId10"/>
    <p:sldId id="868" r:id="rId11"/>
    <p:sldId id="256" r:id="rId12"/>
    <p:sldId id="561" r:id="rId13"/>
    <p:sldId id="563" r:id="rId14"/>
    <p:sldId id="565" r:id="rId15"/>
    <p:sldId id="566" r:id="rId16"/>
    <p:sldId id="825" r:id="rId17"/>
    <p:sldId id="830" r:id="rId18"/>
    <p:sldId id="828" r:id="rId19"/>
    <p:sldId id="829" r:id="rId20"/>
    <p:sldId id="845" r:id="rId21"/>
    <p:sldId id="8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BEEEB"/>
    <a:srgbClr val="F2F2F2"/>
    <a:srgbClr val="ECEDEB"/>
    <a:srgbClr val="0B0B0B"/>
    <a:srgbClr val="E7E7E7"/>
    <a:srgbClr val="CB974C"/>
    <a:srgbClr val="FAFCF0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617"/>
    <p:restoredTop sz="85538"/>
  </p:normalViewPr>
  <p:slideViewPr>
    <p:cSldViewPr snapToGrid="0" snapToObjects="1">
      <p:cViewPr varScale="1">
        <p:scale>
          <a:sx n="23" d="100"/>
          <a:sy n="23" d="100"/>
        </p:scale>
        <p:origin x="200" y="1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AT 1:40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IuXl7o6mAw?feature=oembed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YEYEIuTmGQ?feature=oembed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chemistry.com/multimedia/chapter4/lesson1#hydrogen_at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chemistry.com/multimedia/chapter4/lesson1#protons_and_electron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lNF3_30lU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0F516-0C9F-4980-BCBA-93B70075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Atomic Theory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37262-4746-2B4F-8AE2-727E13A0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569" y="600330"/>
            <a:ext cx="4362798" cy="559333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250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BBCE63-49D5-B7A2-7B50-FB1332F4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76" y="979047"/>
            <a:ext cx="7292836" cy="50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F7FC1CD-7E9E-27FA-BC0A-D4A63EA3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7" y="2904235"/>
            <a:ext cx="1887222" cy="22192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2DD1C4-90E4-6734-5E53-C95AC4530DB6}"/>
              </a:ext>
            </a:extLst>
          </p:cNvPr>
          <p:cNvSpPr/>
          <p:nvPr/>
        </p:nvSpPr>
        <p:spPr>
          <a:xfrm>
            <a:off x="208487" y="2904235"/>
            <a:ext cx="858313" cy="668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ABD26A-882A-4459-1760-3C3AAF23E934}"/>
              </a:ext>
            </a:extLst>
          </p:cNvPr>
          <p:cNvCxnSpPr>
            <a:stCxn id="6" idx="7"/>
          </p:cNvCxnSpPr>
          <p:nvPr/>
        </p:nvCxnSpPr>
        <p:spPr>
          <a:xfrm flipV="1">
            <a:off x="941103" y="1778000"/>
            <a:ext cx="1869830" cy="1224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44838EB-C3C9-4189-B6E0-50088BBAA475}"/>
              </a:ext>
            </a:extLst>
          </p:cNvPr>
          <p:cNvSpPr/>
          <p:nvPr/>
        </p:nvSpPr>
        <p:spPr>
          <a:xfrm>
            <a:off x="191554" y="4403971"/>
            <a:ext cx="1180046" cy="845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7E060B-6FB1-C269-07A1-1A3DA5F48632}"/>
              </a:ext>
            </a:extLst>
          </p:cNvPr>
          <p:cNvCxnSpPr>
            <a:cxnSpLocks/>
          </p:cNvCxnSpPr>
          <p:nvPr/>
        </p:nvCxnSpPr>
        <p:spPr>
          <a:xfrm flipV="1">
            <a:off x="1388533" y="4006521"/>
            <a:ext cx="1259309" cy="845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8E92A7-69D2-597A-2747-B6293BC7523B}"/>
              </a:ext>
            </a:extLst>
          </p:cNvPr>
          <p:cNvSpPr txBox="1"/>
          <p:nvPr/>
        </p:nvSpPr>
        <p:spPr>
          <a:xfrm>
            <a:off x="2647842" y="1306357"/>
            <a:ext cx="302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highlight>
                  <a:srgbClr val="FFFF00"/>
                </a:highlight>
              </a:rPr>
              <a:t>protons (p</a:t>
            </a:r>
            <a:r>
              <a:rPr lang="en-US" sz="2000" b="1" i="1" baseline="30000" dirty="0">
                <a:highlight>
                  <a:srgbClr val="FFFF00"/>
                </a:highlight>
              </a:rPr>
              <a:t>+</a:t>
            </a:r>
            <a:r>
              <a:rPr lang="en-US" sz="2000" b="1" i="1" dirty="0">
                <a:highlight>
                  <a:srgbClr val="FFFF00"/>
                </a:highlight>
              </a:rPr>
              <a:t>)= 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1DD45-1843-FEB0-58FC-91C484EE9395}"/>
              </a:ext>
            </a:extLst>
          </p:cNvPr>
          <p:cNvSpPr txBox="1"/>
          <p:nvPr/>
        </p:nvSpPr>
        <p:spPr>
          <a:xfrm>
            <a:off x="2647843" y="1958245"/>
            <a:ext cx="276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highlight>
                  <a:srgbClr val="FFFF00"/>
                </a:highlight>
              </a:rPr>
              <a:t>electrons (e</a:t>
            </a:r>
            <a:r>
              <a:rPr lang="en-US" sz="2000" b="1" i="1" baseline="30000" dirty="0">
                <a:highlight>
                  <a:srgbClr val="FFFF00"/>
                </a:highlight>
              </a:rPr>
              <a:t>-</a:t>
            </a:r>
            <a:r>
              <a:rPr lang="en-US" sz="2000" b="1" i="1" dirty="0">
                <a:highlight>
                  <a:srgbClr val="FFFF00"/>
                </a:highlight>
              </a:rPr>
              <a:t>) = 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B9B9A-FE28-DA13-3FC6-3A9189595EBC}"/>
              </a:ext>
            </a:extLst>
          </p:cNvPr>
          <p:cNvSpPr txBox="1"/>
          <p:nvPr/>
        </p:nvSpPr>
        <p:spPr>
          <a:xfrm>
            <a:off x="2587766" y="3731716"/>
            <a:ext cx="2829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</a:rPr>
              <a:t>neutrons (n</a:t>
            </a:r>
            <a:r>
              <a:rPr lang="en-US" sz="2000" b="1" baseline="30000" dirty="0">
                <a:highlight>
                  <a:srgbClr val="FFFF00"/>
                </a:highlight>
              </a:rPr>
              <a:t>0</a:t>
            </a:r>
            <a:r>
              <a:rPr lang="en-US" sz="2000" b="1" dirty="0">
                <a:highlight>
                  <a:srgbClr val="FFFF00"/>
                </a:highlight>
              </a:rPr>
              <a:t>) = 12</a:t>
            </a:r>
          </a:p>
          <a:p>
            <a:pPr algn="ctr"/>
            <a:endParaRPr lang="en-US" sz="2000" b="1" dirty="0">
              <a:highlight>
                <a:srgbClr val="FFFF00"/>
              </a:highlight>
            </a:endParaRPr>
          </a:p>
          <a:p>
            <a:pPr algn="ctr"/>
            <a:r>
              <a:rPr lang="en-US" sz="2000" b="1" dirty="0"/>
              <a:t>Mass = p</a:t>
            </a:r>
            <a:r>
              <a:rPr lang="en-US" sz="2000" b="1" baseline="30000" dirty="0"/>
              <a:t>+</a:t>
            </a:r>
            <a:r>
              <a:rPr lang="en-US" sz="2000" b="1" dirty="0"/>
              <a:t> + n</a:t>
            </a:r>
            <a:r>
              <a:rPr lang="en-US" sz="2000" b="1" baseline="30000" dirty="0"/>
              <a:t>0</a:t>
            </a:r>
          </a:p>
          <a:p>
            <a:pPr algn="ctr"/>
            <a:r>
              <a:rPr lang="en-US" sz="2000" b="1" dirty="0"/>
              <a:t>or </a:t>
            </a:r>
          </a:p>
          <a:p>
            <a:pPr algn="ctr"/>
            <a:r>
              <a:rPr lang="en-US" sz="2000" b="1" dirty="0"/>
              <a:t>mass – p</a:t>
            </a:r>
            <a:r>
              <a:rPr lang="en-US" sz="2000" b="1" baseline="30000" dirty="0"/>
              <a:t>+</a:t>
            </a:r>
            <a:r>
              <a:rPr lang="en-US" sz="2000" b="1" dirty="0"/>
              <a:t> = n</a:t>
            </a:r>
            <a:r>
              <a:rPr lang="en-US" sz="2000" b="1" baseline="30000" dirty="0"/>
              <a:t>0</a:t>
            </a:r>
          </a:p>
          <a:p>
            <a:pPr algn="ctr"/>
            <a:r>
              <a:rPr lang="en-US" sz="2000" b="1" dirty="0"/>
              <a:t>23-11=12</a:t>
            </a:r>
          </a:p>
        </p:txBody>
      </p:sp>
    </p:spTree>
    <p:extLst>
      <p:ext uri="{BB962C8B-B14F-4D97-AF65-F5344CB8AC3E}">
        <p14:creationId xmlns:p14="http://schemas.microsoft.com/office/powerpoint/2010/main" val="429381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0F516-0C9F-4980-BCBA-93B70075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Bohr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Model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687F3-118E-4378-BE22-594DC7AE7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863" y="37892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Level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text, table, indoor&#10;&#10;Description automatically generated">
            <a:extLst>
              <a:ext uri="{FF2B5EF4-FFF2-40B4-BE49-F238E27FC236}">
                <a16:creationId xmlns:a16="http://schemas.microsoft.com/office/drawing/2014/main" id="{66F76CFE-1E73-495F-88AD-F48159179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5696"/>
          <a:stretch/>
        </p:blipFill>
        <p:spPr>
          <a:xfrm>
            <a:off x="7454955" y="484632"/>
            <a:ext cx="4142025" cy="58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7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2" descr="A close up of a ball&#10;&#10;Description automatically generated">
            <a:extLst>
              <a:ext uri="{FF2B5EF4-FFF2-40B4-BE49-F238E27FC236}">
                <a16:creationId xmlns:a16="http://schemas.microsoft.com/office/drawing/2014/main" id="{6BC59EE0-84A9-104F-998E-836C523F25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4255" r="-1" b="2296"/>
          <a:stretch/>
        </p:blipFill>
        <p:spPr>
          <a:xfrm>
            <a:off x="-20177" y="1836873"/>
            <a:ext cx="4458058" cy="43498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458FBD-1A20-7B4D-9ED0-80CE27548E13}"/>
              </a:ext>
            </a:extLst>
          </p:cNvPr>
          <p:cNvSpPr/>
          <p:nvPr/>
        </p:nvSpPr>
        <p:spPr>
          <a:xfrm>
            <a:off x="1197640" y="3236877"/>
            <a:ext cx="1764792" cy="18866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30000" dirty="0">
                <a:solidFill>
                  <a:schemeClr val="tx1"/>
                </a:solidFill>
              </a:rPr>
              <a:t>+ </a:t>
            </a:r>
            <a:r>
              <a:rPr lang="en-US" sz="2400" dirty="0">
                <a:solidFill>
                  <a:schemeClr val="tx1"/>
                </a:solidFill>
              </a:rPr>
              <a:t>= 8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baseline="30000" dirty="0">
                <a:solidFill>
                  <a:schemeClr val="tx1"/>
                </a:solidFill>
              </a:rPr>
              <a:t>0 </a:t>
            </a:r>
            <a:r>
              <a:rPr lang="en-US" sz="2400" dirty="0">
                <a:solidFill>
                  <a:schemeClr val="tx1"/>
                </a:solidFill>
              </a:rPr>
              <a:t>= 8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EB58FBC-BF2B-C143-BA39-CF6D9177822F}"/>
              </a:ext>
            </a:extLst>
          </p:cNvPr>
          <p:cNvSpPr txBox="1">
            <a:spLocks/>
          </p:cNvSpPr>
          <p:nvPr/>
        </p:nvSpPr>
        <p:spPr>
          <a:xfrm>
            <a:off x="5459266" y="65099"/>
            <a:ext cx="506169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atom is this?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33D380F-9537-E44E-95C4-EFBED31B273E}"/>
              </a:ext>
            </a:extLst>
          </p:cNvPr>
          <p:cNvSpPr txBox="1">
            <a:spLocks/>
          </p:cNvSpPr>
          <p:nvPr/>
        </p:nvSpPr>
        <p:spPr>
          <a:xfrm>
            <a:off x="4570924" y="1558424"/>
            <a:ext cx="7656741" cy="495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800" dirty="0"/>
              <a:t>How many </a:t>
            </a:r>
            <a:r>
              <a:rPr lang="en-US" altLang="en-US" sz="2800" u="sng" dirty="0"/>
              <a:t>electrons</a:t>
            </a:r>
            <a:r>
              <a:rPr lang="en-US" altLang="en-US" sz="2800" dirty="0"/>
              <a:t>: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en-US" sz="2800" dirty="0"/>
              <a:t>Which means there are how many </a:t>
            </a:r>
            <a:r>
              <a:rPr lang="en-US" altLang="en-US" sz="2800" u="sng" dirty="0"/>
              <a:t>protons</a:t>
            </a:r>
            <a:r>
              <a:rPr lang="en-US" altLang="en-US" sz="2800" dirty="0"/>
              <a:t>: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en-US" sz="2800" dirty="0"/>
              <a:t>And the # of </a:t>
            </a:r>
            <a:r>
              <a:rPr lang="en-US" altLang="en-US" sz="2800" u="sng" dirty="0"/>
              <a:t>protons</a:t>
            </a:r>
            <a:r>
              <a:rPr lang="en-US" altLang="en-US" sz="2800" dirty="0"/>
              <a:t> represents the:</a:t>
            </a:r>
            <a:endParaRPr lang="en-US" altLang="en-US" sz="1600" dirty="0"/>
          </a:p>
          <a:p>
            <a:pPr marL="342900" indent="-342900">
              <a:lnSpc>
                <a:spcPct val="110000"/>
              </a:lnSpc>
              <a:buFont typeface="+mj-lt"/>
              <a:buAutoNum type="arabicPeriod" startAt="2"/>
            </a:pPr>
            <a:r>
              <a:rPr lang="en-US" altLang="en-US" sz="2800" dirty="0"/>
              <a:t>Which element has this atomic number: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CAA3D-3693-5445-8731-BC8B3F8CD82B}"/>
              </a:ext>
            </a:extLst>
          </p:cNvPr>
          <p:cNvSpPr txBox="1"/>
          <p:nvPr/>
        </p:nvSpPr>
        <p:spPr>
          <a:xfrm>
            <a:off x="9543066" y="2224230"/>
            <a:ext cx="67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6CE4C0-A5EC-184F-BF7B-62169C0081CB}"/>
              </a:ext>
            </a:extLst>
          </p:cNvPr>
          <p:cNvSpPr txBox="1"/>
          <p:nvPr/>
        </p:nvSpPr>
        <p:spPr>
          <a:xfrm>
            <a:off x="6003728" y="4319228"/>
            <a:ext cx="235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atomic #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E16BAD-CFE6-2E46-BF65-5E6989913A43}"/>
              </a:ext>
            </a:extLst>
          </p:cNvPr>
          <p:cNvSpPr txBox="1"/>
          <p:nvPr/>
        </p:nvSpPr>
        <p:spPr>
          <a:xfrm>
            <a:off x="6858961" y="5385462"/>
            <a:ext cx="156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oxygen</a:t>
            </a:r>
            <a:r>
              <a:rPr lang="en-US" sz="2800" dirty="0"/>
              <a:t> 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1A3143D3-86AF-BF4E-8872-7148124EBFBD}"/>
              </a:ext>
            </a:extLst>
          </p:cNvPr>
          <p:cNvSpPr/>
          <p:nvPr/>
        </p:nvSpPr>
        <p:spPr>
          <a:xfrm>
            <a:off x="1154507" y="3066738"/>
            <a:ext cx="2009594" cy="1886630"/>
          </a:xfrm>
          <a:prstGeom prst="donut">
            <a:avLst>
              <a:gd name="adj" fmla="val 174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3E85C-F7D9-A12A-2843-0FBB6DD256F3}"/>
              </a:ext>
            </a:extLst>
          </p:cNvPr>
          <p:cNvSpPr txBox="1"/>
          <p:nvPr/>
        </p:nvSpPr>
        <p:spPr>
          <a:xfrm>
            <a:off x="6894131" y="3272900"/>
            <a:ext cx="67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336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uiExpand="1" build="p"/>
      <p:bldP spid="6" grpId="0"/>
      <p:bldP spid="25" grpId="0"/>
      <p:bldP spid="2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76DB049-6ABB-754B-BFAF-542020D3C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217"/>
          <a:stretch/>
        </p:blipFill>
        <p:spPr>
          <a:xfrm>
            <a:off x="-146102" y="1927977"/>
            <a:ext cx="4800899" cy="3476348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B49CD-2400-379E-C041-B409460EFC72}"/>
              </a:ext>
            </a:extLst>
          </p:cNvPr>
          <p:cNvSpPr txBox="1"/>
          <p:nvPr/>
        </p:nvSpPr>
        <p:spPr>
          <a:xfrm>
            <a:off x="4921856" y="984738"/>
            <a:ext cx="7302147" cy="5204134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Electrons exist in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2-8-8-18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pattern, filling from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inside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sym typeface="Wingdings" pitchFamily="2" charset="2"/>
              </a:rPr>
              <a:t>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outside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shells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electrons in the outermost shell (those farthest from the nucleus) have the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strongest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influence on the properties of an atom</a:t>
            </a:r>
          </a:p>
          <a:p>
            <a:pPr marL="0" lvl="1"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electrons in the outermost shell are called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valence electrons</a:t>
            </a:r>
            <a:endParaRPr lang="en-US" sz="24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shell that contains the outermost electrons is called the </a:t>
            </a: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valence shell</a:t>
            </a: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8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EB58FBC-BF2B-C143-BA39-CF6D9177822F}"/>
              </a:ext>
            </a:extLst>
          </p:cNvPr>
          <p:cNvSpPr txBox="1">
            <a:spLocks/>
          </p:cNvSpPr>
          <p:nvPr/>
        </p:nvSpPr>
        <p:spPr>
          <a:xfrm>
            <a:off x="4820832" y="150771"/>
            <a:ext cx="724832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Let’s draw the Bohr model of </a:t>
            </a:r>
            <a:r>
              <a:rPr lang="en-US" u="sng" dirty="0"/>
              <a:t>Neon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3436CF2-C001-5542-8E05-3E7AC7421F88}"/>
              </a:ext>
            </a:extLst>
          </p:cNvPr>
          <p:cNvSpPr/>
          <p:nvPr/>
        </p:nvSpPr>
        <p:spPr>
          <a:xfrm>
            <a:off x="1719505" y="3054959"/>
            <a:ext cx="1687138" cy="1229455"/>
          </a:xfrm>
          <a:prstGeom prst="ellipse">
            <a:avLst/>
          </a:prstGeom>
          <a:solidFill>
            <a:srgbClr val="EC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+ </a:t>
            </a:r>
            <a:r>
              <a:rPr lang="en-US" sz="2000" b="1" dirty="0">
                <a:solidFill>
                  <a:schemeClr val="tx1"/>
                </a:solidFill>
              </a:rPr>
              <a:t>= 10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baseline="30000" dirty="0">
                <a:solidFill>
                  <a:schemeClr val="tx1"/>
                </a:solidFill>
              </a:rPr>
              <a:t>0 </a:t>
            </a:r>
            <a:r>
              <a:rPr lang="en-US" sz="2000" b="1" dirty="0">
                <a:solidFill>
                  <a:schemeClr val="tx1"/>
                </a:solidFill>
              </a:rPr>
              <a:t>= 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9C24CD-16E9-5148-AAEF-3B4414FE76CF}"/>
              </a:ext>
            </a:extLst>
          </p:cNvPr>
          <p:cNvSpPr/>
          <p:nvPr/>
        </p:nvSpPr>
        <p:spPr>
          <a:xfrm>
            <a:off x="1476243" y="2679040"/>
            <a:ext cx="1930400" cy="1964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1E6FF9A-AC65-5E4C-B46F-F66D0713841B}"/>
              </a:ext>
            </a:extLst>
          </p:cNvPr>
          <p:cNvSpPr/>
          <p:nvPr/>
        </p:nvSpPr>
        <p:spPr>
          <a:xfrm>
            <a:off x="985176" y="2257257"/>
            <a:ext cx="2912534" cy="2790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FF3F38-9298-9E49-B25C-4E81592530F1}"/>
              </a:ext>
            </a:extLst>
          </p:cNvPr>
          <p:cNvSpPr/>
          <p:nvPr/>
        </p:nvSpPr>
        <p:spPr>
          <a:xfrm>
            <a:off x="2212840" y="2626755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0E91DB-8C67-1E47-A2A4-66DED1D345A3}"/>
              </a:ext>
            </a:extLst>
          </p:cNvPr>
          <p:cNvSpPr/>
          <p:nvPr/>
        </p:nvSpPr>
        <p:spPr>
          <a:xfrm>
            <a:off x="2559969" y="2624966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397168-1841-AA42-82B1-045B29143BEE}"/>
              </a:ext>
            </a:extLst>
          </p:cNvPr>
          <p:cNvSpPr/>
          <p:nvPr/>
        </p:nvSpPr>
        <p:spPr>
          <a:xfrm>
            <a:off x="2280566" y="2150598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81EFFC3-79AD-CC4D-9703-CBD919987141}"/>
              </a:ext>
            </a:extLst>
          </p:cNvPr>
          <p:cNvSpPr/>
          <p:nvPr/>
        </p:nvSpPr>
        <p:spPr>
          <a:xfrm>
            <a:off x="3762243" y="3228903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5F845C-5186-254B-9894-3156A5CBAC77}"/>
              </a:ext>
            </a:extLst>
          </p:cNvPr>
          <p:cNvSpPr/>
          <p:nvPr/>
        </p:nvSpPr>
        <p:spPr>
          <a:xfrm>
            <a:off x="2568428" y="4934273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6E79A2D-3EFC-D441-B870-E1A2080A497F}"/>
              </a:ext>
            </a:extLst>
          </p:cNvPr>
          <p:cNvSpPr/>
          <p:nvPr/>
        </p:nvSpPr>
        <p:spPr>
          <a:xfrm>
            <a:off x="883576" y="3652470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D387171-B1A3-F747-AC7B-1BD5405D9A33}"/>
              </a:ext>
            </a:extLst>
          </p:cNvPr>
          <p:cNvSpPr/>
          <p:nvPr/>
        </p:nvSpPr>
        <p:spPr>
          <a:xfrm>
            <a:off x="2585366" y="2186993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F15AD39-514C-8844-9519-FBB9013DBE00}"/>
              </a:ext>
            </a:extLst>
          </p:cNvPr>
          <p:cNvSpPr/>
          <p:nvPr/>
        </p:nvSpPr>
        <p:spPr>
          <a:xfrm>
            <a:off x="3796110" y="3561124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5BDAC48-D46F-EB48-9651-776CDEE45673}"/>
              </a:ext>
            </a:extLst>
          </p:cNvPr>
          <p:cNvSpPr/>
          <p:nvPr/>
        </p:nvSpPr>
        <p:spPr>
          <a:xfrm>
            <a:off x="2246707" y="4914931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0D9CF0-DABD-F246-923A-42958BFCABC4}"/>
              </a:ext>
            </a:extLst>
          </p:cNvPr>
          <p:cNvSpPr/>
          <p:nvPr/>
        </p:nvSpPr>
        <p:spPr>
          <a:xfrm>
            <a:off x="858181" y="3328951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3">
                <a:extLst>
                  <a:ext uri="{FF2B5EF4-FFF2-40B4-BE49-F238E27FC236}">
                    <a16:creationId xmlns:a16="http://schemas.microsoft.com/office/drawing/2014/main" id="{1BEA3CD4-A5EA-3B49-A2BE-AB16D15A46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6202" y="2079775"/>
                <a:ext cx="6599918" cy="40238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None/>
                  <a:defRPr sz="1800" b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None/>
                  <a:defRPr sz="1600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Atomic # = # protons</a:t>
                </a:r>
                <a:endParaRPr lang="en-US" baseline="30000" dirty="0"/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10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neutrons = atomic mass – protons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20.18 – 10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CA" sz="18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highlight>
                      <a:srgbClr val="FFFF00"/>
                    </a:highlight>
                  </a:rPr>
                  <a:t>10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electrons = protons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10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Electrons arranged 2-8-8-18 pattern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2E )     8E )</a:t>
                </a:r>
                <a:endParaRPr lang="en-US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55" name="Content Placeholder 3">
                <a:extLst>
                  <a:ext uri="{FF2B5EF4-FFF2-40B4-BE49-F238E27FC236}">
                    <a16:creationId xmlns:a16="http://schemas.microsoft.com/office/drawing/2014/main" id="{1BEA3CD4-A5EA-3B49-A2BE-AB16D15A4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02" y="2079775"/>
                <a:ext cx="6599918" cy="4023832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EB58FBC-BF2B-C143-BA39-CF6D9177822F}"/>
              </a:ext>
            </a:extLst>
          </p:cNvPr>
          <p:cNvSpPr txBox="1">
            <a:spLocks/>
          </p:cNvSpPr>
          <p:nvPr/>
        </p:nvSpPr>
        <p:spPr>
          <a:xfrm>
            <a:off x="4820832" y="150771"/>
            <a:ext cx="724832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Draw the Bohr model of </a:t>
            </a:r>
            <a:r>
              <a:rPr lang="en-US" u="sng" dirty="0"/>
              <a:t>Phosphorus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D36EA1-C2A7-1D4E-990E-7AC24E5E5AAF}"/>
              </a:ext>
            </a:extLst>
          </p:cNvPr>
          <p:cNvSpPr/>
          <p:nvPr/>
        </p:nvSpPr>
        <p:spPr>
          <a:xfrm>
            <a:off x="1254563" y="2942285"/>
            <a:ext cx="1930400" cy="1964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FAE6F8-F260-FF47-97E7-153C36909D30}"/>
              </a:ext>
            </a:extLst>
          </p:cNvPr>
          <p:cNvSpPr/>
          <p:nvPr/>
        </p:nvSpPr>
        <p:spPr>
          <a:xfrm>
            <a:off x="763496" y="2520502"/>
            <a:ext cx="2912534" cy="2790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8B5C57-B1F8-1D4F-A399-B2AAF8374D13}"/>
              </a:ext>
            </a:extLst>
          </p:cNvPr>
          <p:cNvSpPr/>
          <p:nvPr/>
        </p:nvSpPr>
        <p:spPr>
          <a:xfrm>
            <a:off x="1991160" y="2890000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D20F5D-7483-3B40-A142-85EAD3992268}"/>
              </a:ext>
            </a:extLst>
          </p:cNvPr>
          <p:cNvSpPr/>
          <p:nvPr/>
        </p:nvSpPr>
        <p:spPr>
          <a:xfrm>
            <a:off x="2338289" y="2888211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97C940E-3561-5749-B56A-4FB77ADBDEC3}"/>
              </a:ext>
            </a:extLst>
          </p:cNvPr>
          <p:cNvSpPr/>
          <p:nvPr/>
        </p:nvSpPr>
        <p:spPr>
          <a:xfrm>
            <a:off x="2058886" y="2413843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3F0CD7-D2E1-2C45-8654-59BF9CE3E0E8}"/>
              </a:ext>
            </a:extLst>
          </p:cNvPr>
          <p:cNvSpPr/>
          <p:nvPr/>
        </p:nvSpPr>
        <p:spPr>
          <a:xfrm>
            <a:off x="3540563" y="3492148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DED94E-626B-524C-BD66-E8A9B86CAD3F}"/>
              </a:ext>
            </a:extLst>
          </p:cNvPr>
          <p:cNvSpPr/>
          <p:nvPr/>
        </p:nvSpPr>
        <p:spPr>
          <a:xfrm>
            <a:off x="2346748" y="5197518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F6E22B-C418-164B-9D34-48D7AB2639A6}"/>
              </a:ext>
            </a:extLst>
          </p:cNvPr>
          <p:cNvSpPr/>
          <p:nvPr/>
        </p:nvSpPr>
        <p:spPr>
          <a:xfrm>
            <a:off x="661896" y="3915715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4DFBE5-6033-0049-906A-205C7F16C3E2}"/>
              </a:ext>
            </a:extLst>
          </p:cNvPr>
          <p:cNvSpPr/>
          <p:nvPr/>
        </p:nvSpPr>
        <p:spPr>
          <a:xfrm>
            <a:off x="2363686" y="2450238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532C62-2567-5742-AF7D-CFC5C0EA4E67}"/>
              </a:ext>
            </a:extLst>
          </p:cNvPr>
          <p:cNvSpPr/>
          <p:nvPr/>
        </p:nvSpPr>
        <p:spPr>
          <a:xfrm>
            <a:off x="3574430" y="3824369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2FDBD9-CA7E-7643-9E33-AC43997EBB8A}"/>
              </a:ext>
            </a:extLst>
          </p:cNvPr>
          <p:cNvSpPr/>
          <p:nvPr/>
        </p:nvSpPr>
        <p:spPr>
          <a:xfrm>
            <a:off x="2025027" y="5178176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C87F30-EF01-DD47-83B7-957384CBE61C}"/>
              </a:ext>
            </a:extLst>
          </p:cNvPr>
          <p:cNvSpPr/>
          <p:nvPr/>
        </p:nvSpPr>
        <p:spPr>
          <a:xfrm>
            <a:off x="636501" y="3592196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B20B32F-0314-214D-8B77-BC1F94323398}"/>
              </a:ext>
            </a:extLst>
          </p:cNvPr>
          <p:cNvSpPr/>
          <p:nvPr/>
        </p:nvSpPr>
        <p:spPr>
          <a:xfrm>
            <a:off x="251260" y="2148744"/>
            <a:ext cx="3949703" cy="3634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719C9C-1245-CF40-B2CD-791C8AB3422A}"/>
              </a:ext>
            </a:extLst>
          </p:cNvPr>
          <p:cNvSpPr/>
          <p:nvPr/>
        </p:nvSpPr>
        <p:spPr>
          <a:xfrm>
            <a:off x="2025027" y="2002854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C09F112-A80E-514F-9552-B2F3B28F050A}"/>
              </a:ext>
            </a:extLst>
          </p:cNvPr>
          <p:cNvSpPr/>
          <p:nvPr/>
        </p:nvSpPr>
        <p:spPr>
          <a:xfrm>
            <a:off x="4090896" y="3492147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757FB36-A82D-AE46-B750-A96565843902}"/>
              </a:ext>
            </a:extLst>
          </p:cNvPr>
          <p:cNvSpPr/>
          <p:nvPr/>
        </p:nvSpPr>
        <p:spPr>
          <a:xfrm>
            <a:off x="2346748" y="5702351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C94A0C-BC70-E249-B33A-1CE642E08D73}"/>
              </a:ext>
            </a:extLst>
          </p:cNvPr>
          <p:cNvSpPr/>
          <p:nvPr/>
        </p:nvSpPr>
        <p:spPr>
          <a:xfrm>
            <a:off x="94629" y="3929541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4C95B7-614A-1548-B7A7-3EAC02472186}"/>
              </a:ext>
            </a:extLst>
          </p:cNvPr>
          <p:cNvSpPr/>
          <p:nvPr/>
        </p:nvSpPr>
        <p:spPr>
          <a:xfrm>
            <a:off x="2346748" y="1999377"/>
            <a:ext cx="203200" cy="20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A81404-75C2-ABC4-A9BD-25D9A6E7CAF8}"/>
              </a:ext>
            </a:extLst>
          </p:cNvPr>
          <p:cNvSpPr/>
          <p:nvPr/>
        </p:nvSpPr>
        <p:spPr>
          <a:xfrm>
            <a:off x="1350791" y="3214738"/>
            <a:ext cx="1687138" cy="1229455"/>
          </a:xfrm>
          <a:prstGeom prst="ellipse">
            <a:avLst/>
          </a:prstGeom>
          <a:solidFill>
            <a:srgbClr val="EC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30000" dirty="0">
                <a:solidFill>
                  <a:schemeClr val="tx1"/>
                </a:solidFill>
              </a:rPr>
              <a:t>+ </a:t>
            </a:r>
            <a:r>
              <a:rPr lang="en-US" sz="2000" b="1" dirty="0">
                <a:solidFill>
                  <a:schemeClr val="tx1"/>
                </a:solidFill>
              </a:rPr>
              <a:t>= 15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baseline="30000" dirty="0">
                <a:solidFill>
                  <a:schemeClr val="tx1"/>
                </a:solidFill>
              </a:rPr>
              <a:t>0 </a:t>
            </a:r>
            <a:r>
              <a:rPr lang="en-US" sz="2000" b="1" dirty="0">
                <a:solidFill>
                  <a:schemeClr val="tx1"/>
                </a:solidFill>
              </a:rPr>
              <a:t>=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772E89FC-D346-5750-DACA-21D989F9C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6202" y="2079775"/>
                <a:ext cx="6599918" cy="40238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None/>
                  <a:defRPr sz="1800" b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None/>
                  <a:defRPr sz="1600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-320040" algn="l" defTabSz="914400" rtl="0" eaLnBrk="1" latinLnBrk="0" hangingPunct="1">
                  <a:lnSpc>
                    <a:spcPct val="140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 spc="1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Atomic # = # protons</a:t>
                </a:r>
                <a:endParaRPr lang="en-US" baseline="30000" dirty="0"/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15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neutrons = atomic mass – protons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30.97 – 15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CA" sz="18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highlight>
                      <a:srgbClr val="FFFF00"/>
                    </a:highlight>
                  </a:rPr>
                  <a:t>16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electrons = protons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15</a:t>
                </a:r>
                <a:endParaRPr lang="en-US" b="1" dirty="0">
                  <a:highlight>
                    <a:srgbClr val="FFFF00"/>
                  </a:highlight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Electrons arranged 2-8-8-18 pattern</a:t>
                </a:r>
              </a:p>
              <a:p>
                <a:pPr lvl="1"/>
                <a:r>
                  <a:rPr lang="en-US" dirty="0">
                    <a:highlight>
                      <a:srgbClr val="FFFF00"/>
                    </a:highlight>
                  </a:rPr>
                  <a:t>	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2e</a:t>
                </a:r>
                <a:r>
                  <a:rPr lang="en-US" sz="1800" b="1" baseline="30000" dirty="0">
                    <a:highlight>
                      <a:srgbClr val="FFFF00"/>
                    </a:highlight>
                  </a:rPr>
                  <a:t>-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 )     8e</a:t>
                </a:r>
                <a:r>
                  <a:rPr lang="en-US" sz="1800" b="1" baseline="30000" dirty="0">
                    <a:highlight>
                      <a:srgbClr val="FFFF00"/>
                    </a:highlight>
                  </a:rPr>
                  <a:t>-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 )     5e</a:t>
                </a:r>
                <a:r>
                  <a:rPr lang="en-US" sz="1800" b="1" baseline="30000" dirty="0">
                    <a:highlight>
                      <a:srgbClr val="FFFF00"/>
                    </a:highlight>
                  </a:rPr>
                  <a:t>-</a:t>
                </a:r>
                <a:r>
                  <a:rPr lang="en-US" sz="1800" b="1" dirty="0">
                    <a:highlight>
                      <a:srgbClr val="FFFF00"/>
                    </a:highlight>
                  </a:rPr>
                  <a:t>)</a:t>
                </a:r>
                <a:endParaRPr lang="en-US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772E89FC-D346-5750-DACA-21D989F9C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02" y="2079775"/>
                <a:ext cx="6599918" cy="4023832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EAAEF-E69F-BC43-911B-33E92EB6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6600" b="0" cap="all">
                <a:solidFill>
                  <a:schemeClr val="bg1"/>
                </a:solidFill>
              </a:rPr>
              <a:t>Lewis Dot Structures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Lewis Diagrams Made Easy: How to Draw Lewis Dot Structures">
            <a:hlinkClick r:id="" action="ppaction://media"/>
            <a:extLst>
              <a:ext uri="{FF2B5EF4-FFF2-40B4-BE49-F238E27FC236}">
                <a16:creationId xmlns:a16="http://schemas.microsoft.com/office/drawing/2014/main" id="{9F27F294-2013-FE40-BA00-B2F98976DC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9884" y="381167"/>
            <a:ext cx="10185731" cy="5754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C65-36AE-D94D-B37A-8264CF968CC5}"/>
              </a:ext>
            </a:extLst>
          </p:cNvPr>
          <p:cNvSpPr txBox="1"/>
          <p:nvPr/>
        </p:nvSpPr>
        <p:spPr>
          <a:xfrm>
            <a:off x="505326" y="6292167"/>
            <a:ext cx="21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STOP AT 1:40</a:t>
            </a:r>
          </a:p>
        </p:txBody>
      </p:sp>
    </p:spTree>
    <p:extLst>
      <p:ext uri="{BB962C8B-B14F-4D97-AF65-F5344CB8AC3E}">
        <p14:creationId xmlns:p14="http://schemas.microsoft.com/office/powerpoint/2010/main" val="36050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The symbol of Argon atom is 40Ar18a) How many electrons are there in an  Argon atom?b) Draw the Bohr - Brainly.in">
            <a:extLst>
              <a:ext uri="{FF2B5EF4-FFF2-40B4-BE49-F238E27FC236}">
                <a16:creationId xmlns:a16="http://schemas.microsoft.com/office/drawing/2014/main" id="{448C6C0C-F435-0F4D-B054-D7EB7CA7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t="6228" b="21930"/>
          <a:stretch/>
        </p:blipFill>
        <p:spPr bwMode="auto">
          <a:xfrm>
            <a:off x="4922316" y="1708170"/>
            <a:ext cx="3768378" cy="3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1590F-D129-B542-BE05-A4BC27A114B0}"/>
              </a:ext>
            </a:extLst>
          </p:cNvPr>
          <p:cNvSpPr txBox="1"/>
          <p:nvPr/>
        </p:nvSpPr>
        <p:spPr>
          <a:xfrm>
            <a:off x="-195462" y="2739723"/>
            <a:ext cx="465848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30000"/>
              </a:lnSpc>
            </a:pPr>
            <a:r>
              <a:rPr lang="en-US" sz="3200" dirty="0"/>
              <a:t>Show arrangement of </a:t>
            </a:r>
            <a:r>
              <a:rPr lang="en-US" sz="3200" b="1" dirty="0">
                <a:highlight>
                  <a:srgbClr val="FFFF00"/>
                </a:highlight>
              </a:rPr>
              <a:t>VALENCE</a:t>
            </a:r>
            <a:r>
              <a:rPr lang="en-US" sz="3200" dirty="0"/>
              <a:t> electrons only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AE6A2F-BCC1-1A44-A547-15FBC69787E0}"/>
              </a:ext>
            </a:extLst>
          </p:cNvPr>
          <p:cNvSpPr txBox="1"/>
          <p:nvPr/>
        </p:nvSpPr>
        <p:spPr>
          <a:xfrm>
            <a:off x="-427178" y="834525"/>
            <a:ext cx="507842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3200" b="1" dirty="0"/>
              <a:t>LEWIS STRUCTURES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12A53FE-234E-F848-854A-238FCC3D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109" y="2730088"/>
            <a:ext cx="2187604" cy="21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E6BF86-CB23-CA4E-8EC9-283730AB37E2}"/>
              </a:ext>
            </a:extLst>
          </p:cNvPr>
          <p:cNvSpPr txBox="1"/>
          <p:nvPr/>
        </p:nvSpPr>
        <p:spPr>
          <a:xfrm>
            <a:off x="8823499" y="5566323"/>
            <a:ext cx="507842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000" b="1" dirty="0"/>
              <a:t>LEWIS STRUCTURE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B8895-A2F6-4C4C-B135-52273B06A2A6}"/>
              </a:ext>
            </a:extLst>
          </p:cNvPr>
          <p:cNvSpPr txBox="1"/>
          <p:nvPr/>
        </p:nvSpPr>
        <p:spPr>
          <a:xfrm>
            <a:off x="5111176" y="5585904"/>
            <a:ext cx="507842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000" b="1" dirty="0"/>
              <a:t>BOHR DIAGRAM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30145E-0434-4F47-ADEA-8EEE9B378B90}"/>
              </a:ext>
            </a:extLst>
          </p:cNvPr>
          <p:cNvSpPr txBox="1"/>
          <p:nvPr/>
        </p:nvSpPr>
        <p:spPr>
          <a:xfrm>
            <a:off x="4854621" y="900891"/>
            <a:ext cx="778672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400" b="1" i="1" dirty="0"/>
              <a:t>EXAMPLE: CONSIDER ARGON</a:t>
            </a:r>
          </a:p>
        </p:txBody>
      </p:sp>
    </p:spTree>
    <p:extLst>
      <p:ext uri="{BB962C8B-B14F-4D97-AF65-F5344CB8AC3E}">
        <p14:creationId xmlns:p14="http://schemas.microsoft.com/office/powerpoint/2010/main" val="27175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5" grpId="0" build="allAtOnce"/>
      <p:bldP spid="26" grpId="0" build="allAtOnce"/>
      <p:bldP spid="2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9AE6A2F-BCC1-1A44-A547-15FBC69787E0}"/>
              </a:ext>
            </a:extLst>
          </p:cNvPr>
          <p:cNvSpPr txBox="1"/>
          <p:nvPr/>
        </p:nvSpPr>
        <p:spPr>
          <a:xfrm>
            <a:off x="0" y="148725"/>
            <a:ext cx="507842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3200" b="1" dirty="0"/>
              <a:t>LEWIS STRUCTURES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B8895-A2F6-4C4C-B135-52273B06A2A6}"/>
              </a:ext>
            </a:extLst>
          </p:cNvPr>
          <p:cNvSpPr txBox="1"/>
          <p:nvPr/>
        </p:nvSpPr>
        <p:spPr>
          <a:xfrm>
            <a:off x="592938" y="2616748"/>
            <a:ext cx="11237112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400" b="1" dirty="0"/>
              <a:t>Beryllium	   Magnesium	         Fluorine 		Chlorine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E33A7-0692-BF4C-A0F8-D4D151908150}"/>
              </a:ext>
            </a:extLst>
          </p:cNvPr>
          <p:cNvSpPr/>
          <p:nvPr/>
        </p:nvSpPr>
        <p:spPr>
          <a:xfrm>
            <a:off x="1313015" y="1460797"/>
            <a:ext cx="647367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Draw the following</a:t>
            </a:r>
            <a:endParaRPr lang="en-CA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D01059-9F90-D44B-B350-44344C3438FB}"/>
              </a:ext>
            </a:extLst>
          </p:cNvPr>
          <p:cNvSpPr/>
          <p:nvPr/>
        </p:nvSpPr>
        <p:spPr>
          <a:xfrm>
            <a:off x="3365653" y="5799435"/>
            <a:ext cx="647367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notice??</a:t>
            </a:r>
            <a:endParaRPr lang="en-CA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6F6B8D-9620-D948-9C30-20BA16A4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3" y="3582669"/>
            <a:ext cx="1912961" cy="19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18F9BE4-C83D-1C4E-A8E4-93CE93F6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79" y="3593962"/>
            <a:ext cx="1949672" cy="19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43FFF2-958B-2440-9B41-1DB844E1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61" y="3593962"/>
            <a:ext cx="1949672" cy="19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any dots would be placed around fluorine in a lewis electron dot  diagram? (a) 2 (b) 7 (c) 9 (d) 19 | Study.com">
            <a:extLst>
              <a:ext uri="{FF2B5EF4-FFF2-40B4-BE49-F238E27FC236}">
                <a16:creationId xmlns:a16="http://schemas.microsoft.com/office/drawing/2014/main" id="{9C56BF64-81BC-604E-B684-C10F7643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65" y="3593962"/>
            <a:ext cx="1993562" cy="20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6604F2-D17A-7746-A083-5439F879CCD6}"/>
              </a:ext>
            </a:extLst>
          </p:cNvPr>
          <p:cNvSpPr txBox="1"/>
          <p:nvPr/>
        </p:nvSpPr>
        <p:spPr>
          <a:xfrm>
            <a:off x="4750815" y="268162"/>
            <a:ext cx="734762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30000"/>
              </a:lnSpc>
            </a:pPr>
            <a:r>
              <a:rPr lang="en-US" sz="2000" dirty="0"/>
              <a:t>Show arrangement of </a:t>
            </a:r>
            <a:r>
              <a:rPr lang="en-US" sz="2000" b="1" dirty="0">
                <a:highlight>
                  <a:srgbClr val="FFFF00"/>
                </a:highlight>
              </a:rPr>
              <a:t>VALENCE</a:t>
            </a:r>
            <a:r>
              <a:rPr lang="en-US" sz="2000" dirty="0"/>
              <a:t> electrons only </a:t>
            </a:r>
          </a:p>
        </p:txBody>
      </p:sp>
    </p:spTree>
    <p:extLst>
      <p:ext uri="{BB962C8B-B14F-4D97-AF65-F5344CB8AC3E}">
        <p14:creationId xmlns:p14="http://schemas.microsoft.com/office/powerpoint/2010/main" val="1501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6907"/>
            <a:ext cx="12192000" cy="237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A085C-EFD0-466B-A8AE-1C43E55F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4153113"/>
            <a:ext cx="9180747" cy="12484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800" b="0" cap="all">
                <a:solidFill>
                  <a:schemeClr val="bg1"/>
                </a:solidFill>
              </a:rPr>
              <a:t>Atomic theory through time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979202"/>
            <a:ext cx="1006766" cy="224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DDFC79D6-E078-4E50-AA2D-63D9CF233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4" y="486104"/>
            <a:ext cx="10960196" cy="28770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D3DD3D-B4B1-5E48-A049-64F761B3CBF9}"/>
              </a:ext>
            </a:extLst>
          </p:cNvPr>
          <p:cNvSpPr/>
          <p:nvPr/>
        </p:nvSpPr>
        <p:spPr>
          <a:xfrm>
            <a:off x="1292185" y="2480770"/>
            <a:ext cx="1576246" cy="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B27FB-49F5-054D-8E97-222A16086F61}"/>
              </a:ext>
            </a:extLst>
          </p:cNvPr>
          <p:cNvSpPr/>
          <p:nvPr/>
        </p:nvSpPr>
        <p:spPr>
          <a:xfrm>
            <a:off x="3324749" y="2480770"/>
            <a:ext cx="2375806" cy="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F7A19D-F5F0-4E40-A860-F2A3C535A798}"/>
              </a:ext>
            </a:extLst>
          </p:cNvPr>
          <p:cNvSpPr/>
          <p:nvPr/>
        </p:nvSpPr>
        <p:spPr>
          <a:xfrm>
            <a:off x="5827260" y="2480769"/>
            <a:ext cx="1945140" cy="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AAA4E-42E1-734D-A917-F2F3F78B2526}"/>
              </a:ext>
            </a:extLst>
          </p:cNvPr>
          <p:cNvSpPr/>
          <p:nvPr/>
        </p:nvSpPr>
        <p:spPr>
          <a:xfrm>
            <a:off x="7719623" y="2499584"/>
            <a:ext cx="1576246" cy="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4AEEB-488F-374C-AD4C-85A319813F6A}"/>
              </a:ext>
            </a:extLst>
          </p:cNvPr>
          <p:cNvSpPr/>
          <p:nvPr/>
        </p:nvSpPr>
        <p:spPr>
          <a:xfrm>
            <a:off x="9480262" y="2541169"/>
            <a:ext cx="2279937" cy="82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3080D-DED1-4D5F-A2B6-20D57694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34" y="1964710"/>
            <a:ext cx="7002577" cy="4116970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US" sz="3300" b="0" cap="all" dirty="0">
                <a:solidFill>
                  <a:schemeClr val="tx2"/>
                </a:solidFill>
              </a:rPr>
              <a:t>Pick two elements from ONE FAMILY </a:t>
            </a:r>
            <a:br>
              <a:rPr lang="en-US" sz="3300" b="0" cap="all" dirty="0">
                <a:solidFill>
                  <a:schemeClr val="tx2"/>
                </a:solidFill>
              </a:rPr>
            </a:br>
            <a:r>
              <a:rPr lang="en-US" sz="3300" b="0" cap="all" dirty="0">
                <a:solidFill>
                  <a:schemeClr val="tx2"/>
                </a:solidFill>
              </a:rPr>
              <a:t>DRAW THEIR LEWIS STRUCTURES.</a:t>
            </a:r>
            <a:br>
              <a:rPr lang="en-US" sz="3300" b="0" cap="all" dirty="0">
                <a:solidFill>
                  <a:schemeClr val="tx2"/>
                </a:solidFill>
              </a:rPr>
            </a:br>
            <a:r>
              <a:rPr lang="en-US" sz="3300" b="0" cap="all" dirty="0">
                <a:solidFill>
                  <a:schemeClr val="tx2"/>
                </a:solidFill>
              </a:rPr>
              <a:t>THEN PICK ANOTHER TWO FROM ANOTHER FAMILY. </a:t>
            </a:r>
            <a:br>
              <a:rPr lang="en-US" sz="3300" b="0" cap="all" dirty="0">
                <a:solidFill>
                  <a:schemeClr val="tx2"/>
                </a:solidFill>
              </a:rPr>
            </a:br>
            <a:r>
              <a:rPr lang="en-US" sz="3300" b="0" cap="all" dirty="0">
                <a:solidFill>
                  <a:schemeClr val="tx2"/>
                </a:solidFill>
              </a:rPr>
              <a:t>DRAW THEIR LEWIS STRUCTURES.</a:t>
            </a:r>
            <a:br>
              <a:rPr lang="en-US" sz="3300" b="0" cap="all" dirty="0">
                <a:solidFill>
                  <a:schemeClr val="tx2"/>
                </a:solidFill>
              </a:rPr>
            </a:br>
            <a:r>
              <a:rPr lang="en-US" sz="3300" b="0" cap="all" dirty="0">
                <a:solidFill>
                  <a:schemeClr val="tx2"/>
                </a:solidFill>
              </a:rPr>
              <a:t>WHAT DO YOU NOTICE?</a:t>
            </a:r>
          </a:p>
        </p:txBody>
      </p:sp>
      <p:pic>
        <p:nvPicPr>
          <p:cNvPr id="4" name="Graphic 3" descr="Head with gears with solid fill">
            <a:extLst>
              <a:ext uri="{FF2B5EF4-FFF2-40B4-BE49-F238E27FC236}">
                <a16:creationId xmlns:a16="http://schemas.microsoft.com/office/drawing/2014/main" id="{08D3659F-BA7D-8149-B4AB-3254F4AF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7478" y="1784510"/>
            <a:ext cx="3638888" cy="36388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3080D-DED1-4D5F-A2B6-20D57694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5837464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300" b="0" cap="all" dirty="0">
                <a:solidFill>
                  <a:schemeClr val="tx2"/>
                </a:solidFill>
              </a:rPr>
              <a:t>WHAT </a:t>
            </a:r>
            <a:r>
              <a:rPr lang="en-US" sz="3300" cap="all" dirty="0">
                <a:solidFill>
                  <a:schemeClr val="tx2"/>
                </a:solidFill>
              </a:rPr>
              <a:t>TREND(S)</a:t>
            </a:r>
            <a:r>
              <a:rPr lang="en-US" sz="3300" b="0" cap="all" dirty="0">
                <a:solidFill>
                  <a:schemeClr val="tx2"/>
                </a:solidFill>
              </a:rPr>
              <a:t> DO YOU NOTICE ABOUT THE LEWIS DIAGRAMS ON THE PERIODIC TABLE?</a:t>
            </a:r>
          </a:p>
        </p:txBody>
      </p:sp>
      <p:pic>
        <p:nvPicPr>
          <p:cNvPr id="4" name="Graphic 3" descr="Head with gears with solid fill">
            <a:extLst>
              <a:ext uri="{FF2B5EF4-FFF2-40B4-BE49-F238E27FC236}">
                <a16:creationId xmlns:a16="http://schemas.microsoft.com/office/drawing/2014/main" id="{08D3659F-BA7D-8149-B4AB-3254F4AF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7478" y="1784510"/>
            <a:ext cx="3638888" cy="36388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istory of the Atom: Theories and Models">
            <a:extLst>
              <a:ext uri="{FF2B5EF4-FFF2-40B4-BE49-F238E27FC236}">
                <a16:creationId xmlns:a16="http://schemas.microsoft.com/office/drawing/2014/main" id="{F039AE84-1BBE-EA42-9459-90605195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0"/>
            <a:ext cx="9704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9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E07B90-9F6E-4593-8540-FD238BF52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82580"/>
            <a:ext cx="444398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Atomic Structure And Electrons - Structure Of An Atom - What Are Atoms - Neutrons Protons Electrons">
            <a:hlinkClick r:id="" action="ppaction://media"/>
            <a:extLst>
              <a:ext uri="{FF2B5EF4-FFF2-40B4-BE49-F238E27FC236}">
                <a16:creationId xmlns:a16="http://schemas.microsoft.com/office/drawing/2014/main" id="{BE3C363A-5AFD-7E43-8169-4E383531BB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0173" y="1375256"/>
            <a:ext cx="7266683" cy="4105676"/>
          </a:xfrm>
          <a:prstGeom prst="rect">
            <a:avLst/>
          </a:prstGeom>
        </p:spPr>
      </p:pic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0CE185D4-8F61-DB45-B611-A4635D3E4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" y="1398601"/>
            <a:ext cx="4031966" cy="40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EA43B-012C-6B4F-8A30-F3883F801F42}"/>
              </a:ext>
            </a:extLst>
          </p:cNvPr>
          <p:cNvSpPr txBox="1">
            <a:spLocks/>
          </p:cNvSpPr>
          <p:nvPr/>
        </p:nvSpPr>
        <p:spPr>
          <a:xfrm>
            <a:off x="7608713" y="-215876"/>
            <a:ext cx="4901733" cy="150565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ATOMIC 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STRUCTURE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AD969-ACAA-584A-869F-2494A45E43A0}"/>
              </a:ext>
            </a:extLst>
          </p:cNvPr>
          <p:cNvSpPr txBox="1"/>
          <p:nvPr/>
        </p:nvSpPr>
        <p:spPr>
          <a:xfrm>
            <a:off x="149685" y="6201481"/>
            <a:ext cx="725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NOTE: We recognize this is </a:t>
            </a:r>
            <a:r>
              <a:rPr lang="en-US" sz="2000" i="1" u="sng" dirty="0"/>
              <a:t>not</a:t>
            </a:r>
            <a:r>
              <a:rPr lang="en-US" sz="2000" i="1" dirty="0"/>
              <a:t> the current</a:t>
            </a:r>
            <a:r>
              <a:rPr lang="en-US" sz="2000" b="1" i="1" dirty="0"/>
              <a:t>, </a:t>
            </a:r>
            <a:r>
              <a:rPr lang="en-US" sz="2000" b="1" i="1" dirty="0">
                <a:highlight>
                  <a:srgbClr val="FFFF00"/>
                </a:highlight>
              </a:rPr>
              <a:t>cloud-theory </a:t>
            </a:r>
            <a:r>
              <a:rPr lang="en-US" sz="2000" i="1" dirty="0"/>
              <a:t>model.</a:t>
            </a:r>
          </a:p>
        </p:txBody>
      </p:sp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2118C5F7-BACC-3FC3-CA51-BFAAD55B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9" y="776605"/>
            <a:ext cx="5122684" cy="45591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54421-11B6-5EF2-9CA1-AB2A0F396FA2}"/>
              </a:ext>
            </a:extLst>
          </p:cNvPr>
          <p:cNvSpPr txBox="1"/>
          <p:nvPr/>
        </p:nvSpPr>
        <p:spPr>
          <a:xfrm>
            <a:off x="7815938" y="1242970"/>
            <a:ext cx="4180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Subatomic Particles: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Neutrons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in</a:t>
            </a:r>
            <a:r>
              <a:rPr lang="en-US" sz="2400" dirty="0"/>
              <a:t> nucleus; </a:t>
            </a:r>
            <a:r>
              <a:rPr lang="en-US" sz="2400" b="1" dirty="0">
                <a:highlight>
                  <a:srgbClr val="FFFF00"/>
                </a:highlight>
              </a:rPr>
              <a:t>no</a:t>
            </a:r>
            <a:r>
              <a:rPr lang="en-US" sz="2400" dirty="0"/>
              <a:t>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in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nucleus; </a:t>
            </a:r>
            <a:r>
              <a:rPr lang="en-US" sz="2400" b="1" dirty="0">
                <a:highlight>
                  <a:srgbClr val="FFFF00"/>
                </a:highlight>
              </a:rPr>
              <a:t>+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Electrons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orbiting*</a:t>
            </a:r>
            <a:r>
              <a:rPr lang="en-US" sz="2400" dirty="0"/>
              <a:t> nucleus; </a:t>
            </a:r>
            <a:r>
              <a:rPr lang="en-US" sz="2400" b="1" dirty="0">
                <a:highlight>
                  <a:srgbClr val="FFFF00"/>
                </a:highlight>
              </a:rPr>
              <a:t>-</a:t>
            </a:r>
            <a:r>
              <a:rPr lang="en-US" sz="2400" dirty="0"/>
              <a:t> charge</a:t>
            </a:r>
          </a:p>
          <a:p>
            <a:endParaRPr lang="en-US" sz="2400" dirty="0"/>
          </a:p>
          <a:p>
            <a:r>
              <a:rPr lang="en-US" sz="2000" i="1" dirty="0"/>
              <a:t>*spread-out charge. We say electrons exist in </a:t>
            </a:r>
            <a:r>
              <a:rPr lang="en-US" sz="2000" b="1" i="1" dirty="0">
                <a:highlight>
                  <a:srgbClr val="FFFF00"/>
                </a:highlight>
              </a:rPr>
              <a:t>energy levels </a:t>
            </a:r>
            <a:r>
              <a:rPr lang="en-US" sz="2000" i="1" dirty="0"/>
              <a:t>(sometimes called shells or orbitals)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5D19B-86E5-E618-E93A-A317B13E6EAE}"/>
              </a:ext>
            </a:extLst>
          </p:cNvPr>
          <p:cNvSpPr/>
          <p:nvPr/>
        </p:nvSpPr>
        <p:spPr>
          <a:xfrm>
            <a:off x="5501022" y="1761067"/>
            <a:ext cx="1893578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Overall charge of nucleus is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+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673AB79-542E-F7E5-639A-D39251059C34}"/>
              </a:ext>
            </a:extLst>
          </p:cNvPr>
          <p:cNvSpPr/>
          <p:nvPr/>
        </p:nvSpPr>
        <p:spPr>
          <a:xfrm>
            <a:off x="7162731" y="1642535"/>
            <a:ext cx="867398" cy="1718733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EA43B-012C-6B4F-8A30-F3883F801F42}"/>
              </a:ext>
            </a:extLst>
          </p:cNvPr>
          <p:cNvSpPr txBox="1">
            <a:spLocks/>
          </p:cNvSpPr>
          <p:nvPr/>
        </p:nvSpPr>
        <p:spPr>
          <a:xfrm>
            <a:off x="7608713" y="-215876"/>
            <a:ext cx="4901733" cy="150565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75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ATOMIC 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STRUCTURE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54421-11B6-5EF2-9CA1-AB2A0F396FA2}"/>
              </a:ext>
            </a:extLst>
          </p:cNvPr>
          <p:cNvSpPr txBox="1"/>
          <p:nvPr/>
        </p:nvSpPr>
        <p:spPr>
          <a:xfrm>
            <a:off x="7815938" y="1242970"/>
            <a:ext cx="4180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Subatomic Particles: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Neutrons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in</a:t>
            </a:r>
            <a:r>
              <a:rPr lang="en-US" sz="2400" dirty="0"/>
              <a:t> nucleus; </a:t>
            </a:r>
            <a:r>
              <a:rPr lang="en-US" sz="2400" b="1" dirty="0">
                <a:highlight>
                  <a:srgbClr val="FFFF00"/>
                </a:highlight>
              </a:rPr>
              <a:t>no</a:t>
            </a:r>
            <a:r>
              <a:rPr lang="en-US" sz="2400" dirty="0"/>
              <a:t>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in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nucleus; </a:t>
            </a:r>
            <a:r>
              <a:rPr lang="en-US" sz="2400" b="1" dirty="0">
                <a:highlight>
                  <a:srgbClr val="FFFF00"/>
                </a:highlight>
              </a:rPr>
              <a:t>+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Electrons</a:t>
            </a:r>
            <a:r>
              <a:rPr lang="en-US" sz="2400" dirty="0"/>
              <a:t>: </a:t>
            </a:r>
            <a:r>
              <a:rPr lang="en-US" sz="2400" b="1" dirty="0">
                <a:highlight>
                  <a:srgbClr val="FFFF00"/>
                </a:highlight>
              </a:rPr>
              <a:t>orbiting*</a:t>
            </a:r>
            <a:r>
              <a:rPr lang="en-US" sz="2400" dirty="0"/>
              <a:t> nucleus; </a:t>
            </a:r>
            <a:r>
              <a:rPr lang="en-US" sz="2400" b="1" dirty="0">
                <a:highlight>
                  <a:srgbClr val="FFFF00"/>
                </a:highlight>
              </a:rPr>
              <a:t>-</a:t>
            </a:r>
            <a:r>
              <a:rPr lang="en-US" sz="2400" dirty="0"/>
              <a:t> charge</a:t>
            </a:r>
          </a:p>
          <a:p>
            <a:endParaRPr lang="en-US" sz="2400" dirty="0"/>
          </a:p>
          <a:p>
            <a:r>
              <a:rPr lang="en-US" sz="2000" i="1" dirty="0"/>
              <a:t>*spread-out charge. We say electrons exist in </a:t>
            </a:r>
            <a:r>
              <a:rPr lang="en-US" sz="2000" b="1" i="1" dirty="0">
                <a:highlight>
                  <a:srgbClr val="FFFF00"/>
                </a:highlight>
              </a:rPr>
              <a:t>energy levels </a:t>
            </a:r>
            <a:r>
              <a:rPr lang="en-US" sz="2000" i="1" dirty="0"/>
              <a:t>(sometimes called shells or orbitals)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5D19B-86E5-E618-E93A-A317B13E6EAE}"/>
              </a:ext>
            </a:extLst>
          </p:cNvPr>
          <p:cNvSpPr/>
          <p:nvPr/>
        </p:nvSpPr>
        <p:spPr>
          <a:xfrm>
            <a:off x="5501022" y="1761067"/>
            <a:ext cx="1893578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Overall charge of nucleus is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+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673AB79-542E-F7E5-639A-D39251059C34}"/>
              </a:ext>
            </a:extLst>
          </p:cNvPr>
          <p:cNvSpPr/>
          <p:nvPr/>
        </p:nvSpPr>
        <p:spPr>
          <a:xfrm>
            <a:off x="7162731" y="1642535"/>
            <a:ext cx="867398" cy="1718733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DAAAD-68FF-CBD3-D1E6-DD5684631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4" y="320670"/>
            <a:ext cx="5144205" cy="4778628"/>
          </a:xfrm>
          <a:prstGeom prst="rect">
            <a:avLst/>
          </a:prstGeom>
        </p:spPr>
      </p:pic>
      <p:pic>
        <p:nvPicPr>
          <p:cNvPr id="6" name="Graphic 5" descr="Link">
            <a:hlinkClick r:id="rId3"/>
            <a:extLst>
              <a:ext uri="{FF2B5EF4-FFF2-40B4-BE49-F238E27FC236}">
                <a16:creationId xmlns:a16="http://schemas.microsoft.com/office/drawing/2014/main" id="{03BC738A-F200-12B4-021F-45939BC6F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4956" y="5311358"/>
            <a:ext cx="667011" cy="667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C458E-B15B-7FF1-D078-8E790AD38BAA}"/>
              </a:ext>
            </a:extLst>
          </p:cNvPr>
          <p:cNvSpPr txBox="1"/>
          <p:nvPr/>
        </p:nvSpPr>
        <p:spPr>
          <a:xfrm>
            <a:off x="3597902" y="5337086"/>
            <a:ext cx="270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Hydrogen animation – cloud</a:t>
            </a:r>
          </a:p>
        </p:txBody>
      </p:sp>
    </p:spTree>
    <p:extLst>
      <p:ext uri="{BB962C8B-B14F-4D97-AF65-F5344CB8AC3E}">
        <p14:creationId xmlns:p14="http://schemas.microsoft.com/office/powerpoint/2010/main" val="30637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813E86-CAFD-284C-AAE9-ABA02405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1"/>
          <a:stretch/>
        </p:blipFill>
        <p:spPr>
          <a:xfrm>
            <a:off x="442818" y="2036492"/>
            <a:ext cx="3401050" cy="32800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C578E7B-62F1-A945-A87B-6A0B6B0D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961" y="463776"/>
            <a:ext cx="8486266" cy="90344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ELECTRIC CHARGE &amp; ATOMS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48C6E5-2540-374C-B024-427DE4B39B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3961" y="1900480"/>
            <a:ext cx="7570657" cy="454818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Charges that are </a:t>
            </a:r>
            <a:r>
              <a:rPr lang="en-US" sz="2400" b="0" u="sng" dirty="0"/>
              <a:t>opposite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attract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each other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Charges that are </a:t>
            </a:r>
            <a:r>
              <a:rPr lang="en-US" sz="2400" b="0" u="sng" dirty="0"/>
              <a:t>alike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repel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/>
              <a:t>each other 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>
              <a:lnSpc>
                <a:spcPct val="100000"/>
              </a:lnSpc>
            </a:pPr>
            <a:r>
              <a:rPr lang="en-US" sz="2400" b="0" dirty="0"/>
              <a:t>The charge on the proton</a:t>
            </a:r>
            <a:r>
              <a:rPr lang="en-US" sz="2400" b="0" dirty="0">
                <a:solidFill>
                  <a:schemeClr val="accent2"/>
                </a:solidFill>
              </a:rPr>
              <a:t> </a:t>
            </a:r>
            <a:r>
              <a:rPr lang="en-US" sz="2400" b="0" dirty="0"/>
              <a:t>and electron are exactly the same </a:t>
            </a:r>
            <a:r>
              <a:rPr lang="en-US" sz="2400" u="sng" dirty="0">
                <a:solidFill>
                  <a:schemeClr val="tx1"/>
                </a:solidFill>
              </a:rPr>
              <a:t>size (</a:t>
            </a:r>
            <a:r>
              <a:rPr lang="en-US" sz="2400" u="sng" dirty="0">
                <a:solidFill>
                  <a:schemeClr val="tx1"/>
                </a:solidFill>
                <a:highlight>
                  <a:srgbClr val="FFFF00"/>
                </a:highlight>
              </a:rPr>
              <a:t>strength</a:t>
            </a:r>
            <a:r>
              <a:rPr lang="en-US" sz="2400" u="sng" dirty="0">
                <a:solidFill>
                  <a:schemeClr val="tx1"/>
                </a:solidFill>
              </a:rPr>
              <a:t>)</a:t>
            </a:r>
            <a:r>
              <a:rPr lang="en-US" sz="2400" b="0" dirty="0"/>
              <a:t> but </a:t>
            </a:r>
            <a:r>
              <a:rPr lang="en-US" sz="2400" u="sng" dirty="0">
                <a:solidFill>
                  <a:schemeClr val="tx1"/>
                </a:solidFill>
              </a:rPr>
              <a:t>opposite</a:t>
            </a:r>
            <a:r>
              <a:rPr lang="en-US" sz="2400" b="0" dirty="0"/>
              <a:t>, so they are </a:t>
            </a:r>
            <a:r>
              <a:rPr lang="en-US" sz="2400" dirty="0">
                <a:highlight>
                  <a:srgbClr val="FFFF00"/>
                </a:highlight>
              </a:rPr>
              <a:t>attracted</a:t>
            </a:r>
            <a:r>
              <a:rPr lang="en-US" sz="2400" b="0" dirty="0"/>
              <a:t> to each other.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This is what holds the atom together</a:t>
            </a:r>
            <a:endParaRPr lang="en-US" i="1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100" dirty="0"/>
          </a:p>
        </p:txBody>
      </p:sp>
      <p:pic>
        <p:nvPicPr>
          <p:cNvPr id="21" name="Graphic 20" descr="Link">
            <a:hlinkClick r:id="rId3"/>
            <a:extLst>
              <a:ext uri="{FF2B5EF4-FFF2-40B4-BE49-F238E27FC236}">
                <a16:creationId xmlns:a16="http://schemas.microsoft.com/office/drawing/2014/main" id="{ACE4A62F-A702-7E44-BF2A-7ED775A12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472" y="5359776"/>
            <a:ext cx="815925" cy="8159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B1B754-71AA-8F49-9457-07A10246562A}"/>
              </a:ext>
            </a:extLst>
          </p:cNvPr>
          <p:cNvSpPr txBox="1"/>
          <p:nvPr/>
        </p:nvSpPr>
        <p:spPr>
          <a:xfrm>
            <a:off x="1398788" y="5613851"/>
            <a:ext cx="317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Attraction/repulsion animation</a:t>
            </a:r>
          </a:p>
        </p:txBody>
      </p:sp>
    </p:spTree>
    <p:extLst>
      <p:ext uri="{BB962C8B-B14F-4D97-AF65-F5344CB8AC3E}">
        <p14:creationId xmlns:p14="http://schemas.microsoft.com/office/powerpoint/2010/main" val="6876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3" descr="How Small Is An Atom? Spoiler: Very Small.">
            <a:hlinkClick r:id="" action="ppaction://media"/>
            <a:extLst>
              <a:ext uri="{FF2B5EF4-FFF2-40B4-BE49-F238E27FC236}">
                <a16:creationId xmlns:a16="http://schemas.microsoft.com/office/drawing/2014/main" id="{750DBBF5-8886-A944-8114-EA11C46C52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5640" y="485147"/>
            <a:ext cx="10420719" cy="58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62F2C5-C8AD-4A46-BF21-EF2012F35ED6}"/>
              </a:ext>
            </a:extLst>
          </p:cNvPr>
          <p:cNvSpPr txBox="1">
            <a:spLocks/>
          </p:cNvSpPr>
          <p:nvPr/>
        </p:nvSpPr>
        <p:spPr>
          <a:xfrm>
            <a:off x="-327227" y="-43421"/>
            <a:ext cx="5041401" cy="159617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READING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SYMBOLS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24C37-18FE-BA44-A64D-DFE82F51DA7B}"/>
              </a:ext>
            </a:extLst>
          </p:cNvPr>
          <p:cNvSpPr txBox="1"/>
          <p:nvPr/>
        </p:nvSpPr>
        <p:spPr>
          <a:xfrm>
            <a:off x="5842861" y="2200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0F87-4A4B-61F8-F423-5946565212DB}"/>
              </a:ext>
            </a:extLst>
          </p:cNvPr>
          <p:cNvSpPr txBox="1"/>
          <p:nvPr/>
        </p:nvSpPr>
        <p:spPr>
          <a:xfrm>
            <a:off x="4496380" y="260360"/>
            <a:ext cx="7764403" cy="6486391"/>
          </a:xfrm>
          <a:prstGeom prst="rect">
            <a:avLst/>
          </a:prstGeom>
          <a:solidFill>
            <a:srgbClr val="EBEEEB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u="sng" dirty="0"/>
              <a:t>Atomic Number</a:t>
            </a:r>
            <a:r>
              <a:rPr lang="en-US" sz="2700" dirty="0"/>
              <a:t>: the number of </a:t>
            </a:r>
            <a:r>
              <a:rPr lang="en-US" sz="2700" b="1" dirty="0">
                <a:highlight>
                  <a:srgbClr val="FFFF00"/>
                </a:highlight>
              </a:rPr>
              <a:t>protons</a:t>
            </a:r>
            <a:r>
              <a:rPr lang="en-US" sz="2700" dirty="0"/>
              <a:t> in the nucleus of each atom. It is always a whole number.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i="1" dirty="0"/>
              <a:t>Pattern: atomic numbers increase one by one through the periodic table</a:t>
            </a:r>
          </a:p>
          <a:p>
            <a:pPr lvl="1">
              <a:spcAft>
                <a:spcPts val="600"/>
              </a:spcAft>
            </a:pPr>
            <a:endParaRPr lang="en-US" sz="2700" i="1" dirty="0"/>
          </a:p>
          <a:p>
            <a:pPr marL="285750" indent="-285750"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700" b="1" u="sng" dirty="0"/>
              <a:t>Atomic Mass: </a:t>
            </a:r>
            <a:r>
              <a:rPr lang="en-US" sz="2700" dirty="0"/>
              <a:t>the mass of an average atom of an element. It is written as a decimal. Mass is a combo of </a:t>
            </a:r>
            <a:r>
              <a:rPr lang="en-US" sz="2700" b="1" dirty="0">
                <a:highlight>
                  <a:srgbClr val="FFFF00"/>
                </a:highlight>
              </a:rPr>
              <a:t>protons</a:t>
            </a:r>
            <a:r>
              <a:rPr lang="en-US" sz="2700" dirty="0"/>
              <a:t> &amp; </a:t>
            </a:r>
            <a:r>
              <a:rPr lang="en-US" sz="2700" b="1" dirty="0">
                <a:highlight>
                  <a:srgbClr val="FFFF00"/>
                </a:highlight>
              </a:rPr>
              <a:t>neutrons</a:t>
            </a:r>
          </a:p>
          <a:p>
            <a:pPr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700" i="1" dirty="0"/>
              <a:t>Pattern: atomic mass tends to increase along with atomic number</a:t>
            </a:r>
          </a:p>
          <a:p>
            <a:pPr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2700" dirty="0"/>
              <a:t>*</a:t>
            </a:r>
            <a:r>
              <a:rPr lang="en-US" sz="2400" dirty="0"/>
              <a:t>There are some exceptions, i.e. Co and Ni</a:t>
            </a:r>
            <a:endParaRPr lang="en-US" sz="27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C719C1F-700F-CAD3-8D6A-66BC6F649F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4196" b="-1"/>
          <a:stretch/>
        </p:blipFill>
        <p:spPr>
          <a:xfrm>
            <a:off x="0" y="1815264"/>
            <a:ext cx="4386948" cy="42804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F56E79-A80E-EF0C-F58F-11353251348A}"/>
              </a:ext>
            </a:extLst>
          </p:cNvPr>
          <p:cNvSpPr/>
          <p:nvPr/>
        </p:nvSpPr>
        <p:spPr>
          <a:xfrm>
            <a:off x="852423" y="3182113"/>
            <a:ext cx="1049529" cy="11163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2DCD72-84E7-6F5C-5D32-8364A5F55F3C}"/>
              </a:ext>
            </a:extLst>
          </p:cNvPr>
          <p:cNvSpPr/>
          <p:nvPr/>
        </p:nvSpPr>
        <p:spPr>
          <a:xfrm>
            <a:off x="1163318" y="4619353"/>
            <a:ext cx="1049529" cy="11163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12395</TotalTime>
  <Words>607</Words>
  <Application>Microsoft Macintosh PowerPoint</Application>
  <PresentationFormat>Widescreen</PresentationFormat>
  <Paragraphs>105</Paragraphs>
  <Slides>21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Meiryo</vt:lpstr>
      <vt:lpstr>Arial</vt:lpstr>
      <vt:lpstr>Calibri</vt:lpstr>
      <vt:lpstr>Cambria Math</vt:lpstr>
      <vt:lpstr>Corbel</vt:lpstr>
      <vt:lpstr>Wingdings</vt:lpstr>
      <vt:lpstr>ShojiVTI</vt:lpstr>
      <vt:lpstr>Atomic Theory</vt:lpstr>
      <vt:lpstr>Atomic theory through time</vt:lpstr>
      <vt:lpstr>PowerPoint Presentation</vt:lpstr>
      <vt:lpstr>PowerPoint Presentation</vt:lpstr>
      <vt:lpstr>PowerPoint Presentation</vt:lpstr>
      <vt:lpstr>PowerPoint Presentation</vt:lpstr>
      <vt:lpstr>ELECTRIC CHARGE &amp; ATOMS</vt:lpstr>
      <vt:lpstr>PowerPoint Presentation</vt:lpstr>
      <vt:lpstr>PowerPoint Presentation</vt:lpstr>
      <vt:lpstr>PowerPoint Presentation</vt:lpstr>
      <vt:lpstr>Bohr Model</vt:lpstr>
      <vt:lpstr>PowerPoint Presentation</vt:lpstr>
      <vt:lpstr>PowerPoint Presentation</vt:lpstr>
      <vt:lpstr>PowerPoint Presentation</vt:lpstr>
      <vt:lpstr>PowerPoint Presentation</vt:lpstr>
      <vt:lpstr>Lewis Dot Structures</vt:lpstr>
      <vt:lpstr>PowerPoint Presentation</vt:lpstr>
      <vt:lpstr>PowerPoint Presentation</vt:lpstr>
      <vt:lpstr>PowerPoint Presentation</vt:lpstr>
      <vt:lpstr>Pick two elements from ONE FAMILY  DRAW THEIR LEWIS STRUCTURES. THEN PICK ANOTHER TWO FROM ANOTHER FAMILY.  DRAW THEIR LEWIS STRUCTURES. WHAT DO YOU NOTICE?</vt:lpstr>
      <vt:lpstr>WHAT TREND(S) DO YOU NOTICE ABOUT THE LEWIS DIAGRAMS ON THE PERIODIC TABLE?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97</cp:revision>
  <cp:lastPrinted>2022-11-21T22:41:52Z</cp:lastPrinted>
  <dcterms:created xsi:type="dcterms:W3CDTF">2021-06-07T21:00:04Z</dcterms:created>
  <dcterms:modified xsi:type="dcterms:W3CDTF">2023-04-06T22:00:05Z</dcterms:modified>
</cp:coreProperties>
</file>