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2" r:id="rId1"/>
  </p:sldMasterIdLst>
  <p:notesMasterIdLst>
    <p:notesMasterId r:id="rId9"/>
  </p:notesMasterIdLst>
  <p:sldIdLst>
    <p:sldId id="256" r:id="rId2"/>
    <p:sldId id="511" r:id="rId3"/>
    <p:sldId id="561" r:id="rId4"/>
    <p:sldId id="563" r:id="rId5"/>
    <p:sldId id="565" r:id="rId6"/>
    <p:sldId id="566" r:id="rId7"/>
    <p:sldId id="57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EDEB"/>
    <a:srgbClr val="E7E7E7"/>
    <a:srgbClr val="FAFAFA"/>
    <a:srgbClr val="CB974C"/>
    <a:srgbClr val="FAFCF0"/>
    <a:srgbClr val="FFFD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7"/>
    <p:restoredTop sz="86032"/>
  </p:normalViewPr>
  <p:slideViewPr>
    <p:cSldViewPr snapToGrid="0" snapToObjects="1">
      <p:cViewPr varScale="1">
        <p:scale>
          <a:sx n="92" d="100"/>
          <a:sy n="92" d="100"/>
        </p:scale>
        <p:origin x="648" y="1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6D10B3-D818-5644-AA53-546246B7EC04}" type="datetimeFigureOut">
              <a:rPr lang="en-US" smtClean="0"/>
              <a:t>1/5/21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FAC76A-5B43-674C-8390-A69091453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310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D69555-EE48-4B19-812B-4E1068DBF976}"/>
              </a:ext>
            </a:extLst>
          </p:cNvPr>
          <p:cNvSpPr/>
          <p:nvPr/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</a:extLst>
          </p:cNvPr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5388" y="863068"/>
            <a:ext cx="6007691" cy="4985916"/>
          </a:xfrm>
        </p:spPr>
        <p:txBody>
          <a:bodyPr anchor="ctr">
            <a:noAutofit/>
          </a:bodyPr>
          <a:lstStyle>
            <a:lvl1pPr algn="l">
              <a:lnSpc>
                <a:spcPct val="125000"/>
              </a:lnSpc>
              <a:defRPr sz="6000" b="0" cap="all" spc="15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97352" y="863068"/>
            <a:ext cx="3351729" cy="5120069"/>
          </a:xfrm>
        </p:spPr>
        <p:txBody>
          <a:bodyPr anchor="ctr">
            <a:normAutofit/>
          </a:bodyPr>
          <a:lstStyle>
            <a:lvl1pPr marL="0" indent="0" algn="l">
              <a:lnSpc>
                <a:spcPct val="150000"/>
              </a:lnSpc>
              <a:buNone/>
              <a:defRPr sz="2400" b="0" cap="none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72EEBA-3A5D-41CE-8465-A45A0F65674E}"/>
              </a:ext>
            </a:extLst>
          </p:cNvPr>
          <p:cNvSpPr/>
          <p:nvPr/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79F4CF2F-CDFA-4A37-837C-819D5238EA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97353" y="6309360"/>
            <a:ext cx="2151134" cy="457200"/>
          </a:xfrm>
        </p:spPr>
        <p:txBody>
          <a:bodyPr/>
          <a:lstStyle/>
          <a:p>
            <a:pPr algn="l"/>
            <a:fld id="{0DCFB061-4267-4D9F-8017-6F550D3068DF}" type="datetime1">
              <a:rPr lang="en-US" smtClean="0"/>
              <a:t>1/5/21</a:t>
            </a:fld>
            <a:endParaRPr lang="en-US" dirty="0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CFECE62A-61A4-407D-8F0B-D459CD977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5388" y="6309360"/>
            <a:ext cx="6007691" cy="457200"/>
          </a:xfrm>
        </p:spPr>
        <p:txBody>
          <a:bodyPr/>
          <a:lstStyle>
            <a:lvl1pPr algn="r">
              <a:defRPr/>
            </a:lvl1pPr>
          </a:lstStyle>
          <a:p>
            <a:pPr algn="l"/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99FE60A9-FE2A-451F-9244-60FCE7FE9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459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1BC61-5547-4A60-8DA1-6699760D9972}" type="datetime1">
              <a:rPr lang="en-US" smtClean="0"/>
              <a:t>1/5/21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889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24B9D1C6-60D0-4CD1-8F31-F912522EB041}" type="datetime1">
              <a:rPr lang="en-US" smtClean="0"/>
              <a:t>1/5/21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4615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282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ED5C-5A53-433E-8A55-46F54CE81DA5}" type="datetime1">
              <a:rPr lang="en-US" smtClean="0"/>
              <a:t>1/5/21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446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BFD12B6-57DE-4B63-A723-500B050FB7DD}"/>
              </a:ext>
            </a:extLst>
          </p:cNvPr>
          <p:cNvSpPr/>
          <p:nvPr/>
        </p:nvSpPr>
        <p:spPr>
          <a:xfrm>
            <a:off x="0" y="4215384"/>
            <a:ext cx="12192000" cy="264261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16" y="1406284"/>
            <a:ext cx="10593694" cy="2597841"/>
          </a:xfrm>
        </p:spPr>
        <p:txBody>
          <a:bodyPr anchor="b">
            <a:normAutofit/>
          </a:bodyPr>
          <a:lstStyle>
            <a:lvl1pPr algn="ctr">
              <a:lnSpc>
                <a:spcPct val="125000"/>
              </a:lnSpc>
              <a:defRPr sz="4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8312" y="4527856"/>
            <a:ext cx="6559018" cy="1570245"/>
          </a:xfrm>
        </p:spPr>
        <p:txBody>
          <a:bodyPr anchor="t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400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1E2E75-4758-4930-8024-39287C962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BC0C-B6DF-45E9-B954-11C99AA62C3E}" type="datetime1">
              <a:rPr lang="en-US" smtClean="0"/>
              <a:t>1/5/21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8B9949-402C-42C2-9A94-16590FC0C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39D83F6-DAF4-4876-AA41-F246EC970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613A19-DDA2-44F6-9ED4-F87771C684B8}"/>
              </a:ext>
            </a:extLst>
          </p:cNvPr>
          <p:cNvSpPr/>
          <p:nvPr/>
        </p:nvSpPr>
        <p:spPr>
          <a:xfrm>
            <a:off x="0" y="4215384"/>
            <a:ext cx="1218895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301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76670" y="705114"/>
            <a:ext cx="6172412" cy="2403846"/>
          </a:xfrm>
        </p:spPr>
        <p:txBody>
          <a:bodyPr anchor="b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70" y="3749040"/>
            <a:ext cx="6172411" cy="2346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71B9-2624-4F21-93EE-35A78B1A0DAD}" type="datetime1">
              <a:rPr lang="en-US" smtClean="0"/>
              <a:t>1/5/21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6B9B5-A5D1-4099-B52B-78F39AB0AFCB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036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67" y="658999"/>
            <a:ext cx="6166422" cy="457200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68" y="1116199"/>
            <a:ext cx="6166422" cy="20621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76668" y="3623098"/>
            <a:ext cx="6166421" cy="457200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6670" y="4102370"/>
            <a:ext cx="6166419" cy="206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37C2A-BE2E-4840-A907-3254E2916C96}" type="datetime1">
              <a:rPr lang="en-US" smtClean="0"/>
              <a:t>1/5/21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26B370B-8381-431F-9492-0EA120511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A89085-2231-4A9C-B23C-B199A9DD26C5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76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D215-1C45-48A0-8534-39FFE8A7C95A}" type="datetime1">
              <a:rPr lang="en-US" smtClean="0"/>
              <a:t>1/5/21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709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CF41D3-C6B9-4E99-9321-87C4E2168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3A0F-DEF3-4134-98D0-2E1276938A8B}" type="datetime1">
              <a:rPr lang="en-US" smtClean="0"/>
              <a:t>1/5/21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5BC6EB-07B1-46AF-AC33-E998BC6AA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E3A0C1-6562-4819-9E88-4C1378FD5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583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ACA29BA-0143-49FF-8608-DB1623D99537}"/>
              </a:ext>
            </a:extLst>
          </p:cNvPr>
          <p:cNvSpPr/>
          <p:nvPr/>
        </p:nvSpPr>
        <p:spPr>
          <a:xfrm>
            <a:off x="0" y="0"/>
            <a:ext cx="8248592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3015" y="640079"/>
            <a:ext cx="2796066" cy="2551751"/>
          </a:xfrm>
        </p:spPr>
        <p:txBody>
          <a:bodyPr anchor="b">
            <a:normAutofit/>
          </a:bodyPr>
          <a:lstStyle>
            <a:lvl1pPr algn="l">
              <a:lnSpc>
                <a:spcPct val="135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818" y="640078"/>
            <a:ext cx="6969693" cy="545592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753015" y="3223803"/>
            <a:ext cx="2796066" cy="2872197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010CF18-370D-4E80-AE4C-396FFDFCAE5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C5EBFE9C-5A22-4462-9C51-E00C03F55C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53015" y="6309360"/>
            <a:ext cx="1734207" cy="457200"/>
          </a:xfrm>
        </p:spPr>
        <p:txBody>
          <a:bodyPr/>
          <a:lstStyle>
            <a:lvl1pPr algn="l">
              <a:defRPr/>
            </a:lvl1pPr>
          </a:lstStyle>
          <a:p>
            <a:fld id="{61A2E4C8-2960-4ADD-862C-4D9643CB15AC}" type="datetime1">
              <a:rPr lang="en-US" smtClean="0"/>
              <a:t>1/5/21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2EBBFF2E-AA66-4B76-9139-CB000B5A4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8818" y="6309360"/>
            <a:ext cx="6993867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44F64C4-BF20-4F6B-B650-57C71C828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576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4996" y="640079"/>
            <a:ext cx="2714085" cy="2695903"/>
          </a:xfrm>
        </p:spPr>
        <p:txBody>
          <a:bodyPr anchor="b">
            <a:noAutofit/>
          </a:bodyPr>
          <a:lstStyle>
            <a:lvl1pPr algn="l"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248592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834996" y="3429000"/>
            <a:ext cx="2714085" cy="2508026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949BC8-9ABF-49F6-851C-5DB0B86CA70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E1EE21-E3FA-4D43-B224-C664959637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34997" y="6309360"/>
            <a:ext cx="1645920" cy="457200"/>
          </a:xfrm>
        </p:spPr>
        <p:txBody>
          <a:bodyPr/>
          <a:lstStyle/>
          <a:p>
            <a:fld id="{48BDEA15-09CD-4275-A8E0-385C965F48B0}" type="datetime1">
              <a:rPr lang="en-US" smtClean="0"/>
              <a:t>1/5/21</a:t>
            </a:fld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2D7F83-8993-4ED4-9F02-663CC0850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3678B7-E511-4CE1-BEE5-89E959B9B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0080" y="6309360"/>
            <a:ext cx="4946592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802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786F82F-1B47-46ED-8EAE-53EF71E59E9A}"/>
              </a:ext>
            </a:extLst>
          </p:cNvPr>
          <p:cNvSpPr/>
          <p:nvPr/>
        </p:nvSpPr>
        <p:spPr>
          <a:xfrm>
            <a:off x="4718302" y="0"/>
            <a:ext cx="747369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18" y="705113"/>
            <a:ext cx="3411973" cy="5197498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71" y="705113"/>
            <a:ext cx="6172412" cy="5197497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917" y="6309360"/>
            <a:ext cx="341197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4AF8082C-0922-4249-A612-B415F5231620}" type="datetime1">
              <a:rPr lang="en-US" smtClean="0"/>
              <a:t>1/5/21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76670" y="6309360"/>
            <a:ext cx="4946592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9202" y="6309360"/>
            <a:ext cx="979879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F1BAF6F-6275-4646-9C59-331B29B9550F}"/>
              </a:ext>
            </a:extLst>
          </p:cNvPr>
          <p:cNvSpPr/>
          <p:nvPr/>
        </p:nvSpPr>
        <p:spPr>
          <a:xfrm rot="5400000">
            <a:off x="1257298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195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1" r:id="rId10"/>
    <p:sldLayoutId id="2147483760" r:id="rId11"/>
    <p:sldLayoutId id="2147483763" r:id="rId12"/>
  </p:sldLayoutIdLst>
  <p:hf sldNum="0" hdr="0" ftr="0" dt="0"/>
  <p:txStyles>
    <p:titleStyle>
      <a:lvl1pPr algn="l" defTabSz="914400" rtl="0" eaLnBrk="1" latinLnBrk="0" hangingPunct="1">
        <a:lnSpc>
          <a:spcPct val="150000"/>
        </a:lnSpc>
        <a:spcBef>
          <a:spcPct val="0"/>
        </a:spcBef>
        <a:buNone/>
        <a:defRPr sz="36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A22F210-7186-4074-94C5-FAD2C2EB15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ED93057-B056-4D1D-B0DA-F1619DAAF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825689"/>
            <a:ext cx="6795928" cy="259421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40F516-0C9F-4980-BCBA-93B700750B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5103" y="1057522"/>
            <a:ext cx="4741843" cy="2173433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Bohr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800" dirty="0">
                <a:solidFill>
                  <a:schemeClr val="bg1"/>
                </a:solidFill>
              </a:rPr>
              <a:t>Model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8687F3-118E-4378-BE22-594DC7AE72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3863" y="3789219"/>
            <a:ext cx="4797502" cy="1606163"/>
          </a:xfrm>
        </p:spPr>
        <p:txBody>
          <a:bodyPr anchor="t">
            <a:normAutofit/>
          </a:bodyPr>
          <a:lstStyle/>
          <a:p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Energy Level Model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5B41592-BC5E-4AE2-8CA7-91C73FD8F7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889697"/>
            <a:ext cx="1070775" cy="2466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574A3D-9991-4D4A-91DF-0D0DE47DB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5A56255-4961-41E1-887B-7319F23C90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398931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7CAD65F-AAC9-4CC9-B5F5-E963F24F45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9936" y="-1"/>
            <a:ext cx="5332064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sitting, text, table, indoor&#10;&#10;Description automatically generated">
            <a:extLst>
              <a:ext uri="{FF2B5EF4-FFF2-40B4-BE49-F238E27FC236}">
                <a16:creationId xmlns:a16="http://schemas.microsoft.com/office/drawing/2014/main" id="{66F76CFE-1E73-495F-88AD-F481591798C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28" r="5696"/>
          <a:stretch/>
        </p:blipFill>
        <p:spPr>
          <a:xfrm>
            <a:off x="7454955" y="484632"/>
            <a:ext cx="4142025" cy="5824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973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1506B81-ACE7-4249-8978-8075829512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r>
              <a:rPr lang="en-US" altLang="en-US" sz="1800" dirty="0"/>
              <a:t>Electrons surround the </a:t>
            </a:r>
            <a:r>
              <a:rPr lang="en-US" altLang="en-US" sz="1800" b="1" dirty="0">
                <a:solidFill>
                  <a:srgbClr val="FF0000"/>
                </a:solidFill>
              </a:rPr>
              <a:t>nucleus</a:t>
            </a:r>
            <a:r>
              <a:rPr lang="en-US" altLang="en-US" sz="1800" dirty="0"/>
              <a:t> of an atom in three dimensions, making atoms </a:t>
            </a:r>
            <a:r>
              <a:rPr lang="en-US" altLang="en-US" sz="1800" b="1" dirty="0">
                <a:solidFill>
                  <a:srgbClr val="FF0000"/>
                </a:solidFill>
              </a:rPr>
              <a:t>spherical</a:t>
            </a:r>
            <a:r>
              <a:rPr lang="en-US" altLang="en-US" sz="1800" dirty="0"/>
              <a:t>. </a:t>
            </a:r>
          </a:p>
          <a:p>
            <a:r>
              <a:rPr lang="en-US" altLang="en-US" sz="1800" dirty="0"/>
              <a:t>Think of electrons as being in the different energy levels </a:t>
            </a:r>
            <a:r>
              <a:rPr lang="en-US" altLang="en-US" sz="1800" i="1" dirty="0"/>
              <a:t>like</a:t>
            </a:r>
            <a:r>
              <a:rPr lang="en-US" altLang="en-US" sz="1800" dirty="0"/>
              <a:t> concentric spheres around the nucleus.</a:t>
            </a:r>
          </a:p>
          <a:p>
            <a:pPr marL="0" indent="0">
              <a:buNone/>
            </a:pPr>
            <a:endParaRPr lang="en-US" altLang="en-US" sz="1800" dirty="0"/>
          </a:p>
          <a:p>
            <a:r>
              <a:rPr lang="en-US" altLang="en-US" sz="1800" dirty="0"/>
              <a:t> Since it is very difficult to show these spheres, the energy levels are typically shown in </a:t>
            </a:r>
            <a:r>
              <a:rPr lang="en-US" altLang="en-US" sz="1800" b="1" dirty="0">
                <a:solidFill>
                  <a:srgbClr val="FF0000"/>
                </a:solidFill>
              </a:rPr>
              <a:t>2</a:t>
            </a:r>
            <a:r>
              <a:rPr lang="en-US" altLang="en-US" sz="1800" dirty="0"/>
              <a:t> dimensions, which we now know is </a:t>
            </a:r>
            <a:r>
              <a:rPr lang="en-US" altLang="en-US" sz="1800" u="sng" dirty="0"/>
              <a:t>NOT</a:t>
            </a:r>
            <a:r>
              <a:rPr lang="en-US" altLang="en-US" sz="1800" dirty="0"/>
              <a:t> the most accurate/current version of the atomic model (Quantum mechanical model)</a:t>
            </a:r>
          </a:p>
        </p:txBody>
      </p:sp>
      <p:pic>
        <p:nvPicPr>
          <p:cNvPr id="8" name="Content Placeholder 7" descr="A picture containing white, object&#10;&#10;Description automatically generated">
            <a:extLst>
              <a:ext uri="{FF2B5EF4-FFF2-40B4-BE49-F238E27FC236}">
                <a16:creationId xmlns:a16="http://schemas.microsoft.com/office/drawing/2014/main" id="{B29FC5F3-0E03-4315-B3B0-539C48D03653}"/>
              </a:ext>
            </a:extLst>
          </p:cNvPr>
          <p:cNvPicPr>
            <a:picLocks noGrp="1" noChangeAspect="1"/>
          </p:cNvPicPr>
          <p:nvPr>
            <p:ph sz="quarter" idx="4294967295"/>
          </p:nvPr>
        </p:nvPicPr>
        <p:blipFill>
          <a:blip r:embed="rId2"/>
          <a:stretch>
            <a:fillRect/>
          </a:stretch>
        </p:blipFill>
        <p:spPr>
          <a:xfrm>
            <a:off x="7608511" y="748146"/>
            <a:ext cx="4481507" cy="2017872"/>
          </a:xfrm>
          <a:prstGeom prst="roundRect">
            <a:avLst>
              <a:gd name="adj" fmla="val 5301"/>
            </a:avLst>
          </a:prstGeom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E74E055-FAAF-44C0-8C07-9E7A61326F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86801" y="3426965"/>
            <a:ext cx="3129618" cy="3240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291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ED69555-EE48-4B19-812B-4E1068DBF9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B72EEBA-3A5D-41CE-8465-A45A0F656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B725BC23-E0DD-4037-B2B8-7B6FA64543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99EE120-2D35-4A48-BAAE-238F986A13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6072" cy="18040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12" descr="A close up of a ball&#10;&#10;Description automatically generated">
            <a:extLst>
              <a:ext uri="{FF2B5EF4-FFF2-40B4-BE49-F238E27FC236}">
                <a16:creationId xmlns:a16="http://schemas.microsoft.com/office/drawing/2014/main" id="{6BC59EE0-84A9-104F-998E-836C523F2546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 rotWithShape="1">
          <a:blip r:embed="rId2"/>
          <a:srcRect t="4255" r="-1" b="2296"/>
          <a:stretch/>
        </p:blipFill>
        <p:spPr>
          <a:xfrm>
            <a:off x="-20177" y="1836873"/>
            <a:ext cx="4458058" cy="4349801"/>
          </a:xfrm>
          <a:prstGeom prst="rect">
            <a:avLst/>
          </a:prstGeom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552F9EAC-0C70-441C-AC78-65174C2857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426076" y="1740090"/>
            <a:ext cx="7765922" cy="442752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D48F6B8-EF56-4340-982E-F4D6F5DC2F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1753806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C596C40-FEA6-4867-853D-CF37DE3B6B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049" y="6167615"/>
            <a:ext cx="12192001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DC7C5E2-274E-49A3-A8E0-46A5B8CAC3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09423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6CF8D2C-9E01-48EC-8DDF-8A1FF60AED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4070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7458FBD-1A20-7B4D-9ED0-80CE27548E13}"/>
              </a:ext>
            </a:extLst>
          </p:cNvPr>
          <p:cNvSpPr/>
          <p:nvPr/>
        </p:nvSpPr>
        <p:spPr>
          <a:xfrm>
            <a:off x="1342488" y="3165340"/>
            <a:ext cx="1764792" cy="188663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3">
            <a:extLst>
              <a:ext uri="{FF2B5EF4-FFF2-40B4-BE49-F238E27FC236}">
                <a16:creationId xmlns:a16="http://schemas.microsoft.com/office/drawing/2014/main" id="{6EB58FBC-BF2B-C143-BA39-CF6D9177822F}"/>
              </a:ext>
            </a:extLst>
          </p:cNvPr>
          <p:cNvSpPr txBox="1">
            <a:spLocks/>
          </p:cNvSpPr>
          <p:nvPr/>
        </p:nvSpPr>
        <p:spPr>
          <a:xfrm>
            <a:off x="5459266" y="65099"/>
            <a:ext cx="5061690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150000"/>
              </a:lnSpc>
              <a:spcBef>
                <a:spcPct val="0"/>
              </a:spcBef>
              <a:buNone/>
              <a:defRPr sz="3600" b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What atom is this?</a:t>
            </a:r>
            <a:endParaRPr lang="en-US" dirty="0"/>
          </a:p>
        </p:txBody>
      </p:sp>
      <p:sp>
        <p:nvSpPr>
          <p:cNvPr id="19" name="Content Placeholder 4">
            <a:extLst>
              <a:ext uri="{FF2B5EF4-FFF2-40B4-BE49-F238E27FC236}">
                <a16:creationId xmlns:a16="http://schemas.microsoft.com/office/drawing/2014/main" id="{333D380F-9537-E44E-95C4-EFBED31B273E}"/>
              </a:ext>
            </a:extLst>
          </p:cNvPr>
          <p:cNvSpPr txBox="1">
            <a:spLocks/>
          </p:cNvSpPr>
          <p:nvPr/>
        </p:nvSpPr>
        <p:spPr>
          <a:xfrm>
            <a:off x="4570924" y="1558424"/>
            <a:ext cx="7656741" cy="49552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800" b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2024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4028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6032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88036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en-US" i="1" dirty="0"/>
              <a:t>The nucleus is represented by a dot in the center which contains both protons and neutrons. Some models show it as a dot, other models show</a:t>
            </a:r>
          </a:p>
          <a:p>
            <a:pPr>
              <a:lnSpc>
                <a:spcPct val="110000"/>
              </a:lnSpc>
            </a:pPr>
            <a:r>
              <a:rPr lang="en-US" altLang="en-US" i="1" dirty="0"/>
              <a:t> P = # and N = #</a:t>
            </a:r>
          </a:p>
          <a:p>
            <a:pPr>
              <a:lnSpc>
                <a:spcPct val="110000"/>
              </a:lnSpc>
            </a:pPr>
            <a:r>
              <a:rPr lang="en-US" altLang="en-US" sz="1600" dirty="0"/>
              <a:t>The smaller dots surrounding the nucleus represent </a:t>
            </a:r>
            <a:r>
              <a:rPr lang="en-US" altLang="en-US" sz="1600" dirty="0">
                <a:solidFill>
                  <a:srgbClr val="FF0000"/>
                </a:solidFill>
              </a:rPr>
              <a:t>electrons</a:t>
            </a:r>
            <a:r>
              <a:rPr lang="en-US" altLang="en-US" sz="1600" dirty="0"/>
              <a:t> in the energy levels.</a:t>
            </a:r>
          </a:p>
          <a:p>
            <a:pPr marL="342900" indent="-342900">
              <a:lnSpc>
                <a:spcPct val="110000"/>
              </a:lnSpc>
              <a:buFont typeface="+mj-lt"/>
              <a:buAutoNum type="arabicPeriod"/>
            </a:pPr>
            <a:r>
              <a:rPr lang="en-US" altLang="en-US" dirty="0"/>
              <a:t>How many electrons:</a:t>
            </a:r>
            <a:endParaRPr lang="en-US" altLang="en-US" sz="1400" b="1" dirty="0">
              <a:solidFill>
                <a:srgbClr val="FF0000"/>
              </a:solidFill>
            </a:endParaRPr>
          </a:p>
          <a:p>
            <a:pPr marL="342900" indent="-342900">
              <a:lnSpc>
                <a:spcPct val="110000"/>
              </a:lnSpc>
              <a:buFont typeface="+mj-lt"/>
              <a:buAutoNum type="arabicPeriod" startAt="2"/>
            </a:pPr>
            <a:r>
              <a:rPr lang="en-US" altLang="en-US" dirty="0"/>
              <a:t>Which means there are how many protons:</a:t>
            </a:r>
            <a:endParaRPr lang="en-US" altLang="en-US" sz="1200" b="1" dirty="0">
              <a:solidFill>
                <a:srgbClr val="FF0000"/>
              </a:solidFill>
            </a:endParaRPr>
          </a:p>
          <a:p>
            <a:pPr marL="342900" indent="-342900">
              <a:lnSpc>
                <a:spcPct val="110000"/>
              </a:lnSpc>
              <a:buFont typeface="+mj-lt"/>
              <a:buAutoNum type="arabicPeriod" startAt="2"/>
            </a:pPr>
            <a:r>
              <a:rPr lang="en-US" altLang="en-US" dirty="0"/>
              <a:t>And the # of protons represents the:</a:t>
            </a:r>
            <a:endParaRPr lang="en-US" altLang="en-US" sz="1100" dirty="0"/>
          </a:p>
          <a:p>
            <a:pPr marL="342900" indent="-342900">
              <a:lnSpc>
                <a:spcPct val="110000"/>
              </a:lnSpc>
              <a:buFont typeface="+mj-lt"/>
              <a:buAutoNum type="arabicPeriod" startAt="2"/>
            </a:pPr>
            <a:r>
              <a:rPr lang="en-US" altLang="en-US" dirty="0"/>
              <a:t>Which element has this atomic number: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9ACAA3D-3693-5445-8731-BC8B3F8CD82B}"/>
              </a:ext>
            </a:extLst>
          </p:cNvPr>
          <p:cNvSpPr txBox="1"/>
          <p:nvPr/>
        </p:nvSpPr>
        <p:spPr>
          <a:xfrm>
            <a:off x="8059483" y="4280662"/>
            <a:ext cx="679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dirty="0">
                <a:highlight>
                  <a:srgbClr val="FFFF00"/>
                </a:highlight>
              </a:rPr>
              <a:t>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DEAAB81-CECD-264B-BC54-C9CCB7DBA415}"/>
              </a:ext>
            </a:extLst>
          </p:cNvPr>
          <p:cNvSpPr txBox="1"/>
          <p:nvPr/>
        </p:nvSpPr>
        <p:spPr>
          <a:xfrm>
            <a:off x="11172566" y="4690491"/>
            <a:ext cx="679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dirty="0">
                <a:highlight>
                  <a:srgbClr val="FFFF00"/>
                </a:highlight>
              </a:rPr>
              <a:t>8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06CE4C0-A5EC-184F-BF7B-62169C0081CB}"/>
              </a:ext>
            </a:extLst>
          </p:cNvPr>
          <p:cNvSpPr txBox="1"/>
          <p:nvPr/>
        </p:nvSpPr>
        <p:spPr>
          <a:xfrm>
            <a:off x="10175572" y="5114910"/>
            <a:ext cx="2354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dirty="0">
                <a:highlight>
                  <a:srgbClr val="FFFF00"/>
                </a:highlight>
              </a:rPr>
              <a:t>Atomic #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BE16BAD-CFE6-2E46-BF65-5E6989913A43}"/>
              </a:ext>
            </a:extLst>
          </p:cNvPr>
          <p:cNvSpPr txBox="1"/>
          <p:nvPr/>
        </p:nvSpPr>
        <p:spPr>
          <a:xfrm>
            <a:off x="10572899" y="5511814"/>
            <a:ext cx="1560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dirty="0">
                <a:highlight>
                  <a:srgbClr val="FFFF00"/>
                </a:highlight>
              </a:rPr>
              <a:t>Oxygen</a:t>
            </a:r>
            <a:r>
              <a:rPr lang="en-US" dirty="0"/>
              <a:t> </a:t>
            </a:r>
          </a:p>
        </p:txBody>
      </p:sp>
      <p:sp>
        <p:nvSpPr>
          <p:cNvPr id="7" name="Donut 6">
            <a:extLst>
              <a:ext uri="{FF2B5EF4-FFF2-40B4-BE49-F238E27FC236}">
                <a16:creationId xmlns:a16="http://schemas.microsoft.com/office/drawing/2014/main" id="{1A3143D3-86AF-BF4E-8872-7148124EBFBD}"/>
              </a:ext>
            </a:extLst>
          </p:cNvPr>
          <p:cNvSpPr/>
          <p:nvPr/>
        </p:nvSpPr>
        <p:spPr>
          <a:xfrm>
            <a:off x="1154507" y="3066738"/>
            <a:ext cx="2009594" cy="1886630"/>
          </a:xfrm>
          <a:prstGeom prst="donut">
            <a:avLst>
              <a:gd name="adj" fmla="val 17468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618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9" grpId="0" uiExpand="1" build="p"/>
      <p:bldP spid="6" grpId="0"/>
      <p:bldP spid="23" grpId="0"/>
      <p:bldP spid="25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99405E2-1A96-4DBA-A9DC-4C2A1B421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9855050-A75B-4DD0-9B56-8B1C7722D8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7235" y="758246"/>
            <a:ext cx="4658480" cy="538631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060C0F7-61A6-4E64-A77E-AFBD81127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84060" y="0"/>
            <a:ext cx="7507940" cy="76522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5">
            <a:extLst>
              <a:ext uri="{FF2B5EF4-FFF2-40B4-BE49-F238E27FC236}">
                <a16:creationId xmlns:a16="http://schemas.microsoft.com/office/drawing/2014/main" id="{176DB049-6ABB-754B-BFAF-542020D3C23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2" b="5217"/>
          <a:stretch/>
        </p:blipFill>
        <p:spPr>
          <a:xfrm>
            <a:off x="4695713" y="713436"/>
            <a:ext cx="7500472" cy="5431128"/>
          </a:xfrm>
          <a:prstGeom prst="rect">
            <a:avLst/>
          </a:prstGeom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BCF4857D-F003-4CA1-82AB-00900B100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6" y="6144564"/>
            <a:ext cx="4656246" cy="7134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B791336-FCAA-4174-9303-B3F3748611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715122" y="6167615"/>
            <a:ext cx="7473828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A212158-300D-44D0-9CCE-472C3F669E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09423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88521F4-D44A-42C5-9BDB-5CA255540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6241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E6738EB-6FF0-4AF9-8462-57F4494B88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713436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ontent Placeholder 8">
            <a:extLst>
              <a:ext uri="{FF2B5EF4-FFF2-40B4-BE49-F238E27FC236}">
                <a16:creationId xmlns:a16="http://schemas.microsoft.com/office/drawing/2014/main" id="{0C8AC249-3004-694F-814A-A90DE8A31917}"/>
              </a:ext>
            </a:extLst>
          </p:cNvPr>
          <p:cNvSpPr txBox="1">
            <a:spLocks/>
          </p:cNvSpPr>
          <p:nvPr/>
        </p:nvSpPr>
        <p:spPr>
          <a:xfrm>
            <a:off x="272385" y="862291"/>
            <a:ext cx="4487336" cy="527866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800" b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2024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4028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6032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88036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ELECTRONS EXIST IN </a:t>
            </a:r>
            <a:r>
              <a:rPr lang="en-US" dirty="0">
                <a:solidFill>
                  <a:srgbClr val="FF0000"/>
                </a:solidFill>
              </a:rPr>
              <a:t>2-8-8-18</a:t>
            </a:r>
            <a:r>
              <a:rPr lang="en-US" dirty="0"/>
              <a:t> PATTERN, FILLING FROM INSIDE SHELL TO THE OUTSIDE</a:t>
            </a:r>
          </a:p>
          <a:p>
            <a:r>
              <a:rPr lang="en-US" dirty="0"/>
              <a:t>The electrons in the outermost shell (those farthest from the nucleus) have the </a:t>
            </a:r>
            <a:r>
              <a:rPr lang="en-US" dirty="0">
                <a:solidFill>
                  <a:srgbClr val="FF0000"/>
                </a:solidFill>
              </a:rPr>
              <a:t>strongest</a:t>
            </a:r>
            <a:r>
              <a:rPr lang="en-US" dirty="0"/>
              <a:t> influence on the properties of an atom. </a:t>
            </a:r>
          </a:p>
          <a:p>
            <a:r>
              <a:rPr lang="en-US" dirty="0"/>
              <a:t>These electrons in the outermost shell are called </a:t>
            </a:r>
            <a:r>
              <a:rPr lang="en-US" dirty="0">
                <a:solidFill>
                  <a:srgbClr val="FF0000"/>
                </a:solidFill>
              </a:rPr>
              <a:t>valence electrons. </a:t>
            </a:r>
          </a:p>
          <a:p>
            <a:r>
              <a:rPr lang="en-US" dirty="0"/>
              <a:t>The shell that contains the outermost electrons is called the </a:t>
            </a:r>
            <a:r>
              <a:rPr lang="en-US" dirty="0">
                <a:solidFill>
                  <a:srgbClr val="FF0000"/>
                </a:solidFill>
              </a:rPr>
              <a:t>valence shell.</a:t>
            </a:r>
          </a:p>
        </p:txBody>
      </p:sp>
    </p:spTree>
    <p:extLst>
      <p:ext uri="{BB962C8B-B14F-4D97-AF65-F5344CB8AC3E}">
        <p14:creationId xmlns:p14="http://schemas.microsoft.com/office/powerpoint/2010/main" val="571582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ED69555-EE48-4B19-812B-4E1068DBF9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B72EEBA-3A5D-41CE-8465-A45A0F656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B725BC23-E0DD-4037-B2B8-7B6FA64543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99EE120-2D35-4A48-BAAE-238F986A13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6072" cy="18040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52F9EAC-0C70-441C-AC78-65174C2857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426076" y="1740090"/>
            <a:ext cx="7765922" cy="442752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D48F6B8-EF56-4340-982E-F4D6F5DC2F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1753806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C596C40-FEA6-4867-853D-CF37DE3B6B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049" y="6167615"/>
            <a:ext cx="12192001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DC7C5E2-274E-49A3-A8E0-46A5B8CAC3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09423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6CF8D2C-9E01-48EC-8DDF-8A1FF60AED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4070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3">
            <a:extLst>
              <a:ext uri="{FF2B5EF4-FFF2-40B4-BE49-F238E27FC236}">
                <a16:creationId xmlns:a16="http://schemas.microsoft.com/office/drawing/2014/main" id="{6EB58FBC-BF2B-C143-BA39-CF6D9177822F}"/>
              </a:ext>
            </a:extLst>
          </p:cNvPr>
          <p:cNvSpPr txBox="1">
            <a:spLocks/>
          </p:cNvSpPr>
          <p:nvPr/>
        </p:nvSpPr>
        <p:spPr>
          <a:xfrm>
            <a:off x="4820832" y="150771"/>
            <a:ext cx="7248320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150000"/>
              </a:lnSpc>
              <a:spcBef>
                <a:spcPct val="0"/>
              </a:spcBef>
              <a:buNone/>
              <a:defRPr sz="3600" b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Example: Let’s draw the Bohr model of </a:t>
            </a:r>
            <a:r>
              <a:rPr lang="en-US" u="sng" dirty="0"/>
              <a:t>Neon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93436CF2-C001-5542-8E05-3E7AC7421F88}"/>
              </a:ext>
            </a:extLst>
          </p:cNvPr>
          <p:cNvSpPr/>
          <p:nvPr/>
        </p:nvSpPr>
        <p:spPr>
          <a:xfrm>
            <a:off x="1916510" y="3054959"/>
            <a:ext cx="1219200" cy="1229455"/>
          </a:xfrm>
          <a:prstGeom prst="ellipse">
            <a:avLst/>
          </a:prstGeom>
          <a:solidFill>
            <a:srgbClr val="ECE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P=10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N=10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F09C24CD-16E9-5148-AAEF-3B4414FE76CF}"/>
              </a:ext>
            </a:extLst>
          </p:cNvPr>
          <p:cNvSpPr/>
          <p:nvPr/>
        </p:nvSpPr>
        <p:spPr>
          <a:xfrm>
            <a:off x="1476243" y="2679040"/>
            <a:ext cx="1930400" cy="196426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C1E6FF9A-AC65-5E4C-B46F-F66D0713841B}"/>
              </a:ext>
            </a:extLst>
          </p:cNvPr>
          <p:cNvSpPr/>
          <p:nvPr/>
        </p:nvSpPr>
        <p:spPr>
          <a:xfrm>
            <a:off x="985176" y="2257257"/>
            <a:ext cx="2912534" cy="27904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19FF3F38-9298-9E49-B25C-4E81592530F1}"/>
              </a:ext>
            </a:extLst>
          </p:cNvPr>
          <p:cNvSpPr/>
          <p:nvPr/>
        </p:nvSpPr>
        <p:spPr>
          <a:xfrm>
            <a:off x="2212840" y="2626755"/>
            <a:ext cx="203200" cy="2000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290E91DB-8C67-1E47-A2A4-66DED1D345A3}"/>
              </a:ext>
            </a:extLst>
          </p:cNvPr>
          <p:cNvSpPr/>
          <p:nvPr/>
        </p:nvSpPr>
        <p:spPr>
          <a:xfrm>
            <a:off x="2559969" y="2624966"/>
            <a:ext cx="203200" cy="2000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FA397168-1841-AA42-82B1-045B29143BEE}"/>
              </a:ext>
            </a:extLst>
          </p:cNvPr>
          <p:cNvSpPr/>
          <p:nvPr/>
        </p:nvSpPr>
        <p:spPr>
          <a:xfrm>
            <a:off x="2280566" y="2150598"/>
            <a:ext cx="203200" cy="2000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681EFFC3-79AD-CC4D-9703-CBD919987141}"/>
              </a:ext>
            </a:extLst>
          </p:cNvPr>
          <p:cNvSpPr/>
          <p:nvPr/>
        </p:nvSpPr>
        <p:spPr>
          <a:xfrm>
            <a:off x="3762243" y="3228903"/>
            <a:ext cx="203200" cy="2000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BF5F845C-5186-254B-9894-3156A5CBAC77}"/>
              </a:ext>
            </a:extLst>
          </p:cNvPr>
          <p:cNvSpPr/>
          <p:nvPr/>
        </p:nvSpPr>
        <p:spPr>
          <a:xfrm>
            <a:off x="2568428" y="4934273"/>
            <a:ext cx="203200" cy="2000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D6E79A2D-3EFC-D441-B870-E1A2080A497F}"/>
              </a:ext>
            </a:extLst>
          </p:cNvPr>
          <p:cNvSpPr/>
          <p:nvPr/>
        </p:nvSpPr>
        <p:spPr>
          <a:xfrm>
            <a:off x="883576" y="3652470"/>
            <a:ext cx="203200" cy="2000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4D387171-B1A3-F747-AC7B-1BD5405D9A33}"/>
              </a:ext>
            </a:extLst>
          </p:cNvPr>
          <p:cNvSpPr/>
          <p:nvPr/>
        </p:nvSpPr>
        <p:spPr>
          <a:xfrm>
            <a:off x="2585366" y="2186993"/>
            <a:ext cx="203200" cy="2000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2F15AD39-514C-8844-9519-FBB9013DBE00}"/>
              </a:ext>
            </a:extLst>
          </p:cNvPr>
          <p:cNvSpPr/>
          <p:nvPr/>
        </p:nvSpPr>
        <p:spPr>
          <a:xfrm>
            <a:off x="3796110" y="3561124"/>
            <a:ext cx="203200" cy="2000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35BDAC48-D46F-EB48-9651-776CDEE45673}"/>
              </a:ext>
            </a:extLst>
          </p:cNvPr>
          <p:cNvSpPr/>
          <p:nvPr/>
        </p:nvSpPr>
        <p:spPr>
          <a:xfrm>
            <a:off x="2246707" y="4914931"/>
            <a:ext cx="203200" cy="2000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C30D9CF0-DABD-F246-923A-42958BFCABC4}"/>
              </a:ext>
            </a:extLst>
          </p:cNvPr>
          <p:cNvSpPr/>
          <p:nvPr/>
        </p:nvSpPr>
        <p:spPr>
          <a:xfrm>
            <a:off x="858181" y="3328951"/>
            <a:ext cx="203200" cy="2000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Content Placeholder 3">
            <a:extLst>
              <a:ext uri="{FF2B5EF4-FFF2-40B4-BE49-F238E27FC236}">
                <a16:creationId xmlns:a16="http://schemas.microsoft.com/office/drawing/2014/main" id="{1BEA3CD4-A5EA-3B49-A2BE-AB16D15A4690}"/>
              </a:ext>
            </a:extLst>
          </p:cNvPr>
          <p:cNvSpPr txBox="1">
            <a:spLocks/>
          </p:cNvSpPr>
          <p:nvPr/>
        </p:nvSpPr>
        <p:spPr>
          <a:xfrm>
            <a:off x="5116202" y="2079775"/>
            <a:ext cx="6599918" cy="402383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800" b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2024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4028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6032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88036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Atomic # = # protons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10</a:t>
            </a:r>
          </a:p>
          <a:p>
            <a:r>
              <a:rPr lang="en-US" dirty="0"/>
              <a:t>Neutrons = atomic mass – protons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20.18 – 10 = roughly 10</a:t>
            </a:r>
          </a:p>
          <a:p>
            <a:r>
              <a:rPr lang="en-US" dirty="0"/>
              <a:t>Electrons = # protons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10</a:t>
            </a:r>
          </a:p>
          <a:p>
            <a:r>
              <a:rPr lang="en-US" dirty="0"/>
              <a:t>Electrons arranged 2-8-8-18 pattern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2E )     8E )</a:t>
            </a:r>
          </a:p>
        </p:txBody>
      </p:sp>
    </p:spTree>
    <p:extLst>
      <p:ext uri="{BB962C8B-B14F-4D97-AF65-F5344CB8AC3E}">
        <p14:creationId xmlns:p14="http://schemas.microsoft.com/office/powerpoint/2010/main" val="2958371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ED69555-EE48-4B19-812B-4E1068DBF9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B72EEBA-3A5D-41CE-8465-A45A0F656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B725BC23-E0DD-4037-B2B8-7B6FA64543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99EE120-2D35-4A48-BAAE-238F986A13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6072" cy="18040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52F9EAC-0C70-441C-AC78-65174C2857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426076" y="1740090"/>
            <a:ext cx="7765922" cy="442752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D48F6B8-EF56-4340-982E-F4D6F5DC2F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1753806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C596C40-FEA6-4867-853D-CF37DE3B6B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049" y="6167615"/>
            <a:ext cx="12192001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DC7C5E2-274E-49A3-A8E0-46A5B8CAC3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09423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6CF8D2C-9E01-48EC-8DDF-8A1FF60AED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4070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3">
            <a:extLst>
              <a:ext uri="{FF2B5EF4-FFF2-40B4-BE49-F238E27FC236}">
                <a16:creationId xmlns:a16="http://schemas.microsoft.com/office/drawing/2014/main" id="{6EB58FBC-BF2B-C143-BA39-CF6D9177822F}"/>
              </a:ext>
            </a:extLst>
          </p:cNvPr>
          <p:cNvSpPr txBox="1">
            <a:spLocks/>
          </p:cNvSpPr>
          <p:nvPr/>
        </p:nvSpPr>
        <p:spPr>
          <a:xfrm>
            <a:off x="4820832" y="150771"/>
            <a:ext cx="7248320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150000"/>
              </a:lnSpc>
              <a:spcBef>
                <a:spcPct val="0"/>
              </a:spcBef>
              <a:buNone/>
              <a:defRPr sz="3600" b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Draw the Bohr model of </a:t>
            </a:r>
            <a:r>
              <a:rPr lang="en-US" u="sng" dirty="0"/>
              <a:t>Phosphorus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950FDA09-AE98-094C-9099-DFF6362A4D40}"/>
              </a:ext>
            </a:extLst>
          </p:cNvPr>
          <p:cNvSpPr/>
          <p:nvPr/>
        </p:nvSpPr>
        <p:spPr>
          <a:xfrm>
            <a:off x="1610162" y="3300989"/>
            <a:ext cx="1405467" cy="1229455"/>
          </a:xfrm>
          <a:prstGeom prst="ellipse">
            <a:avLst/>
          </a:prstGeom>
          <a:solidFill>
            <a:srgbClr val="ECE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P=15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</a:rPr>
              <a:t>N=16 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84D36EA1-C2A7-1D4E-990E-7AC24E5E5AAF}"/>
              </a:ext>
            </a:extLst>
          </p:cNvPr>
          <p:cNvSpPr/>
          <p:nvPr/>
        </p:nvSpPr>
        <p:spPr>
          <a:xfrm>
            <a:off x="1254563" y="2942285"/>
            <a:ext cx="1930400" cy="196426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9FAE6F8-F260-FF47-97E7-153C36909D30}"/>
              </a:ext>
            </a:extLst>
          </p:cNvPr>
          <p:cNvSpPr/>
          <p:nvPr/>
        </p:nvSpPr>
        <p:spPr>
          <a:xfrm>
            <a:off x="763496" y="2520502"/>
            <a:ext cx="2912534" cy="27904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1A8B5C57-B1F8-1D4F-A399-B2AAF8374D13}"/>
              </a:ext>
            </a:extLst>
          </p:cNvPr>
          <p:cNvSpPr/>
          <p:nvPr/>
        </p:nvSpPr>
        <p:spPr>
          <a:xfrm>
            <a:off x="1991160" y="2890000"/>
            <a:ext cx="203200" cy="2000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CDD20F5D-7483-3B40-A142-85EAD3992268}"/>
              </a:ext>
            </a:extLst>
          </p:cNvPr>
          <p:cNvSpPr/>
          <p:nvPr/>
        </p:nvSpPr>
        <p:spPr>
          <a:xfrm>
            <a:off x="2338289" y="2888211"/>
            <a:ext cx="203200" cy="2000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497C940E-3561-5749-B56A-4FB77ADBDEC3}"/>
              </a:ext>
            </a:extLst>
          </p:cNvPr>
          <p:cNvSpPr/>
          <p:nvPr/>
        </p:nvSpPr>
        <p:spPr>
          <a:xfrm>
            <a:off x="2058886" y="2413843"/>
            <a:ext cx="203200" cy="2000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BC3F0CD7-D2E1-2C45-8654-59BF9CE3E0E8}"/>
              </a:ext>
            </a:extLst>
          </p:cNvPr>
          <p:cNvSpPr/>
          <p:nvPr/>
        </p:nvSpPr>
        <p:spPr>
          <a:xfrm>
            <a:off x="3540563" y="3492148"/>
            <a:ext cx="203200" cy="2000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85DED94E-626B-524C-BD66-E8A9B86CAD3F}"/>
              </a:ext>
            </a:extLst>
          </p:cNvPr>
          <p:cNvSpPr/>
          <p:nvPr/>
        </p:nvSpPr>
        <p:spPr>
          <a:xfrm>
            <a:off x="2346748" y="5197518"/>
            <a:ext cx="203200" cy="2000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6FF6E22B-C418-164B-9D34-48D7AB2639A6}"/>
              </a:ext>
            </a:extLst>
          </p:cNvPr>
          <p:cNvSpPr/>
          <p:nvPr/>
        </p:nvSpPr>
        <p:spPr>
          <a:xfrm>
            <a:off x="661896" y="3915715"/>
            <a:ext cx="203200" cy="2000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424DFBE5-6033-0049-906A-205C7F16C3E2}"/>
              </a:ext>
            </a:extLst>
          </p:cNvPr>
          <p:cNvSpPr/>
          <p:nvPr/>
        </p:nvSpPr>
        <p:spPr>
          <a:xfrm>
            <a:off x="2363686" y="2450238"/>
            <a:ext cx="203200" cy="2000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B2532C62-2567-5742-AF7D-CFC5C0EA4E67}"/>
              </a:ext>
            </a:extLst>
          </p:cNvPr>
          <p:cNvSpPr/>
          <p:nvPr/>
        </p:nvSpPr>
        <p:spPr>
          <a:xfrm>
            <a:off x="3574430" y="3824369"/>
            <a:ext cx="203200" cy="2000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5D2FDBD9-CA7E-7643-9E33-AC43997EBB8A}"/>
              </a:ext>
            </a:extLst>
          </p:cNvPr>
          <p:cNvSpPr/>
          <p:nvPr/>
        </p:nvSpPr>
        <p:spPr>
          <a:xfrm>
            <a:off x="2025027" y="5178176"/>
            <a:ext cx="203200" cy="2000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5FC87F30-EF01-DD47-83B7-957384CBE61C}"/>
              </a:ext>
            </a:extLst>
          </p:cNvPr>
          <p:cNvSpPr/>
          <p:nvPr/>
        </p:nvSpPr>
        <p:spPr>
          <a:xfrm>
            <a:off x="636501" y="3592196"/>
            <a:ext cx="203200" cy="2000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7B20B32F-0314-214D-8B77-BC1F94323398}"/>
              </a:ext>
            </a:extLst>
          </p:cNvPr>
          <p:cNvSpPr/>
          <p:nvPr/>
        </p:nvSpPr>
        <p:spPr>
          <a:xfrm>
            <a:off x="251260" y="2148744"/>
            <a:ext cx="3949703" cy="363476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01719C9C-1245-CF40-B2CD-791C8AB3422A}"/>
              </a:ext>
            </a:extLst>
          </p:cNvPr>
          <p:cNvSpPr/>
          <p:nvPr/>
        </p:nvSpPr>
        <p:spPr>
          <a:xfrm>
            <a:off x="2025027" y="2002854"/>
            <a:ext cx="203200" cy="2000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6C09F112-A80E-514F-9552-B2F3B28F050A}"/>
              </a:ext>
            </a:extLst>
          </p:cNvPr>
          <p:cNvSpPr/>
          <p:nvPr/>
        </p:nvSpPr>
        <p:spPr>
          <a:xfrm>
            <a:off x="4090896" y="3492147"/>
            <a:ext cx="203200" cy="2000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0757FB36-A82D-AE46-B750-A96565843902}"/>
              </a:ext>
            </a:extLst>
          </p:cNvPr>
          <p:cNvSpPr/>
          <p:nvPr/>
        </p:nvSpPr>
        <p:spPr>
          <a:xfrm>
            <a:off x="2346748" y="5702351"/>
            <a:ext cx="203200" cy="2000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39C94A0C-BC70-E249-B33A-1CE642E08D73}"/>
              </a:ext>
            </a:extLst>
          </p:cNvPr>
          <p:cNvSpPr/>
          <p:nvPr/>
        </p:nvSpPr>
        <p:spPr>
          <a:xfrm>
            <a:off x="94629" y="3929541"/>
            <a:ext cx="203200" cy="2000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4C4C95B7-614A-1548-B7A7-3EAC02472186}"/>
              </a:ext>
            </a:extLst>
          </p:cNvPr>
          <p:cNvSpPr/>
          <p:nvPr/>
        </p:nvSpPr>
        <p:spPr>
          <a:xfrm>
            <a:off x="2346748" y="1999377"/>
            <a:ext cx="203200" cy="2000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Content Placeholder 3">
            <a:extLst>
              <a:ext uri="{FF2B5EF4-FFF2-40B4-BE49-F238E27FC236}">
                <a16:creationId xmlns:a16="http://schemas.microsoft.com/office/drawing/2014/main" id="{A0B36602-45E5-2945-BE89-4D7B47C106F6}"/>
              </a:ext>
            </a:extLst>
          </p:cNvPr>
          <p:cNvSpPr txBox="1">
            <a:spLocks/>
          </p:cNvSpPr>
          <p:nvPr/>
        </p:nvSpPr>
        <p:spPr>
          <a:xfrm>
            <a:off x="5359409" y="2063328"/>
            <a:ext cx="5854182" cy="376641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800" b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2024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4028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6032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88036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Atomic # = # protons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15</a:t>
            </a:r>
          </a:p>
          <a:p>
            <a:r>
              <a:rPr lang="en-US" dirty="0"/>
              <a:t>Neutrons = atomic mass – protons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30.97 – 15 = roughly 16</a:t>
            </a:r>
          </a:p>
          <a:p>
            <a:r>
              <a:rPr lang="en-US" dirty="0"/>
              <a:t>Electrons = # protons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15</a:t>
            </a:r>
          </a:p>
          <a:p>
            <a:r>
              <a:rPr lang="en-US" dirty="0"/>
              <a:t>Electrons arranged 2-8-8-18 pattern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2E )   8E )    5E ) </a:t>
            </a:r>
          </a:p>
        </p:txBody>
      </p:sp>
    </p:spTree>
    <p:extLst>
      <p:ext uri="{BB962C8B-B14F-4D97-AF65-F5344CB8AC3E}">
        <p14:creationId xmlns:p14="http://schemas.microsoft.com/office/powerpoint/2010/main" val="1296917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56" grpId="0" animBg="1"/>
      <p:bldP spid="57" grpId="0" animBg="1"/>
      <p:bldP spid="58" grpId="0" animBg="1"/>
      <p:bldP spid="59" grpId="0" animBg="1"/>
      <p:bldP spid="6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ED69555-EE48-4B19-812B-4E1068DBF9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B72EEBA-3A5D-41CE-8465-A45A0F656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EA164D6B-6878-4B9F-A2D0-985D39B17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7851D67-7085-40E2-B146-F91433A28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031500"/>
            <a:ext cx="7534656" cy="511290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62F176A-9349-4CD7-8042-59C0200C8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0904" y="-4078"/>
            <a:ext cx="4641096" cy="105654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E9A171F-91A7-42F8-B25C-E38B244E7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1031500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picture containing logo&#10;&#10;Description automatically generated">
            <a:extLst>
              <a:ext uri="{FF2B5EF4-FFF2-40B4-BE49-F238E27FC236}">
                <a16:creationId xmlns:a16="http://schemas.microsoft.com/office/drawing/2014/main" id="{A5E219AE-C723-F04B-893D-34590C9AAB6A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643466" y="1802064"/>
            <a:ext cx="6224713" cy="3603781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064738AB-B6BE-4867-889A-52CE4AC8D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5467" y="1095508"/>
            <a:ext cx="4606533" cy="501689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3EAAEF-E69F-BC43-911B-33E92EB69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3503" y="1709530"/>
            <a:ext cx="3754671" cy="3105066"/>
          </a:xfrm>
        </p:spPr>
        <p:txBody>
          <a:bodyPr vert="horz" lIns="109728" tIns="109728" rIns="109728" bIns="91440" rtlCol="0" anchor="b">
            <a:normAutofit/>
          </a:bodyPr>
          <a:lstStyle/>
          <a:p>
            <a:pPr algn="ctr">
              <a:lnSpc>
                <a:spcPct val="125000"/>
              </a:lnSpc>
            </a:pPr>
            <a:r>
              <a:rPr lang="en-US" sz="4000" b="0" cap="all" dirty="0">
                <a:solidFill>
                  <a:schemeClr val="bg1"/>
                </a:solidFill>
              </a:rPr>
              <a:t>Build a model of an atom!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C969C2C-E7E3-4052-87D4-61E733EC1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12401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C60369F-A41B-4D6E-8990-30E2715C57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21459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54714"/>
      </p:ext>
    </p:extLst>
  </p:cSld>
  <p:clrMapOvr>
    <a:masterClrMapping/>
  </p:clrMapOvr>
</p:sld>
</file>

<file path=ppt/theme/theme1.xml><?xml version="1.0" encoding="utf-8"?>
<a:theme xmlns:a="http://schemas.openxmlformats.org/drawingml/2006/main" name="ShojiVTI">
  <a:themeElements>
    <a:clrScheme name="Shoji">
      <a:dk1>
        <a:sysClr val="windowText" lastClr="000000"/>
      </a:dk1>
      <a:lt1>
        <a:sysClr val="window" lastClr="FFFFFF"/>
      </a:lt1>
      <a:dk2>
        <a:srgbClr val="595460"/>
      </a:dk2>
      <a:lt2>
        <a:srgbClr val="EBEDEB"/>
      </a:lt2>
      <a:accent1>
        <a:srgbClr val="97A7B8"/>
      </a:accent1>
      <a:accent2>
        <a:srgbClr val="A5B592"/>
      </a:accent2>
      <a:accent3>
        <a:srgbClr val="CED228"/>
      </a:accent3>
      <a:accent4>
        <a:srgbClr val="D1C499"/>
      </a:accent4>
      <a:accent5>
        <a:srgbClr val="BDB3B6"/>
      </a:accent5>
      <a:accent6>
        <a:srgbClr val="C5A98D"/>
      </a:accent6>
      <a:hlink>
        <a:srgbClr val="CC9900"/>
      </a:hlink>
      <a:folHlink>
        <a:srgbClr val="96A9A9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ojiVTI" id="{00D0DDEB-E771-48E5-9E96-0647434F08B1}" vid="{9D22D596-7FD0-4F89-958C-AD79A09491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324</Words>
  <Application>Microsoft Macintosh PowerPoint</Application>
  <PresentationFormat>Widescreen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Meiryo</vt:lpstr>
      <vt:lpstr>Calibri</vt:lpstr>
      <vt:lpstr>Corbel</vt:lpstr>
      <vt:lpstr>Wingdings</vt:lpstr>
      <vt:lpstr>ShojiVTI</vt:lpstr>
      <vt:lpstr>Bohr Model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Build a model of an atom!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Mass</dc:title>
  <dc:creator>Laura Spindlove</dc:creator>
  <cp:lastModifiedBy>Laura Spindlove</cp:lastModifiedBy>
  <cp:revision>8</cp:revision>
  <dcterms:created xsi:type="dcterms:W3CDTF">2020-12-16T18:40:49Z</dcterms:created>
  <dcterms:modified xsi:type="dcterms:W3CDTF">2021-01-05T17:42:33Z</dcterms:modified>
</cp:coreProperties>
</file>