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2" r:id="rId1"/>
  </p:sldMasterIdLst>
  <p:notesMasterIdLst>
    <p:notesMasterId r:id="rId46"/>
  </p:notesMasterIdLst>
  <p:sldIdLst>
    <p:sldId id="673" r:id="rId2"/>
    <p:sldId id="671" r:id="rId3"/>
    <p:sldId id="678" r:id="rId4"/>
    <p:sldId id="802" r:id="rId5"/>
    <p:sldId id="681" r:id="rId6"/>
    <p:sldId id="257" r:id="rId7"/>
    <p:sldId id="693" r:id="rId8"/>
    <p:sldId id="716" r:id="rId9"/>
    <p:sldId id="695" r:id="rId10"/>
    <p:sldId id="696" r:id="rId11"/>
    <p:sldId id="764" r:id="rId12"/>
    <p:sldId id="697" r:id="rId13"/>
    <p:sldId id="698" r:id="rId14"/>
    <p:sldId id="708" r:id="rId15"/>
    <p:sldId id="700" r:id="rId16"/>
    <p:sldId id="699" r:id="rId17"/>
    <p:sldId id="801" r:id="rId18"/>
    <p:sldId id="703" r:id="rId19"/>
    <p:sldId id="709" r:id="rId20"/>
    <p:sldId id="684" r:id="rId21"/>
    <p:sldId id="710" r:id="rId22"/>
    <p:sldId id="711" r:id="rId23"/>
    <p:sldId id="712" r:id="rId24"/>
    <p:sldId id="713" r:id="rId25"/>
    <p:sldId id="714" r:id="rId26"/>
    <p:sldId id="706" r:id="rId27"/>
    <p:sldId id="707" r:id="rId28"/>
    <p:sldId id="687" r:id="rId29"/>
    <p:sldId id="715" r:id="rId30"/>
    <p:sldId id="686" r:id="rId31"/>
    <p:sldId id="263" r:id="rId32"/>
    <p:sldId id="288" r:id="rId33"/>
    <p:sldId id="262" r:id="rId34"/>
    <p:sldId id="291" r:id="rId35"/>
    <p:sldId id="702" r:id="rId36"/>
    <p:sldId id="294" r:id="rId37"/>
    <p:sldId id="701" r:id="rId38"/>
    <p:sldId id="692" r:id="rId39"/>
    <p:sldId id="265" r:id="rId40"/>
    <p:sldId id="718" r:id="rId41"/>
    <p:sldId id="269" r:id="rId42"/>
    <p:sldId id="720" r:id="rId43"/>
    <p:sldId id="267" r:id="rId44"/>
    <p:sldId id="293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CEDEB"/>
    <a:srgbClr val="F8F8F7"/>
    <a:srgbClr val="54BA7C"/>
    <a:srgbClr val="6CCFF6"/>
    <a:srgbClr val="B1DDC0"/>
    <a:srgbClr val="CB974C"/>
    <a:srgbClr val="FAFAFA"/>
    <a:srgbClr val="FAFCF0"/>
    <a:srgbClr val="E7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3713"/>
    <p:restoredTop sz="93434"/>
  </p:normalViewPr>
  <p:slideViewPr>
    <p:cSldViewPr snapToGrid="0" snapToObjects="1">
      <p:cViewPr varScale="1">
        <p:scale>
          <a:sx n="54" d="100"/>
          <a:sy n="54" d="100"/>
        </p:scale>
        <p:origin x="232" y="7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D10B3-D818-5644-AA53-546246B7EC04}" type="datetimeFigureOut">
              <a:rPr lang="en-US" smtClean="0"/>
              <a:t>12/3/21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AC76A-5B43-674C-8390-A69091453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310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calculate the number of cells on a particular day, you could multiply 2 times the power of the number of days; </a:t>
            </a:r>
            <a:endParaRPr lang="en-CA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FAC76A-5B43-674C-8390-A690914533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4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AA5585C4-5B69-9345-9DC2-BFB9E129EA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CB9552-E863-F242-BA12-A8ACF15DE54A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B62E17AA-5906-E24F-B2FF-20339A6F98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A89B8823-68FA-1A40-9691-C54AE11CDA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8526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Stop at 5:30…just cover interphase in first time showing this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FAC76A-5B43-674C-8390-A690914533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483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95DF5282-E5C1-BF44-8A22-D570556ED4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AD6FDD-7BF3-834F-A3FD-4282CD7CC871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BED49482-07F5-B345-AABB-E5022FC749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47A1B925-2140-484D-BA92-44173F3EB7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4720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95DF5282-E5C1-BF44-8A22-D570556ED4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AD6FDD-7BF3-834F-A3FD-4282CD7CC871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BED49482-07F5-B345-AABB-E5022FC749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47A1B925-2140-484D-BA92-44173F3EB7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986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&lt;40 second vid clip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FAC76A-5B43-674C-8390-A6909145331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25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Mitosis in Onion Root Tip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FAC76A-5B43-674C-8390-A6909145331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83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D69555-EE48-4B19-812B-4E1068DBF976}"/>
              </a:ext>
            </a:extLst>
          </p:cNvPr>
          <p:cNvSpPr/>
          <p:nvPr/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</a:extLst>
          </p:cNvPr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88" y="863068"/>
            <a:ext cx="6007691" cy="4985916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defRPr sz="6000" b="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7352" y="863068"/>
            <a:ext cx="3351729" cy="51200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2EEBA-3A5D-41CE-8465-A45A0F65674E}"/>
              </a:ext>
            </a:extLst>
          </p:cNvPr>
          <p:cNvSpPr/>
          <p:nvPr/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9F4CF2F-CDFA-4A37-837C-819D5238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pPr algn="l"/>
            <a:fld id="{0DCFB061-4267-4D9F-8017-6F550D3068DF}" type="datetime1">
              <a:rPr lang="en-US" smtClean="0"/>
              <a:t>12/3/21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FECE62A-61A4-407D-8F0B-D459CD97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 algn="r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9FE60A9-FE2A-451F-9244-60FCE7FE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459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BC61-5547-4A60-8DA1-6699760D9972}" type="datetime1">
              <a:rPr lang="en-US" smtClean="0"/>
              <a:t>12/3/21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889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24B9D1C6-60D0-4CD1-8F31-F912522EB041}" type="datetime1">
              <a:rPr lang="en-US" smtClean="0"/>
              <a:t>12/3/21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615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D5C-5A53-433E-8A55-46F54CE81DA5}" type="datetime1">
              <a:rPr lang="en-US" smtClean="0"/>
              <a:t>12/3/21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446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FD12B6-57DE-4B63-A723-500B050FB7DD}"/>
              </a:ext>
            </a:extLst>
          </p:cNvPr>
          <p:cNvSpPr/>
          <p:nvPr/>
        </p:nvSpPr>
        <p:spPr>
          <a:xfrm>
            <a:off x="0" y="4215384"/>
            <a:ext cx="12192000" cy="26426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16" y="1406284"/>
            <a:ext cx="10593694" cy="2597841"/>
          </a:xfrm>
        </p:spPr>
        <p:txBody>
          <a:bodyPr anchor="b">
            <a:normAutofit/>
          </a:bodyPr>
          <a:lstStyle>
            <a:lvl1pPr algn="ctr">
              <a:lnSpc>
                <a:spcPct val="125000"/>
              </a:lnSpc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8312" y="4527856"/>
            <a:ext cx="6559018" cy="15702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1E2E75-4758-4930-8024-39287C96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C0C-B6DF-45E9-B954-11C99AA62C3E}" type="datetime1">
              <a:rPr lang="en-US" smtClean="0"/>
              <a:t>12/3/21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B9949-402C-42C2-9A94-16590FC0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39D83F6-DAF4-4876-AA41-F246EC97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13A19-DDA2-44F6-9ED4-F87771C684B8}"/>
              </a:ext>
            </a:extLst>
          </p:cNvPr>
          <p:cNvSpPr/>
          <p:nvPr/>
        </p:nvSpPr>
        <p:spPr>
          <a:xfrm>
            <a:off x="0" y="4215384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01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6670" y="705114"/>
            <a:ext cx="6172412" cy="2403846"/>
          </a:xfrm>
        </p:spPr>
        <p:txBody>
          <a:bodyPr anchor="b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0" y="3749040"/>
            <a:ext cx="6172411" cy="2346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71B9-2624-4F21-93EE-35A78B1A0DAD}" type="datetime1">
              <a:rPr lang="en-US" smtClean="0"/>
              <a:t>12/3/21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6B9B5-A5D1-4099-B52B-78F39AB0AFCB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036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67" y="658999"/>
            <a:ext cx="6166422" cy="457200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68" y="1116199"/>
            <a:ext cx="6166422" cy="2062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6668" y="3623098"/>
            <a:ext cx="6166421" cy="457200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6670" y="4102370"/>
            <a:ext cx="6166419" cy="206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7C2A-BE2E-4840-A907-3254E2916C96}" type="datetime1">
              <a:rPr lang="en-US" smtClean="0"/>
              <a:t>12/3/21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26B370B-8381-431F-9492-0EA12051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A89085-2231-4A9C-B23C-B199A9DD26C5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76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t>12/3/21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709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F41D3-C6B9-4E99-9321-87C4E216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3A0F-DEF3-4134-98D0-2E1276938A8B}" type="datetime1">
              <a:rPr lang="en-US" smtClean="0"/>
              <a:t>12/3/21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BC6EB-07B1-46AF-AC33-E998BC6A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3A0C1-6562-4819-9E88-4C1378FD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583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CA29BA-0143-49FF-8608-DB1623D99537}"/>
              </a:ext>
            </a:extLst>
          </p:cNvPr>
          <p:cNvSpPr/>
          <p:nvPr/>
        </p:nvSpPr>
        <p:spPr>
          <a:xfrm>
            <a:off x="0" y="0"/>
            <a:ext cx="8248592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015" y="640079"/>
            <a:ext cx="2796066" cy="2551751"/>
          </a:xfrm>
        </p:spPr>
        <p:txBody>
          <a:bodyPr anchor="b">
            <a:normAutofit/>
          </a:bodyPr>
          <a:lstStyle>
            <a:lvl1pPr algn="l">
              <a:lnSpc>
                <a:spcPct val="135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18" y="640078"/>
            <a:ext cx="6969693" cy="54559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53015" y="3223803"/>
            <a:ext cx="2796066" cy="2872197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10CF18-370D-4E80-AE4C-396FFDFCAE5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5EBFE9C-5A22-4462-9C51-E00C03F5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53015" y="6309360"/>
            <a:ext cx="1734207" cy="457200"/>
          </a:xfrm>
        </p:spPr>
        <p:txBody>
          <a:bodyPr/>
          <a:lstStyle>
            <a:lvl1pPr algn="l">
              <a:defRPr/>
            </a:lvl1pPr>
          </a:lstStyle>
          <a:p>
            <a:fld id="{61A2E4C8-2960-4ADD-862C-4D9643CB15AC}" type="datetime1">
              <a:rPr lang="en-US" smtClean="0"/>
              <a:t>12/3/21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EBBFF2E-AA66-4B76-9139-CB000B5A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18" y="6309360"/>
            <a:ext cx="6993867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4F64C4-BF20-4F6B-B650-57C71C82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576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996" y="640079"/>
            <a:ext cx="2714085" cy="2695903"/>
          </a:xfrm>
        </p:spPr>
        <p:txBody>
          <a:bodyPr anchor="b">
            <a:noAutofit/>
          </a:bodyPr>
          <a:lstStyle>
            <a:lvl1pPr algn="l"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248592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34996" y="3429000"/>
            <a:ext cx="2714085" cy="2508026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949BC8-9ABF-49F6-851C-5DB0B86CA70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1EE21-E3FA-4D43-B224-C6649596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4997" y="6309360"/>
            <a:ext cx="1645920" cy="457200"/>
          </a:xfrm>
        </p:spPr>
        <p:txBody>
          <a:bodyPr/>
          <a:lstStyle/>
          <a:p>
            <a:fld id="{48BDEA15-09CD-4275-A8E0-385C965F48B0}" type="datetime1">
              <a:rPr lang="en-US" smtClean="0"/>
              <a:t>12/3/21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D7F83-8993-4ED4-9F02-663CC0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678B7-E511-4CE1-BEE5-89E959B9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" y="6309360"/>
            <a:ext cx="494659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802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AF8082C-0922-4249-A612-B415F5231620}" type="datetime1">
              <a:rPr lang="en-US" smtClean="0"/>
              <a:t>12/3/21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19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1" r:id="rId10"/>
    <p:sldLayoutId id="2147483760" r:id="rId11"/>
  </p:sldLayoutIdLst>
  <p:hf sldNum="0" hdr="0" ftr="0" dt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f-ldPgEfAHI?feature=oembed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4govZdjEBrs?feature=oembed" TargetMode="External"/><Relationship Id="rId4" Type="http://schemas.openxmlformats.org/officeDocument/2006/relationships/image" Target="../media/image2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youtube.com/watch?v=pOsAbTi9tHw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QVCjdNxJreE?start=29&amp;feature=oembed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f-ldPgEfAHI?feature=oembed" TargetMode="Externa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64738AB-B6BE-4867-889A-52CE4AC8D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095508"/>
            <a:ext cx="4668819" cy="50168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8A93A3-DDAA-1B49-89E4-7E5791D34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25" y="1709530"/>
            <a:ext cx="3754671" cy="2528515"/>
          </a:xfr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 sz="5400" b="0" cap="all" dirty="0">
                <a:solidFill>
                  <a:schemeClr val="bg1"/>
                </a:solidFill>
              </a:rPr>
              <a:t>The cell cycle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34B279-ED17-B04D-9937-A9DCAAC47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8166" y="4238046"/>
            <a:ext cx="3806919" cy="1741404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>
              <a:lnSpc>
                <a:spcPct val="150000"/>
              </a:lnSpc>
              <a:spcBef>
                <a:spcPts val="930"/>
              </a:spcBef>
            </a:pPr>
            <a:r>
              <a:rPr lang="en-US" sz="2000" dirty="0">
                <a:solidFill>
                  <a:schemeClr val="bg1"/>
                </a:solidFill>
              </a:rPr>
              <a:t>Text section 5.1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BD49B71-B686-4DFD-93AD-40CB19B62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72066" y="0"/>
            <a:ext cx="7519934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FD46AF8-5A14-F846-87E8-262D752AEB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27675" y="1095508"/>
            <a:ext cx="5605467" cy="501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7C60369F-A41B-4D6E-8990-30E2715C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6534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382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64738AB-B6BE-4867-889A-52CE4AC8D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095508"/>
            <a:ext cx="4668819" cy="50168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DC6AA20-CECB-024E-8F84-E519F9D28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721" y="-310156"/>
            <a:ext cx="3754671" cy="1327063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25000"/>
              </a:lnSpc>
            </a:pPr>
            <a:r>
              <a:rPr lang="en-US" sz="4000" cap="all" dirty="0">
                <a:solidFill>
                  <a:schemeClr val="tx1"/>
                </a:solidFill>
              </a:rPr>
              <a:t>To start…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BD49B71-B686-4DFD-93AD-40CB19B62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72066" y="0"/>
            <a:ext cx="7519934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2C95B61D-53F1-764A-B62A-66CE1E2F031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331" b="-19331"/>
          <a:stretch>
            <a:fillRect/>
          </a:stretch>
        </p:blipFill>
        <p:spPr bwMode="auto">
          <a:xfrm>
            <a:off x="7344627" y="819342"/>
            <a:ext cx="4093698" cy="533069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C60369F-A41B-4D6E-8990-30E2715C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6534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09A344F-AEE6-AB4B-ABBE-647D8A519BA5}"/>
              </a:ext>
            </a:extLst>
          </p:cNvPr>
          <p:cNvCxnSpPr>
            <a:cxnSpLocks/>
          </p:cNvCxnSpPr>
          <p:nvPr/>
        </p:nvCxnSpPr>
        <p:spPr>
          <a:xfrm>
            <a:off x="7172917" y="2484993"/>
            <a:ext cx="1893591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2C1D0E0-28F3-E847-A2E2-C86D60C81EDE}"/>
              </a:ext>
            </a:extLst>
          </p:cNvPr>
          <p:cNvCxnSpPr/>
          <p:nvPr/>
        </p:nvCxnSpPr>
        <p:spPr>
          <a:xfrm>
            <a:off x="7388817" y="3423943"/>
            <a:ext cx="148748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5B9E7CF-1B52-F842-B3F4-956C660DF919}"/>
              </a:ext>
            </a:extLst>
          </p:cNvPr>
          <p:cNvCxnSpPr/>
          <p:nvPr/>
        </p:nvCxnSpPr>
        <p:spPr>
          <a:xfrm>
            <a:off x="7172917" y="3036593"/>
            <a:ext cx="170338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B4A12C2-647D-8141-81EC-4312F0FD4402}"/>
              </a:ext>
            </a:extLst>
          </p:cNvPr>
          <p:cNvCxnSpPr/>
          <p:nvPr/>
        </p:nvCxnSpPr>
        <p:spPr>
          <a:xfrm>
            <a:off x="7172917" y="4182768"/>
            <a:ext cx="202565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63CF886-231C-C641-B09D-852A8F02C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7492" y="2230993"/>
            <a:ext cx="22463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b="1" dirty="0">
                <a:latin typeface="Corbel" charset="0"/>
              </a:rPr>
              <a:t>centrioles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753DBD-C0D7-CF4D-BC30-CB1DB5847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0705" y="2835830"/>
            <a:ext cx="301942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b="1" dirty="0">
                <a:latin typeface="Corbel" charset="0"/>
              </a:rPr>
              <a:t>nuclear membrane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FB7B4CB-7E97-DE49-85E6-3ECA29313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0555" y="3261280"/>
            <a:ext cx="22447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b="1">
                <a:latin typeface="Corbel" charset="0"/>
              </a:rPr>
              <a:t>nucleolus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A731ADD-FFE0-014D-85CB-F37A205EF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9980" y="4020105"/>
            <a:ext cx="22463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b="1">
                <a:latin typeface="Corbel" charset="0"/>
              </a:rPr>
              <a:t>chromosomes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3204B4B-8E49-FB45-AB36-5C0F22A39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9449" y="1222221"/>
            <a:ext cx="4898935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+mn-lt"/>
              </a:rPr>
              <a:t>Nucleus is </a:t>
            </a:r>
            <a:r>
              <a:rPr lang="en-US" sz="2600" b="1" u="sng" dirty="0">
                <a:solidFill>
                  <a:schemeClr val="bg1"/>
                </a:solidFill>
                <a:latin typeface="+mn-lt"/>
              </a:rPr>
              <a:t>well-defined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and bounded by the nuclear membrane.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+mn-lt"/>
              </a:rPr>
              <a:t>Outside of the nucleus are two </a:t>
            </a:r>
            <a:r>
              <a:rPr lang="en-US" sz="2600" b="1" u="sng" dirty="0">
                <a:solidFill>
                  <a:schemeClr val="bg1"/>
                </a:solidFill>
                <a:latin typeface="+mn-lt"/>
              </a:rPr>
              <a:t>centrioles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. 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+mn-lt"/>
              </a:rPr>
              <a:t>Their function is to organize the </a:t>
            </a:r>
            <a:r>
              <a:rPr lang="en-US" sz="2600" b="1" u="sng" dirty="0">
                <a:solidFill>
                  <a:schemeClr val="bg1"/>
                </a:solidFill>
                <a:latin typeface="+mn-lt"/>
              </a:rPr>
              <a:t>microtubules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into a </a:t>
            </a:r>
            <a:r>
              <a:rPr lang="en-US" sz="2600" b="1" u="sng" dirty="0">
                <a:solidFill>
                  <a:schemeClr val="bg1"/>
                </a:solidFill>
                <a:latin typeface="+mn-lt"/>
              </a:rPr>
              <a:t>spindle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. They will begin to move apart as spindle microtubules grow out of them.</a:t>
            </a:r>
          </a:p>
        </p:txBody>
      </p:sp>
    </p:spTree>
    <p:extLst>
      <p:ext uri="{BB962C8B-B14F-4D97-AF65-F5344CB8AC3E}">
        <p14:creationId xmlns:p14="http://schemas.microsoft.com/office/powerpoint/2010/main" val="113404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919FD5D0-2E43-7F44-BC84-3F049FE41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80" y="0"/>
            <a:ext cx="100050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336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CA4CB2-9071-41EB-AABB-2D8EB939D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 descr="Chart, pie chart&#10;&#10;Description automatically generated">
            <a:extLst>
              <a:ext uri="{FF2B5EF4-FFF2-40B4-BE49-F238E27FC236}">
                <a16:creationId xmlns:a16="http://schemas.microsoft.com/office/drawing/2014/main" id="{048AEC47-153A-2547-8965-394718DC3F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536" b="-2"/>
          <a:stretch/>
        </p:blipFill>
        <p:spPr>
          <a:xfrm>
            <a:off x="1" y="10"/>
            <a:ext cx="4654296" cy="529051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B86F6BD-9C49-4F4F-99EA-9C5AA3183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97806" y="-2"/>
            <a:ext cx="7494194" cy="16419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B7BDA1-72DC-CC43-BFEF-9FEA1CB4F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871" y="234803"/>
            <a:ext cx="6657822" cy="1162801"/>
          </a:xfrm>
        </p:spPr>
        <p:txBody>
          <a:bodyPr>
            <a:normAutofit fontScale="90000"/>
          </a:bodyPr>
          <a:lstStyle/>
          <a:p>
            <a:pPr>
              <a:lnSpc>
                <a:spcPct val="140000"/>
              </a:lnSpc>
            </a:pPr>
            <a:r>
              <a:rPr lang="en-US" sz="4900" dirty="0">
                <a:solidFill>
                  <a:schemeClr val="bg1"/>
                </a:solidFill>
              </a:rPr>
              <a:t>G1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– 1</a:t>
            </a:r>
            <a:r>
              <a:rPr lang="en-US" baseline="30000" dirty="0">
                <a:solidFill>
                  <a:schemeClr val="bg1"/>
                </a:solidFill>
              </a:rPr>
              <a:t>st</a:t>
            </a:r>
            <a:r>
              <a:rPr lang="en-US" dirty="0">
                <a:solidFill>
                  <a:schemeClr val="bg1"/>
                </a:solidFill>
              </a:rPr>
              <a:t>  Gap </a:t>
            </a:r>
            <a:r>
              <a:rPr lang="en-US" b="0" dirty="0">
                <a:solidFill>
                  <a:schemeClr val="bg1"/>
                </a:solidFill>
              </a:rPr>
              <a:t>(</a:t>
            </a:r>
            <a:r>
              <a:rPr lang="en-US" b="0" i="1" dirty="0">
                <a:solidFill>
                  <a:schemeClr val="bg1"/>
                </a:solidFill>
              </a:rPr>
              <a:t>Interphase</a:t>
            </a:r>
            <a:r>
              <a:rPr lang="en-US" b="0" dirty="0">
                <a:solidFill>
                  <a:schemeClr val="bg1"/>
                </a:solidFill>
              </a:rPr>
              <a:t>)</a:t>
            </a:r>
            <a:endParaRPr lang="en-US" sz="4400" b="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DA365B-E064-481A-A62D-18CD31DB3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74795" y="1658471"/>
            <a:ext cx="7517205" cy="3541058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DBE49D-AABD-458B-B2DF-4D5FA7D5C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205919"/>
            <a:ext cx="4651248" cy="16520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833CC6-729B-40E8-B891-D93467E34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36801" y="3396995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E3704-2DF5-D147-9DF7-0C88C7CF7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6670" y="1940119"/>
            <a:ext cx="6172413" cy="3029446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2800" b="0" dirty="0"/>
              <a:t>Cell </a:t>
            </a:r>
            <a:r>
              <a:rPr lang="en-CA" sz="2800" b="0" u="sng" dirty="0">
                <a:highlight>
                  <a:srgbClr val="FFFF00"/>
                </a:highlight>
              </a:rPr>
              <a:t>increases in size </a:t>
            </a:r>
            <a:r>
              <a:rPr lang="en-CA" sz="2800" b="0" dirty="0"/>
              <a:t>and makes the proteins and molecules necessary for the cell to function.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2800" b="0" dirty="0"/>
              <a:t>Some </a:t>
            </a:r>
            <a:r>
              <a:rPr lang="en-CA" sz="2800" b="0" u="sng" dirty="0">
                <a:highlight>
                  <a:srgbClr val="FFFF00"/>
                </a:highlight>
              </a:rPr>
              <a:t>organelles</a:t>
            </a:r>
            <a:r>
              <a:rPr lang="en-CA" sz="2800" b="0" dirty="0"/>
              <a:t> begin to </a:t>
            </a:r>
            <a:r>
              <a:rPr lang="en-CA" sz="2800" dirty="0"/>
              <a:t>duplicate</a:t>
            </a:r>
            <a:r>
              <a:rPr lang="en-CA" sz="2800" b="0" dirty="0"/>
              <a:t>. </a:t>
            </a:r>
          </a:p>
          <a:p>
            <a:endParaRPr lang="en-US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757897-7307-46AF-923D-FF5BF45DD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5205919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88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CA4CB2-9071-41EB-AABB-2D8EB939D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 descr="Chart, pie chart&#10;&#10;Description automatically generated">
            <a:extLst>
              <a:ext uri="{FF2B5EF4-FFF2-40B4-BE49-F238E27FC236}">
                <a16:creationId xmlns:a16="http://schemas.microsoft.com/office/drawing/2014/main" id="{048AEC47-153A-2547-8965-394718DC3F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536" b="-2"/>
          <a:stretch/>
        </p:blipFill>
        <p:spPr>
          <a:xfrm>
            <a:off x="1" y="10"/>
            <a:ext cx="4654296" cy="529051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B86F6BD-9C49-4F4F-99EA-9C5AA3183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97806" y="-2"/>
            <a:ext cx="7494194" cy="16419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B7BDA1-72DC-CC43-BFEF-9FEA1CB4F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871" y="234803"/>
            <a:ext cx="6783824" cy="1162801"/>
          </a:xfrm>
        </p:spPr>
        <p:txBody>
          <a:bodyPr>
            <a:normAutofit fontScale="90000"/>
          </a:bodyPr>
          <a:lstStyle/>
          <a:p>
            <a:pPr>
              <a:lnSpc>
                <a:spcPct val="140000"/>
              </a:lnSpc>
            </a:pPr>
            <a:r>
              <a:rPr lang="en-US" sz="4900" dirty="0">
                <a:solidFill>
                  <a:schemeClr val="bg1"/>
                </a:solidFill>
              </a:rPr>
              <a:t>S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– synthesis </a:t>
            </a:r>
            <a:r>
              <a:rPr lang="en-US" b="0" dirty="0">
                <a:solidFill>
                  <a:schemeClr val="bg1"/>
                </a:solidFill>
              </a:rPr>
              <a:t>(</a:t>
            </a:r>
            <a:r>
              <a:rPr lang="en-US" b="0" i="1" dirty="0">
                <a:solidFill>
                  <a:schemeClr val="bg1"/>
                </a:solidFill>
              </a:rPr>
              <a:t>Interphase</a:t>
            </a:r>
            <a:r>
              <a:rPr lang="en-US" b="0" dirty="0">
                <a:solidFill>
                  <a:schemeClr val="bg1"/>
                </a:solidFill>
              </a:rPr>
              <a:t>)</a:t>
            </a:r>
            <a:endParaRPr lang="en-US" sz="4400" b="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DA365B-E064-481A-A62D-18CD31DB3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74795" y="1658471"/>
            <a:ext cx="7517205" cy="3541058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DBE49D-AABD-458B-B2DF-4D5FA7D5C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205919"/>
            <a:ext cx="4651248" cy="16520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833CC6-729B-40E8-B891-D93467E34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36801" y="3396995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E3704-2DF5-D147-9DF7-0C88C7CF7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5732" y="1598429"/>
            <a:ext cx="7298342" cy="4437192"/>
          </a:xfrm>
        </p:spPr>
        <p:txBody>
          <a:bodyPr>
            <a:no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0" u="sng" dirty="0">
                <a:highlight>
                  <a:srgbClr val="FFFF00"/>
                </a:highlight>
              </a:rPr>
              <a:t>Replication</a:t>
            </a:r>
            <a:r>
              <a:rPr lang="en-US" sz="2400" b="0" dirty="0"/>
              <a:t> of DNA occurs.</a:t>
            </a:r>
          </a:p>
          <a:p>
            <a:pPr marL="1371600" indent="-457200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en-US" sz="2400" b="0" i="0" dirty="0"/>
              <a:t>The DNA molecule </a:t>
            </a:r>
            <a:r>
              <a:rPr lang="en-US" sz="2400" b="0" i="0" u="sng" dirty="0">
                <a:highlight>
                  <a:srgbClr val="FFFF00"/>
                </a:highlight>
              </a:rPr>
              <a:t>unwinds</a:t>
            </a:r>
            <a:r>
              <a:rPr lang="en-US" sz="2400" b="0" i="0" dirty="0"/>
              <a:t> with the help of an enzyme.</a:t>
            </a:r>
          </a:p>
          <a:p>
            <a:pPr marL="1371600" indent="-457200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en-US" sz="2400" b="0" i="0" u="sng" dirty="0">
                <a:highlight>
                  <a:srgbClr val="FFFF00"/>
                </a:highlight>
              </a:rPr>
              <a:t>New bases pair </a:t>
            </a:r>
            <a:r>
              <a:rPr lang="en-US" sz="2400" b="0" i="0" dirty="0"/>
              <a:t>with the bases on the original DNA.</a:t>
            </a:r>
          </a:p>
          <a:p>
            <a:pPr marL="1371600" indent="-457200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en-US" sz="2400" i="0" dirty="0"/>
              <a:t>Two</a:t>
            </a:r>
            <a:r>
              <a:rPr lang="en-US" sz="2400" b="0" i="0" dirty="0"/>
              <a:t> new </a:t>
            </a:r>
            <a:r>
              <a:rPr lang="en-US" sz="2400" b="0" i="0" u="sng" dirty="0">
                <a:highlight>
                  <a:srgbClr val="FFFF00"/>
                </a:highlight>
              </a:rPr>
              <a:t>identical</a:t>
            </a:r>
            <a:r>
              <a:rPr lang="en-US" sz="2400" b="0" i="0" dirty="0"/>
              <a:t> DNA molecules are produced.</a:t>
            </a:r>
            <a:endParaRPr lang="en-US" sz="2400" b="0" dirty="0"/>
          </a:p>
          <a:p>
            <a:pPr>
              <a:lnSpc>
                <a:spcPct val="120000"/>
              </a:lnSpc>
            </a:pPr>
            <a:endParaRPr lang="en-US" sz="2400" b="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757897-7307-46AF-923D-FF5BF45DD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5205919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32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CA4CB2-9071-41EB-AABB-2D8EB939D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 descr="Chart, pie chart&#10;&#10;Description automatically generated">
            <a:extLst>
              <a:ext uri="{FF2B5EF4-FFF2-40B4-BE49-F238E27FC236}">
                <a16:creationId xmlns:a16="http://schemas.microsoft.com/office/drawing/2014/main" id="{048AEC47-153A-2547-8965-394718DC3F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536" b="-2"/>
          <a:stretch/>
        </p:blipFill>
        <p:spPr>
          <a:xfrm>
            <a:off x="1" y="10"/>
            <a:ext cx="4654296" cy="529051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B86F6BD-9C49-4F4F-99EA-9C5AA3183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97806" y="-2"/>
            <a:ext cx="7494194" cy="16419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B7BDA1-72DC-CC43-BFEF-9FEA1CB4F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871" y="234803"/>
            <a:ext cx="6783824" cy="1162801"/>
          </a:xfrm>
        </p:spPr>
        <p:txBody>
          <a:bodyPr>
            <a:normAutofit fontScale="90000"/>
          </a:bodyPr>
          <a:lstStyle/>
          <a:p>
            <a:pPr>
              <a:lnSpc>
                <a:spcPct val="140000"/>
              </a:lnSpc>
            </a:pPr>
            <a:r>
              <a:rPr lang="en-US" sz="4900" dirty="0">
                <a:solidFill>
                  <a:schemeClr val="bg1"/>
                </a:solidFill>
              </a:rPr>
              <a:t>S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– synthesis </a:t>
            </a:r>
            <a:r>
              <a:rPr lang="en-US" b="0" dirty="0">
                <a:solidFill>
                  <a:schemeClr val="bg1"/>
                </a:solidFill>
              </a:rPr>
              <a:t>(</a:t>
            </a:r>
            <a:r>
              <a:rPr lang="en-US" b="0" i="1" dirty="0">
                <a:solidFill>
                  <a:schemeClr val="bg1"/>
                </a:solidFill>
              </a:rPr>
              <a:t>Interphase</a:t>
            </a:r>
            <a:r>
              <a:rPr lang="en-US" b="0" dirty="0">
                <a:solidFill>
                  <a:schemeClr val="bg1"/>
                </a:solidFill>
              </a:rPr>
              <a:t>)</a:t>
            </a:r>
            <a:endParaRPr lang="en-US" sz="4400" b="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DA365B-E064-481A-A62D-18CD31DB3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74795" y="1658471"/>
            <a:ext cx="7517205" cy="3541058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DBE49D-AABD-458B-B2DF-4D5FA7D5C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205919"/>
            <a:ext cx="4651248" cy="16520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833CC6-729B-40E8-B891-D93467E34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36801" y="3396995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757897-7307-46AF-923D-FF5BF45DD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5205919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1C28E4-0FF6-724C-802B-FF21588A2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6657" y="2984757"/>
            <a:ext cx="4392295" cy="363844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68C31F2-6982-C44A-BFC3-85551D299C7E}"/>
              </a:ext>
            </a:extLst>
          </p:cNvPr>
          <p:cNvSpPr txBox="1">
            <a:spLocks/>
          </p:cNvSpPr>
          <p:nvPr/>
        </p:nvSpPr>
        <p:spPr>
          <a:xfrm>
            <a:off x="4718304" y="2133601"/>
            <a:ext cx="3257296" cy="4670846"/>
          </a:xfrm>
          <a:prstGeom prst="rect">
            <a:avLst/>
          </a:prstGeom>
          <a:solidFill>
            <a:srgbClr val="F8F8F7"/>
          </a:solidFill>
        </p:spPr>
        <p:txBody>
          <a:bodyPr vert="horz" lIns="109728" tIns="109728" rIns="109728" bIns="9144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400" b="0" dirty="0"/>
              <a:t>The chromosomes have </a:t>
            </a:r>
            <a:r>
              <a:rPr lang="en-US" sz="2400" b="0" u="sng" dirty="0">
                <a:highlight>
                  <a:srgbClr val="FFFF00"/>
                </a:highlight>
              </a:rPr>
              <a:t>duplicated</a:t>
            </a:r>
            <a:r>
              <a:rPr lang="en-US" sz="2400" b="0" dirty="0"/>
              <a:t> and appear as a jumbled mass of fibers.</a:t>
            </a:r>
          </a:p>
          <a:p>
            <a:pPr algn="ctr">
              <a:lnSpc>
                <a:spcPct val="100000"/>
              </a:lnSpc>
            </a:pPr>
            <a:r>
              <a:rPr lang="en-US" sz="2400" b="0" dirty="0"/>
              <a:t> They have </a:t>
            </a:r>
            <a:r>
              <a:rPr lang="en-US" sz="2400" b="0" u="sng" dirty="0">
                <a:highlight>
                  <a:srgbClr val="FFFF00"/>
                </a:highlight>
              </a:rPr>
              <a:t>not</a:t>
            </a:r>
            <a:r>
              <a:rPr lang="en-US" sz="2400" b="0" dirty="0"/>
              <a:t> yet condensed.</a:t>
            </a:r>
          </a:p>
        </p:txBody>
      </p:sp>
    </p:spTree>
    <p:extLst>
      <p:ext uri="{BB962C8B-B14F-4D97-AF65-F5344CB8AC3E}">
        <p14:creationId xmlns:p14="http://schemas.microsoft.com/office/powerpoint/2010/main" val="379815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34EE865D-5A59-4DD1-A94D-A8DBE4A9E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71B4F3-85E9-0A44-A4F9-87242EFD27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72" b="1085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681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CA4CB2-9071-41EB-AABB-2D8EB939D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 descr="Chart, pie chart&#10;&#10;Description automatically generated">
            <a:extLst>
              <a:ext uri="{FF2B5EF4-FFF2-40B4-BE49-F238E27FC236}">
                <a16:creationId xmlns:a16="http://schemas.microsoft.com/office/drawing/2014/main" id="{048AEC47-153A-2547-8965-394718DC3F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536" b="-2"/>
          <a:stretch/>
        </p:blipFill>
        <p:spPr>
          <a:xfrm>
            <a:off x="1" y="10"/>
            <a:ext cx="4654296" cy="529051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B86F6BD-9C49-4F4F-99EA-9C5AA3183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97806" y="-2"/>
            <a:ext cx="7494194" cy="16419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B7BDA1-72DC-CC43-BFEF-9FEA1CB4F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871" y="234803"/>
            <a:ext cx="6657822" cy="1162801"/>
          </a:xfrm>
        </p:spPr>
        <p:txBody>
          <a:bodyPr>
            <a:normAutofit fontScale="90000"/>
          </a:bodyPr>
          <a:lstStyle/>
          <a:p>
            <a:pPr>
              <a:lnSpc>
                <a:spcPct val="140000"/>
              </a:lnSpc>
            </a:pPr>
            <a:r>
              <a:rPr lang="en-US" sz="4900" dirty="0">
                <a:solidFill>
                  <a:schemeClr val="bg1"/>
                </a:solidFill>
              </a:rPr>
              <a:t>G</a:t>
            </a:r>
            <a:r>
              <a:rPr lang="en-US" sz="4900" baseline="-25000" dirty="0">
                <a:solidFill>
                  <a:schemeClr val="bg1"/>
                </a:solidFill>
              </a:rPr>
              <a:t>2</a:t>
            </a:r>
            <a:r>
              <a:rPr lang="en-US" sz="4900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– 2</a:t>
            </a:r>
            <a:r>
              <a:rPr lang="en-US" baseline="30000" dirty="0">
                <a:solidFill>
                  <a:schemeClr val="bg1"/>
                </a:solidFill>
              </a:rPr>
              <a:t>nd</a:t>
            </a:r>
            <a:r>
              <a:rPr lang="en-US" dirty="0">
                <a:solidFill>
                  <a:schemeClr val="bg1"/>
                </a:solidFill>
              </a:rPr>
              <a:t> Gap </a:t>
            </a:r>
            <a:r>
              <a:rPr lang="en-US" b="0" dirty="0">
                <a:solidFill>
                  <a:schemeClr val="bg1"/>
                </a:solidFill>
              </a:rPr>
              <a:t>(</a:t>
            </a:r>
            <a:r>
              <a:rPr lang="en-US" b="0" i="1" dirty="0">
                <a:solidFill>
                  <a:schemeClr val="bg1"/>
                </a:solidFill>
              </a:rPr>
              <a:t>Interphase</a:t>
            </a:r>
            <a:r>
              <a:rPr lang="en-US" b="0" dirty="0">
                <a:solidFill>
                  <a:schemeClr val="bg1"/>
                </a:solidFill>
              </a:rPr>
              <a:t>)</a:t>
            </a:r>
            <a:endParaRPr lang="en-US" sz="4400" b="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DA365B-E064-481A-A62D-18CD31DB3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74795" y="1658471"/>
            <a:ext cx="7517205" cy="3541058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DBE49D-AABD-458B-B2DF-4D5FA7D5C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205919"/>
            <a:ext cx="4651248" cy="16520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833CC6-729B-40E8-B891-D93467E34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36801" y="3396995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E3704-2DF5-D147-9DF7-0C88C7CF7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9470" y="1622748"/>
            <a:ext cx="7205474" cy="4216713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2400" b="0" dirty="0"/>
              <a:t>Cell continues to </a:t>
            </a:r>
            <a:r>
              <a:rPr lang="en-CA" sz="2400" b="0" u="sng" dirty="0">
                <a:highlight>
                  <a:srgbClr val="FFFF00"/>
                </a:highlight>
              </a:rPr>
              <a:t>grow</a:t>
            </a:r>
            <a:r>
              <a:rPr lang="en-CA" sz="2400" b="0" dirty="0"/>
              <a:t> and make materials such as proteins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2400" b="0" dirty="0"/>
              <a:t>The </a:t>
            </a:r>
            <a:r>
              <a:rPr lang="en-CA" sz="2400" b="0" u="sng" dirty="0">
                <a:highlight>
                  <a:srgbClr val="FFFF00"/>
                </a:highlight>
              </a:rPr>
              <a:t>chromatin</a:t>
            </a:r>
            <a:r>
              <a:rPr lang="en-CA" sz="2400" b="0" dirty="0"/>
              <a:t>, which contains the replicated DNA, is in its </a:t>
            </a:r>
            <a:r>
              <a:rPr lang="en-CA" sz="2400" b="0" u="sng" dirty="0">
                <a:highlight>
                  <a:srgbClr val="FFFF00"/>
                </a:highlight>
              </a:rPr>
              <a:t>loosely</a:t>
            </a:r>
            <a:r>
              <a:rPr lang="en-CA" sz="2400" b="0" dirty="0"/>
              <a:t> coiled form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2400" b="0" dirty="0"/>
              <a:t>Remaining organelles (such as mitochondria and chloroplasts) are </a:t>
            </a:r>
            <a:r>
              <a:rPr lang="en-CA" sz="2400" b="0" u="sng" dirty="0">
                <a:highlight>
                  <a:srgbClr val="FFFF00"/>
                </a:highlight>
              </a:rPr>
              <a:t>duplicated</a:t>
            </a:r>
            <a:r>
              <a:rPr lang="en-CA" sz="2400" b="0" dirty="0"/>
              <a:t>.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b="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757897-7307-46AF-923D-FF5BF45DD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5205919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4FA1F2D-6910-9D4B-ACA1-44535B1D071C}"/>
              </a:ext>
            </a:extLst>
          </p:cNvPr>
          <p:cNvSpPr txBox="1">
            <a:spLocks/>
          </p:cNvSpPr>
          <p:nvPr/>
        </p:nvSpPr>
        <p:spPr>
          <a:xfrm>
            <a:off x="4797909" y="5636344"/>
            <a:ext cx="7205474" cy="487884"/>
          </a:xfrm>
          <a:prstGeom prst="rect">
            <a:avLst/>
          </a:prstGeom>
        </p:spPr>
        <p:txBody>
          <a:bodyPr vert="horz" lIns="109728" tIns="109728" rIns="109728" bIns="91440" rtlCol="0" anchor="ctr"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CA" sz="2800" dirty="0"/>
              <a:t>Now the cell is ready to divide!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8557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, pie chart&#10;&#10;Description automatically generated">
            <a:extLst>
              <a:ext uri="{FF2B5EF4-FFF2-40B4-BE49-F238E27FC236}">
                <a16:creationId xmlns:a16="http://schemas.microsoft.com/office/drawing/2014/main" id="{84358F0B-E6F1-B349-AD83-A917399442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536" b="-2"/>
          <a:stretch/>
        </p:blipFill>
        <p:spPr>
          <a:xfrm>
            <a:off x="5019126" y="164123"/>
            <a:ext cx="6033285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5C27476-EFCB-B149-9507-74F3F4F29C84}"/>
              </a:ext>
            </a:extLst>
          </p:cNvPr>
          <p:cNvSpPr txBox="1">
            <a:spLocks/>
          </p:cNvSpPr>
          <p:nvPr/>
        </p:nvSpPr>
        <p:spPr>
          <a:xfrm rot="20768522">
            <a:off x="311619" y="650888"/>
            <a:ext cx="5837464" cy="331147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>
            <a:lvl1pPr algn="l" defTabSz="914400" rtl="0" eaLnBrk="1" latinLnBrk="0" hangingPunct="1">
              <a:lnSpc>
                <a:spcPct val="150000"/>
              </a:lnSpc>
              <a:spcBef>
                <a:spcPct val="0"/>
              </a:spcBef>
              <a:buNone/>
              <a:defRPr sz="36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cap="all" dirty="0">
                <a:solidFill>
                  <a:schemeClr val="tx1"/>
                </a:solidFill>
              </a:rPr>
              <a:t>Recap</a:t>
            </a:r>
            <a:endParaRPr lang="en-US" sz="6000" cap="al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731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62F176A-9349-4CD7-8042-59C0200C8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0904" y="0"/>
            <a:ext cx="4641096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64738AB-B6BE-4867-889A-52CE4AC8D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95508"/>
            <a:ext cx="7582419" cy="50168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53173D-15F0-F648-8E02-794385545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589" y="1709530"/>
            <a:ext cx="5837464" cy="3311479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 algn="l"/>
            <a:r>
              <a:rPr lang="en-US" sz="6000" b="0" cap="all" dirty="0">
                <a:solidFill>
                  <a:schemeClr val="tx2"/>
                </a:solidFill>
              </a:rPr>
              <a:t>2. MITOSIS</a:t>
            </a:r>
          </a:p>
        </p:txBody>
      </p:sp>
      <p:pic>
        <p:nvPicPr>
          <p:cNvPr id="15" name="Picture 14" descr="Image result for mitosis meme">
            <a:extLst>
              <a:ext uri="{FF2B5EF4-FFF2-40B4-BE49-F238E27FC236}">
                <a16:creationId xmlns:a16="http://schemas.microsoft.com/office/drawing/2014/main" id="{1768C464-6D5C-7A45-AB34-1F41B1F973C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8" r="8685" b="-1"/>
          <a:stretch/>
        </p:blipFill>
        <p:spPr bwMode="auto">
          <a:xfrm>
            <a:off x="7585467" y="1074544"/>
            <a:ext cx="4606533" cy="5069861"/>
          </a:xfrm>
          <a:prstGeom prst="rect">
            <a:avLst/>
          </a:prstGeom>
          <a:noFill/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4E9A171F-91A7-42F8-B25C-E38B244E7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7851D67-7085-40E2-B146-F91433A28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405"/>
            <a:ext cx="7534656" cy="7135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85AAE23-FCB6-4663-907C-0110B0FDC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5468" y="6167615"/>
            <a:ext cx="4603482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C969C2C-E7E3-4052-87D4-61E733EC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C60369F-A41B-4D6E-8990-30E2715C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1459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063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CA4CB2-9071-41EB-AABB-2D8EB939D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6F6BD-9C49-4F4F-99EA-9C5AA3183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97806" y="-2"/>
            <a:ext cx="7494194" cy="16419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B7BDA1-72DC-CC43-BFEF-9FEA1CB4F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871" y="234803"/>
            <a:ext cx="6783824" cy="1162801"/>
          </a:xfrm>
        </p:spPr>
        <p:txBody>
          <a:bodyPr>
            <a:normAutofit fontScale="90000"/>
          </a:bodyPr>
          <a:lstStyle/>
          <a:p>
            <a:pPr>
              <a:lnSpc>
                <a:spcPct val="140000"/>
              </a:lnSpc>
            </a:pPr>
            <a:r>
              <a:rPr lang="en-US" sz="4900" dirty="0">
                <a:solidFill>
                  <a:schemeClr val="bg1"/>
                </a:solidFill>
              </a:rPr>
              <a:t>MITOSIS</a:t>
            </a:r>
            <a:endParaRPr lang="en-US" sz="4400" b="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DA365B-E064-481A-A62D-18CD31DB3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74795" y="1658471"/>
            <a:ext cx="7517205" cy="3541058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DBE49D-AABD-458B-B2DF-4D5FA7D5C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205919"/>
            <a:ext cx="4651248" cy="16520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833CC6-729B-40E8-B891-D93467E34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36801" y="3396995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757897-7307-46AF-923D-FF5BF45DD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5205919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15A36BDA-73FE-E64F-975D-88318E0D786B}"/>
              </a:ext>
            </a:extLst>
          </p:cNvPr>
          <p:cNvSpPr txBox="1">
            <a:spLocks noChangeArrowheads="1"/>
          </p:cNvSpPr>
          <p:nvPr/>
        </p:nvSpPr>
        <p:spPr>
          <a:xfrm>
            <a:off x="4794573" y="1783759"/>
            <a:ext cx="7122002" cy="3393179"/>
          </a:xfrm>
          <a:prstGeom prst="rect">
            <a:avLst/>
          </a:prstGeom>
        </p:spPr>
        <p:txBody>
          <a:bodyPr vert="horz" lIns="109728" tIns="109728" rIns="109728" bIns="91440" rtlCol="0" anchor="t">
            <a:norm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b="0" dirty="0"/>
              <a:t>The </a:t>
            </a:r>
            <a:r>
              <a:rPr lang="en-US" sz="2000" dirty="0">
                <a:highlight>
                  <a:srgbClr val="FFFF00"/>
                </a:highlight>
              </a:rPr>
              <a:t>shortest</a:t>
            </a:r>
            <a:r>
              <a:rPr lang="en-US" sz="2000" b="0" dirty="0"/>
              <a:t> stage of the cell cycle where the </a:t>
            </a:r>
            <a:r>
              <a:rPr lang="en-US" sz="2000" dirty="0"/>
              <a:t>nuclear contents </a:t>
            </a:r>
            <a:r>
              <a:rPr lang="en-US" sz="2000" dirty="0">
                <a:highlight>
                  <a:srgbClr val="FFFF00"/>
                </a:highlight>
              </a:rPr>
              <a:t>divide</a:t>
            </a:r>
            <a:r>
              <a:rPr lang="en-US" sz="2000" b="0" dirty="0"/>
              <a:t>, and </a:t>
            </a:r>
            <a:r>
              <a:rPr lang="en-US" sz="2000" dirty="0">
                <a:highlight>
                  <a:srgbClr val="FFFF00"/>
                </a:highlight>
              </a:rPr>
              <a:t>two</a:t>
            </a:r>
            <a:r>
              <a:rPr lang="en-US" sz="2000" b="0" dirty="0"/>
              <a:t> daughter nuclei are formed.</a:t>
            </a:r>
          </a:p>
          <a:p>
            <a:pPr>
              <a:defRPr/>
            </a:pPr>
            <a:r>
              <a:rPr lang="en-US" sz="2000" b="0" dirty="0"/>
              <a:t> </a:t>
            </a:r>
          </a:p>
          <a:p>
            <a:pPr>
              <a:defRPr/>
            </a:pPr>
            <a:r>
              <a:rPr lang="en-US" sz="2000" b="0" dirty="0"/>
              <a:t>As the nucleus prepares to divide, replicated DNA in interphase joins to form </a:t>
            </a:r>
            <a:r>
              <a:rPr lang="en-US" sz="2000" dirty="0">
                <a:highlight>
                  <a:srgbClr val="FFFF00"/>
                </a:highlight>
              </a:rPr>
              <a:t>sister chromatids</a:t>
            </a:r>
            <a:r>
              <a:rPr lang="en-US" sz="2000" b="0" dirty="0"/>
              <a:t>, joined by a </a:t>
            </a:r>
            <a:r>
              <a:rPr lang="en-US" sz="2000" dirty="0"/>
              <a:t>centromere</a:t>
            </a:r>
            <a:r>
              <a:rPr lang="en-US" sz="2000" b="0" dirty="0"/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A29AA4-558E-7E4D-A57E-098BCF4F2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13" y="215746"/>
            <a:ext cx="3906308" cy="642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09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270268-5D24-5743-8C0F-8F71F9F1C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202" y="0"/>
            <a:ext cx="10431596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D96CDB-FA23-654F-AE82-40A774B79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291" y="3171048"/>
            <a:ext cx="5346915" cy="368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0044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-1"/>
            <a:ext cx="11153231" cy="305848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10748"/>
            <a:ext cx="12192000" cy="11612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068288"/>
            <a:ext cx="1006766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10" descr="mitosis">
            <a:extLst>
              <a:ext uri="{FF2B5EF4-FFF2-40B4-BE49-F238E27FC236}">
                <a16:creationId xmlns:a16="http://schemas.microsoft.com/office/drawing/2014/main" id="{5C7A8916-839A-8846-AA7E-C238A8F07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0674" y="518634"/>
            <a:ext cx="11089417" cy="230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5688196-B72E-194E-8E28-382CEED9D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4804" y="4670429"/>
            <a:ext cx="9841158" cy="1689177"/>
          </a:xfrm>
        </p:spPr>
        <p:txBody>
          <a:bodyPr anchor="t">
            <a:norm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sz="3200" b="0" dirty="0"/>
              <a:t>Mitosis occurs in 4 (</a:t>
            </a:r>
            <a:r>
              <a:rPr lang="en-US" sz="3200" b="0" i="1" dirty="0"/>
              <a:t>well, kind of 5</a:t>
            </a:r>
            <a:r>
              <a:rPr lang="en-US" sz="3200" b="0" dirty="0"/>
              <a:t>) stages</a:t>
            </a:r>
          </a:p>
          <a:p>
            <a:pPr>
              <a:lnSpc>
                <a:spcPct val="130000"/>
              </a:lnSpc>
            </a:pPr>
            <a:endParaRPr lang="en-US" sz="11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47BBDB-6F48-6149-8507-49CC3A67BB14}"/>
              </a:ext>
            </a:extLst>
          </p:cNvPr>
          <p:cNvSpPr/>
          <p:nvPr/>
        </p:nvSpPr>
        <p:spPr>
          <a:xfrm>
            <a:off x="2999164" y="3408735"/>
            <a:ext cx="15648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Prophase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114A2F-FFDB-1D43-ACE8-258CA12D6EF9}"/>
              </a:ext>
            </a:extLst>
          </p:cNvPr>
          <p:cNvSpPr/>
          <p:nvPr/>
        </p:nvSpPr>
        <p:spPr>
          <a:xfrm>
            <a:off x="6188492" y="3400258"/>
            <a:ext cx="18004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Metaphase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5C9054-6951-FF48-A7F9-5A71ABA96D89}"/>
              </a:ext>
            </a:extLst>
          </p:cNvPr>
          <p:cNvSpPr/>
          <p:nvPr/>
        </p:nvSpPr>
        <p:spPr>
          <a:xfrm>
            <a:off x="8372164" y="3400258"/>
            <a:ext cx="1649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Anaphase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C4B3A7-B652-D845-94EE-523CBBE376EE}"/>
              </a:ext>
            </a:extLst>
          </p:cNvPr>
          <p:cNvSpPr/>
          <p:nvPr/>
        </p:nvSpPr>
        <p:spPr>
          <a:xfrm>
            <a:off x="10347922" y="3394952"/>
            <a:ext cx="1674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Telophase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B02A622-AA4F-9B4E-8378-7E1A6911E31A}"/>
              </a:ext>
            </a:extLst>
          </p:cNvPr>
          <p:cNvSpPr/>
          <p:nvPr/>
        </p:nvSpPr>
        <p:spPr>
          <a:xfrm>
            <a:off x="1345987" y="3199759"/>
            <a:ext cx="15648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Early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Prophase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6FE71CF-2297-5645-BC22-F3B354F6B30A}"/>
              </a:ext>
            </a:extLst>
          </p:cNvPr>
          <p:cNvSpPr/>
          <p:nvPr/>
        </p:nvSpPr>
        <p:spPr>
          <a:xfrm>
            <a:off x="3566001" y="3199758"/>
            <a:ext cx="15648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Late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Prophase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85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1" grpId="0"/>
      <p:bldP spid="31" grpId="0"/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2FF329-3A87-4F66-BA01-91CD63C81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0"/>
            <a:ext cx="4420926" cy="68381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1F28A6-7AFD-E548-8DFC-B5B8E604C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13" y="1424864"/>
            <a:ext cx="4357254" cy="403191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146359"/>
            <a:ext cx="4426072" cy="71164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748578"/>
            <a:ext cx="7765922" cy="541903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DAACBD-BE99-C845-8253-1E6B0E9EA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499" y="540898"/>
            <a:ext cx="6627226" cy="1154102"/>
          </a:xfrm>
        </p:spPr>
        <p:txBody>
          <a:bodyPr>
            <a:normAutofit/>
          </a:bodyPr>
          <a:lstStyle/>
          <a:p>
            <a:r>
              <a:rPr lang="en-US" dirty="0"/>
              <a:t>EARLY PROPHASE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8774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A0253-F1B6-934C-A395-402FA36E8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1499" y="1695000"/>
            <a:ext cx="7483688" cy="4622102"/>
          </a:xfrm>
        </p:spPr>
        <p:txBody>
          <a:bodyPr anchor="t">
            <a:norm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0" dirty="0">
                <a:latin typeface="Corbel" charset="0"/>
              </a:rPr>
              <a:t>The chromosomes coil and thicken and become </a:t>
            </a:r>
            <a:r>
              <a:rPr lang="en-US" sz="2800" dirty="0">
                <a:highlight>
                  <a:srgbClr val="FFFF00"/>
                </a:highlight>
                <a:latin typeface="Corbel" charset="0"/>
              </a:rPr>
              <a:t>distinct</a:t>
            </a:r>
            <a:r>
              <a:rPr lang="en-US" sz="2800" b="0" dirty="0">
                <a:latin typeface="Corbel" charset="0"/>
              </a:rPr>
              <a:t> from one another.  The chromosomes are now visible.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0" dirty="0">
                <a:latin typeface="Corbel" charset="0"/>
              </a:rPr>
              <a:t>The nucleolus  </a:t>
            </a:r>
            <a:r>
              <a:rPr lang="en-US" sz="2800" dirty="0">
                <a:highlight>
                  <a:srgbClr val="FFFF00"/>
                </a:highlight>
                <a:latin typeface="Corbel" charset="0"/>
              </a:rPr>
              <a:t>disappears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0" dirty="0">
                <a:latin typeface="Corbel" charset="0"/>
              </a:rPr>
              <a:t>The chromosomes are doubled throughout their length.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0" dirty="0">
                <a:latin typeface="Corbel" charset="0"/>
              </a:rPr>
              <a:t>The centrioles separate and start moving to opposite ends of the cell.  A spindle made of microtubules begins to form. </a:t>
            </a:r>
          </a:p>
          <a:p>
            <a:endParaRPr lang="en-US" sz="2800" b="0" u="sng" dirty="0">
              <a:latin typeface="Corbel" charset="0"/>
            </a:endParaRPr>
          </a:p>
          <a:p>
            <a:endParaRPr lang="en-US" sz="2800" b="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94069" y="6167615"/>
            <a:ext cx="7794882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A19CCAD-4319-624A-9A67-5BCB378B30FE}"/>
              </a:ext>
            </a:extLst>
          </p:cNvPr>
          <p:cNvSpPr txBox="1">
            <a:spLocks/>
          </p:cNvSpPr>
          <p:nvPr/>
        </p:nvSpPr>
        <p:spPr>
          <a:xfrm>
            <a:off x="1162901" y="-235145"/>
            <a:ext cx="2652136" cy="1154102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>
            <a:lvl1pPr algn="l" defTabSz="914400" rtl="0" eaLnBrk="1" latinLnBrk="0" hangingPunct="1">
              <a:lnSpc>
                <a:spcPct val="150000"/>
              </a:lnSpc>
              <a:spcBef>
                <a:spcPct val="0"/>
              </a:spcBef>
              <a:buNone/>
              <a:defRPr sz="36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highlight>
                  <a:srgbClr val="FFFF00"/>
                </a:highlight>
              </a:rPr>
              <a:t>P</a:t>
            </a:r>
            <a:r>
              <a:rPr lang="en-US" dirty="0"/>
              <a:t>MAT</a:t>
            </a:r>
          </a:p>
        </p:txBody>
      </p:sp>
    </p:spTree>
    <p:extLst>
      <p:ext uri="{BB962C8B-B14F-4D97-AF65-F5344CB8AC3E}">
        <p14:creationId xmlns:p14="http://schemas.microsoft.com/office/powerpoint/2010/main" val="261947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2FF329-3A87-4F66-BA01-91CD63C81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0"/>
            <a:ext cx="4420926" cy="68381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146359"/>
            <a:ext cx="4426072" cy="71164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748578"/>
            <a:ext cx="7765922" cy="541903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DAACBD-BE99-C845-8253-1E6B0E9EA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499" y="540898"/>
            <a:ext cx="6627226" cy="1154102"/>
          </a:xfrm>
        </p:spPr>
        <p:txBody>
          <a:bodyPr>
            <a:normAutofit/>
          </a:bodyPr>
          <a:lstStyle/>
          <a:p>
            <a:r>
              <a:rPr lang="en-US" dirty="0"/>
              <a:t>LATE PROPHASE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8774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A0253-F1B6-934C-A395-402FA36E8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6389" y="1759008"/>
            <a:ext cx="7382403" cy="4112834"/>
          </a:xfrm>
        </p:spPr>
        <p:txBody>
          <a:bodyPr anchor="t">
            <a:norm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2800" b="0" dirty="0"/>
              <a:t>The nuclear membrane </a:t>
            </a:r>
            <a:r>
              <a:rPr lang="en-CA" sz="2800" dirty="0">
                <a:highlight>
                  <a:srgbClr val="FFFF00"/>
                </a:highlight>
              </a:rPr>
              <a:t>disappears</a:t>
            </a:r>
            <a:r>
              <a:rPr lang="en-CA" sz="2800" b="0" dirty="0"/>
              <a:t> </a:t>
            </a:r>
            <a:endParaRPr lang="en-US" sz="2800" b="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0" dirty="0"/>
              <a:t>The </a:t>
            </a:r>
            <a:r>
              <a:rPr lang="en-US" sz="2800" dirty="0">
                <a:highlight>
                  <a:srgbClr val="FFFF00"/>
                </a:highlight>
              </a:rPr>
              <a:t>centrioles</a:t>
            </a:r>
            <a:r>
              <a:rPr lang="en-US" sz="2800" b="0" dirty="0"/>
              <a:t> move to the opposite poles, completing </a:t>
            </a:r>
            <a:r>
              <a:rPr lang="en-US" sz="2800" dirty="0">
                <a:highlight>
                  <a:srgbClr val="FFFF00"/>
                </a:highlight>
              </a:rPr>
              <a:t>spindle</a:t>
            </a:r>
            <a:r>
              <a:rPr lang="en-US" sz="2800" b="0" dirty="0">
                <a:highlight>
                  <a:srgbClr val="FFFF00"/>
                </a:highlight>
              </a:rPr>
              <a:t> </a:t>
            </a:r>
            <a:r>
              <a:rPr lang="en-US" sz="2800" b="0" dirty="0"/>
              <a:t>(microtubules form spindle)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2800" b="0" dirty="0"/>
              <a:t>The chromosomes attach to the spindle fibres at their </a:t>
            </a:r>
            <a:r>
              <a:rPr lang="en-CA" sz="2800" dirty="0">
                <a:highlight>
                  <a:srgbClr val="FFFF00"/>
                </a:highlight>
              </a:rPr>
              <a:t>centromeres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800" b="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800" b="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94069" y="6167615"/>
            <a:ext cx="7794882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7585E9-9A09-D348-A1E7-5AB79ED6F5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5" r="3827"/>
          <a:stretch/>
        </p:blipFill>
        <p:spPr>
          <a:xfrm>
            <a:off x="74091" y="1701323"/>
            <a:ext cx="4338877" cy="3513548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3ACED98A-9D80-7A45-BD34-17CB0F60F34D}"/>
              </a:ext>
            </a:extLst>
          </p:cNvPr>
          <p:cNvSpPr txBox="1">
            <a:spLocks/>
          </p:cNvSpPr>
          <p:nvPr/>
        </p:nvSpPr>
        <p:spPr>
          <a:xfrm>
            <a:off x="1162901" y="-235145"/>
            <a:ext cx="2652136" cy="1154102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>
            <a:lvl1pPr algn="l" defTabSz="914400" rtl="0" eaLnBrk="1" latinLnBrk="0" hangingPunct="1">
              <a:lnSpc>
                <a:spcPct val="150000"/>
              </a:lnSpc>
              <a:spcBef>
                <a:spcPct val="0"/>
              </a:spcBef>
              <a:buNone/>
              <a:defRPr sz="36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highlight>
                  <a:srgbClr val="FFFF00"/>
                </a:highlight>
              </a:rPr>
              <a:t>P</a:t>
            </a:r>
            <a:r>
              <a:rPr lang="en-US" dirty="0"/>
              <a:t>MAT</a:t>
            </a:r>
          </a:p>
        </p:txBody>
      </p:sp>
    </p:spTree>
    <p:extLst>
      <p:ext uri="{BB962C8B-B14F-4D97-AF65-F5344CB8AC3E}">
        <p14:creationId xmlns:p14="http://schemas.microsoft.com/office/powerpoint/2010/main" val="111029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2FF329-3A87-4F66-BA01-91CD63C81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0"/>
            <a:ext cx="4420926" cy="68381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146359"/>
            <a:ext cx="4426072" cy="71164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748578"/>
            <a:ext cx="7765922" cy="541903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DAACBD-BE99-C845-8253-1E6B0E9EA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499" y="540898"/>
            <a:ext cx="6627226" cy="1154102"/>
          </a:xfrm>
        </p:spPr>
        <p:txBody>
          <a:bodyPr>
            <a:normAutofit/>
          </a:bodyPr>
          <a:lstStyle/>
          <a:p>
            <a:r>
              <a:rPr lang="en-US" dirty="0"/>
              <a:t>METAPHASE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8774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A0253-F1B6-934C-A395-402FA36E8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6937" y="1552751"/>
            <a:ext cx="7483688" cy="4112834"/>
          </a:xfrm>
        </p:spPr>
        <p:txBody>
          <a:bodyPr anchor="t">
            <a:norm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0" dirty="0"/>
              <a:t>Each chromosome is connected to a spindle fiber at its </a:t>
            </a:r>
            <a:r>
              <a:rPr lang="en-US" sz="2800" dirty="0">
                <a:highlight>
                  <a:srgbClr val="FFFF00"/>
                </a:highlight>
              </a:rPr>
              <a:t>centromere</a:t>
            </a:r>
            <a:r>
              <a:rPr lang="en-US" sz="2800" b="0" dirty="0"/>
              <a:t>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0" dirty="0"/>
              <a:t>The </a:t>
            </a:r>
            <a:r>
              <a:rPr lang="en-US" sz="2800" dirty="0">
                <a:highlight>
                  <a:srgbClr val="FFFF00"/>
                </a:highlight>
              </a:rPr>
              <a:t>centrioles</a:t>
            </a:r>
            <a:r>
              <a:rPr lang="en-US" sz="2800" b="0" dirty="0"/>
              <a:t> are now at opposite sides of the cell.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0" dirty="0"/>
              <a:t>The </a:t>
            </a:r>
            <a:r>
              <a:rPr lang="en-US" sz="2800" dirty="0">
                <a:highlight>
                  <a:srgbClr val="FFFF00"/>
                </a:highlight>
              </a:rPr>
              <a:t>spindle fibers </a:t>
            </a:r>
            <a:r>
              <a:rPr lang="en-US" sz="2800" b="0" dirty="0"/>
              <a:t>will push and pull the chromosomes.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0" dirty="0"/>
              <a:t>The chromosomes </a:t>
            </a:r>
            <a:r>
              <a:rPr lang="en-US" sz="2800" dirty="0">
                <a:highlight>
                  <a:srgbClr val="FFFF00"/>
                </a:highlight>
              </a:rPr>
              <a:t>line up </a:t>
            </a:r>
            <a:r>
              <a:rPr lang="en-US" sz="2800" b="0" dirty="0"/>
              <a:t>at the </a:t>
            </a:r>
            <a:r>
              <a:rPr lang="en-US" sz="2800" dirty="0">
                <a:highlight>
                  <a:srgbClr val="FFFF00"/>
                </a:highlight>
              </a:rPr>
              <a:t>center</a:t>
            </a:r>
            <a:r>
              <a:rPr lang="en-US" sz="2800" b="0" dirty="0"/>
              <a:t> of the cell.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b="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b="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b="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94069" y="6167615"/>
            <a:ext cx="7794882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37026BC-972E-4746-8766-45062B71DF7C}"/>
              </a:ext>
            </a:extLst>
          </p:cNvPr>
          <p:cNvSpPr txBox="1">
            <a:spLocks/>
          </p:cNvSpPr>
          <p:nvPr/>
        </p:nvSpPr>
        <p:spPr>
          <a:xfrm>
            <a:off x="1162901" y="-235145"/>
            <a:ext cx="2652136" cy="1154102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>
            <a:lvl1pPr algn="l" defTabSz="914400" rtl="0" eaLnBrk="1" latinLnBrk="0" hangingPunct="1">
              <a:lnSpc>
                <a:spcPct val="150000"/>
              </a:lnSpc>
              <a:spcBef>
                <a:spcPct val="0"/>
              </a:spcBef>
              <a:buNone/>
              <a:defRPr sz="36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</a:t>
            </a:r>
            <a:r>
              <a:rPr lang="en-US" dirty="0">
                <a:highlight>
                  <a:srgbClr val="FFFF00"/>
                </a:highlight>
              </a:rPr>
              <a:t>M</a:t>
            </a:r>
            <a:r>
              <a:rPr lang="en-US" dirty="0"/>
              <a:t>AT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7288E4-D932-2840-904C-9427231F7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1290" y="1799299"/>
            <a:ext cx="4557136" cy="3317595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BFFB67A8-E42E-474D-A02B-B4C3FCF1A453}"/>
              </a:ext>
            </a:extLst>
          </p:cNvPr>
          <p:cNvSpPr txBox="1">
            <a:spLocks/>
          </p:cNvSpPr>
          <p:nvPr/>
        </p:nvSpPr>
        <p:spPr>
          <a:xfrm>
            <a:off x="5472533" y="5235433"/>
            <a:ext cx="7483688" cy="1154102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>
            <a:lvl1pPr algn="l" defTabSz="914400" rtl="0" eaLnBrk="1" latinLnBrk="0" hangingPunct="1">
              <a:lnSpc>
                <a:spcPct val="150000"/>
              </a:lnSpc>
              <a:spcBef>
                <a:spcPct val="0"/>
              </a:spcBef>
              <a:buNone/>
              <a:defRPr sz="36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i="1" dirty="0"/>
              <a:t> </a:t>
            </a:r>
            <a:r>
              <a:rPr lang="en-US" sz="1600" b="0" i="1" dirty="0">
                <a:highlight>
                  <a:srgbClr val="FFFF00"/>
                </a:highlight>
              </a:rPr>
              <a:t>m</a:t>
            </a:r>
            <a:r>
              <a:rPr lang="en-US" sz="1600" b="0" i="1" dirty="0"/>
              <a:t>eta = </a:t>
            </a:r>
            <a:r>
              <a:rPr lang="en-US" sz="1600" b="0" i="1" dirty="0">
                <a:highlight>
                  <a:srgbClr val="FFFF00"/>
                </a:highlight>
              </a:rPr>
              <a:t>m</a:t>
            </a:r>
            <a:r>
              <a:rPr lang="en-US" sz="1600" b="0" i="1" dirty="0"/>
              <a:t>iddle = chromos at the middle of the cell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62C288-8298-E742-86C5-B43531151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2734" y="5462014"/>
            <a:ext cx="459566" cy="62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87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2FF329-3A87-4F66-BA01-91CD63C81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0"/>
            <a:ext cx="4420926" cy="68381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146359"/>
            <a:ext cx="4426072" cy="71164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748578"/>
            <a:ext cx="7765922" cy="541903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DAACBD-BE99-C845-8253-1E6B0E9EA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499" y="540898"/>
            <a:ext cx="6627226" cy="1154102"/>
          </a:xfrm>
        </p:spPr>
        <p:txBody>
          <a:bodyPr>
            <a:normAutofit/>
          </a:bodyPr>
          <a:lstStyle/>
          <a:p>
            <a:r>
              <a:rPr lang="en-US" dirty="0"/>
              <a:t>ANAPHASE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8774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A0253-F1B6-934C-A395-402FA36E8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0632" y="1552973"/>
            <a:ext cx="7483688" cy="4537982"/>
          </a:xfrm>
        </p:spPr>
        <p:txBody>
          <a:bodyPr anchor="t">
            <a:normAutofit lnSpcReduction="10000"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0" dirty="0"/>
              <a:t>The microtubules begin to </a:t>
            </a:r>
            <a:r>
              <a:rPr lang="en-US" sz="2800" dirty="0">
                <a:highlight>
                  <a:srgbClr val="FFFF00"/>
                </a:highlight>
              </a:rPr>
              <a:t>shorten</a:t>
            </a:r>
            <a:r>
              <a:rPr lang="en-US" sz="2800" b="0" dirty="0"/>
              <a:t> and this pulls the </a:t>
            </a:r>
            <a:r>
              <a:rPr lang="en-US" sz="2800" dirty="0">
                <a:highlight>
                  <a:srgbClr val="FFFF00"/>
                </a:highlight>
              </a:rPr>
              <a:t>chromatids</a:t>
            </a:r>
            <a:r>
              <a:rPr lang="en-US" sz="2800" b="0" dirty="0"/>
              <a:t> apart to opposite sides of the cell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2800" b="0" dirty="0"/>
              <a:t>Once they separate, each sister chromatid is considered to be a </a:t>
            </a:r>
            <a:r>
              <a:rPr lang="en-CA" sz="2800" dirty="0">
                <a:highlight>
                  <a:srgbClr val="FFFF00"/>
                </a:highlight>
              </a:rPr>
              <a:t>chromosome</a:t>
            </a:r>
            <a:r>
              <a:rPr lang="en-CA" sz="2800" b="0" dirty="0"/>
              <a:t>. </a:t>
            </a:r>
            <a:endParaRPr lang="en-US" sz="2800" b="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0" dirty="0"/>
              <a:t>By the end of anaphase, the two ends of the cell have </a:t>
            </a:r>
            <a:r>
              <a:rPr lang="en-US" sz="2800" dirty="0">
                <a:highlight>
                  <a:srgbClr val="FFFF00"/>
                </a:highlight>
              </a:rPr>
              <a:t>equivalent</a:t>
            </a:r>
            <a:r>
              <a:rPr lang="en-US" sz="2800" b="0" dirty="0"/>
              <a:t> and </a:t>
            </a:r>
            <a:r>
              <a:rPr lang="en-US" sz="2800" dirty="0">
                <a:highlight>
                  <a:srgbClr val="FFFF00"/>
                </a:highlight>
              </a:rPr>
              <a:t>complete</a:t>
            </a:r>
            <a:r>
              <a:rPr lang="en-US" sz="2800" b="0" dirty="0"/>
              <a:t> sets of chromosomes.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800" b="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94069" y="6167615"/>
            <a:ext cx="7794882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37026BC-972E-4746-8766-45062B71DF7C}"/>
              </a:ext>
            </a:extLst>
          </p:cNvPr>
          <p:cNvSpPr txBox="1">
            <a:spLocks/>
          </p:cNvSpPr>
          <p:nvPr/>
        </p:nvSpPr>
        <p:spPr>
          <a:xfrm>
            <a:off x="1162901" y="-235145"/>
            <a:ext cx="2652136" cy="1154102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>
            <a:lvl1pPr algn="l" defTabSz="914400" rtl="0" eaLnBrk="1" latinLnBrk="0" hangingPunct="1">
              <a:lnSpc>
                <a:spcPct val="150000"/>
              </a:lnSpc>
              <a:spcBef>
                <a:spcPct val="0"/>
              </a:spcBef>
              <a:buNone/>
              <a:defRPr sz="36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PM</a:t>
            </a:r>
            <a:r>
              <a:rPr lang="en-US" dirty="0">
                <a:highlight>
                  <a:srgbClr val="FFFF00"/>
                </a:highlight>
              </a:rPr>
              <a:t>A</a:t>
            </a:r>
            <a:r>
              <a:rPr lang="en-US" dirty="0"/>
              <a:t>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FFB67A8-E42E-474D-A02B-B4C3FCF1A453}"/>
              </a:ext>
            </a:extLst>
          </p:cNvPr>
          <p:cNvSpPr txBox="1">
            <a:spLocks/>
          </p:cNvSpPr>
          <p:nvPr/>
        </p:nvSpPr>
        <p:spPr>
          <a:xfrm>
            <a:off x="5684914" y="5869315"/>
            <a:ext cx="7483688" cy="1154102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>
            <a:lvl1pPr algn="l" defTabSz="914400" rtl="0" eaLnBrk="1" latinLnBrk="0" hangingPunct="1">
              <a:lnSpc>
                <a:spcPct val="150000"/>
              </a:lnSpc>
              <a:spcBef>
                <a:spcPct val="0"/>
              </a:spcBef>
              <a:buNone/>
              <a:defRPr sz="36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i="1" dirty="0"/>
              <a:t> look at the shape of the chromos.. Little A’s?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62C288-8298-E742-86C5-B43531151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345" y="6091137"/>
            <a:ext cx="459566" cy="6232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3C8953-D5F8-4640-85C5-36B776120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416" y="1027694"/>
            <a:ext cx="3479800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60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2FF329-3A87-4F66-BA01-91CD63C81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0"/>
            <a:ext cx="4420926" cy="68381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146359"/>
            <a:ext cx="4426072" cy="71164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748578"/>
            <a:ext cx="7765922" cy="541903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DAACBD-BE99-C845-8253-1E6B0E9EA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499" y="540898"/>
            <a:ext cx="6627226" cy="1154102"/>
          </a:xfrm>
        </p:spPr>
        <p:txBody>
          <a:bodyPr>
            <a:normAutofit/>
          </a:bodyPr>
          <a:lstStyle/>
          <a:p>
            <a:r>
              <a:rPr lang="en-US" dirty="0"/>
              <a:t>TELOPHASE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8774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A0253-F1B6-934C-A395-402FA36E8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1499" y="1602010"/>
            <a:ext cx="7325428" cy="4112834"/>
          </a:xfrm>
        </p:spPr>
        <p:txBody>
          <a:bodyPr anchor="t">
            <a:normAutofit fontScale="92500" lnSpcReduction="10000"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2800" b="0" dirty="0"/>
              <a:t>One </a:t>
            </a:r>
            <a:r>
              <a:rPr lang="en-CA" sz="2800" dirty="0">
                <a:highlight>
                  <a:srgbClr val="FFFF00"/>
                </a:highlight>
              </a:rPr>
              <a:t>complete</a:t>
            </a:r>
            <a:r>
              <a:rPr lang="en-CA" sz="2800" b="0" dirty="0"/>
              <a:t> set of chromosomes is now at each pole of the cell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2800" b="0" dirty="0"/>
              <a:t>Spindle fibres begin to </a:t>
            </a:r>
            <a:r>
              <a:rPr lang="en-CA" sz="2800" dirty="0">
                <a:highlight>
                  <a:srgbClr val="FFFF00"/>
                </a:highlight>
              </a:rPr>
              <a:t>disappear</a:t>
            </a:r>
            <a:r>
              <a:rPr lang="en-CA" sz="2800" b="0" dirty="0"/>
              <a:t>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2800" dirty="0">
                <a:highlight>
                  <a:srgbClr val="FFFF00"/>
                </a:highlight>
              </a:rPr>
              <a:t>Nuclear membrane </a:t>
            </a:r>
            <a:r>
              <a:rPr lang="en-CA" sz="2800" b="0" dirty="0"/>
              <a:t>forms around each set of chromosomes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2800" b="0" dirty="0"/>
              <a:t>A </a:t>
            </a:r>
            <a:r>
              <a:rPr lang="en-CA" sz="2800" dirty="0">
                <a:highlight>
                  <a:srgbClr val="FFFF00"/>
                </a:highlight>
              </a:rPr>
              <a:t>nucleolus</a:t>
            </a:r>
            <a:r>
              <a:rPr lang="en-CA" sz="2800" b="0" dirty="0"/>
              <a:t> appears within each nucleus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2800" b="0" dirty="0"/>
              <a:t>Now there are </a:t>
            </a:r>
            <a:r>
              <a:rPr lang="en-CA" sz="2800" dirty="0">
                <a:highlight>
                  <a:srgbClr val="FFFF00"/>
                </a:highlight>
              </a:rPr>
              <a:t>two</a:t>
            </a:r>
            <a:r>
              <a:rPr lang="en-CA" sz="2800" b="0" dirty="0"/>
              <a:t> nuclei in one cell, and the cell is ready to </a:t>
            </a:r>
            <a:r>
              <a:rPr lang="en-CA" sz="2800" dirty="0">
                <a:highlight>
                  <a:srgbClr val="FFFF00"/>
                </a:highlight>
              </a:rPr>
              <a:t>divide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b="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94069" y="6167615"/>
            <a:ext cx="7794882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37026BC-972E-4746-8766-45062B71DF7C}"/>
              </a:ext>
            </a:extLst>
          </p:cNvPr>
          <p:cNvSpPr txBox="1">
            <a:spLocks/>
          </p:cNvSpPr>
          <p:nvPr/>
        </p:nvSpPr>
        <p:spPr>
          <a:xfrm>
            <a:off x="1162901" y="-235145"/>
            <a:ext cx="2652136" cy="1154102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>
            <a:lvl1pPr algn="l" defTabSz="914400" rtl="0" eaLnBrk="1" latinLnBrk="0" hangingPunct="1">
              <a:lnSpc>
                <a:spcPct val="150000"/>
              </a:lnSpc>
              <a:spcBef>
                <a:spcPct val="0"/>
              </a:spcBef>
              <a:buNone/>
              <a:defRPr sz="36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PMA</a:t>
            </a:r>
            <a:r>
              <a:rPr lang="en-US" dirty="0">
                <a:solidFill>
                  <a:srgbClr val="FFFF00"/>
                </a:solidFill>
              </a:rPr>
              <a:t>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928B1B-1D1A-9B49-8C5E-4C2EFE988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534" y="755682"/>
            <a:ext cx="3843575" cy="589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52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ED0CB6C7-286B-F944-B7DD-FE8C7552A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574" y="254000"/>
            <a:ext cx="9285405" cy="635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4350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86898AF3-3DC4-984B-B9A8-1980D6AF5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318" y="527050"/>
            <a:ext cx="11569364" cy="580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4345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6072" cy="1804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1740090"/>
            <a:ext cx="7765922" cy="442752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7321D61E-43F8-2F43-BE4B-3A11875FDB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94636" y="309310"/>
            <a:ext cx="6754447" cy="1139172"/>
          </a:xfrm>
        </p:spPr>
        <p:txBody>
          <a:bodyPr rtlCol="0" anchor="b">
            <a:norm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CYTOKINESIS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75380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3355FC7F-54F2-9F46-B87E-840B4BF4EE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94637" y="1989999"/>
            <a:ext cx="7329358" cy="3883289"/>
          </a:xfrm>
        </p:spPr>
        <p:txBody>
          <a:bodyPr rtlCol="0" anchor="t">
            <a:noAutofit/>
          </a:bodyPr>
          <a:lstStyle/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b="0" dirty="0"/>
              <a:t>The final stage in the cell cycle, and happens in conjunction with </a:t>
            </a:r>
            <a:r>
              <a:rPr lang="en-US" sz="2800" dirty="0">
                <a:highlight>
                  <a:srgbClr val="FFFF00"/>
                </a:highlight>
              </a:rPr>
              <a:t>telophase</a:t>
            </a:r>
            <a:r>
              <a:rPr lang="en-US" sz="2800" b="0" dirty="0"/>
              <a:t> 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b="0" dirty="0"/>
              <a:t>The </a:t>
            </a:r>
            <a:r>
              <a:rPr lang="en-US" sz="2800" dirty="0">
                <a:highlight>
                  <a:srgbClr val="FFFF00"/>
                </a:highlight>
              </a:rPr>
              <a:t>two</a:t>
            </a:r>
            <a:r>
              <a:rPr lang="en-US" sz="2800" b="0" dirty="0"/>
              <a:t> nuclei are </a:t>
            </a:r>
            <a:r>
              <a:rPr lang="en-US" sz="2800" dirty="0">
                <a:highlight>
                  <a:srgbClr val="FFFF00"/>
                </a:highlight>
              </a:rPr>
              <a:t>separated</a:t>
            </a:r>
            <a:r>
              <a:rPr lang="en-US" sz="2800" b="0" dirty="0"/>
              <a:t> into </a:t>
            </a:r>
            <a:r>
              <a:rPr lang="en-US" sz="2800" dirty="0">
                <a:highlight>
                  <a:srgbClr val="FFFF00"/>
                </a:highlight>
              </a:rPr>
              <a:t>two</a:t>
            </a:r>
            <a:r>
              <a:rPr lang="en-US" sz="2800" b="0" dirty="0"/>
              <a:t> daughter cells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CA" sz="2800" b="0" dirty="0"/>
              <a:t>These new cells are </a:t>
            </a:r>
            <a:r>
              <a:rPr lang="en-CA" sz="2800" dirty="0">
                <a:highlight>
                  <a:srgbClr val="FFFF00"/>
                </a:highlight>
              </a:rPr>
              <a:t>identical</a:t>
            </a:r>
            <a:r>
              <a:rPr lang="en-CA" sz="2800" b="0" dirty="0"/>
              <a:t> to the original parent cell 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800" b="0" dirty="0"/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800" b="0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049" y="6167615"/>
            <a:ext cx="12192001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1" name="Text Box 5">
            <a:extLst>
              <a:ext uri="{FF2B5EF4-FFF2-40B4-BE49-F238E27FC236}">
                <a16:creationId xmlns:a16="http://schemas.microsoft.com/office/drawing/2014/main" id="{DF07BCEE-F91A-BA42-8216-9FF577209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9842" y="1684616"/>
            <a:ext cx="43592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pic>
        <p:nvPicPr>
          <p:cNvPr id="13" name="Picture 4" descr="images-4.jpeg">
            <a:extLst>
              <a:ext uri="{FF2B5EF4-FFF2-40B4-BE49-F238E27FC236}">
                <a16:creationId xmlns:a16="http://schemas.microsoft.com/office/drawing/2014/main" id="{81E1BED5-CEC9-A244-93D7-E318BD7BB3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05" y="2345557"/>
            <a:ext cx="4310062" cy="2586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747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95AFD3-721B-2B42-8C2B-B801D627F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0372"/>
            <a:ext cx="12192000" cy="51772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F4B254-CF0E-414D-B23A-ACE256AE8E6E}"/>
              </a:ext>
            </a:extLst>
          </p:cNvPr>
          <p:cNvSpPr txBox="1"/>
          <p:nvPr/>
        </p:nvSpPr>
        <p:spPr>
          <a:xfrm>
            <a:off x="1038386" y="325465"/>
            <a:ext cx="3549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Cytokinesis in ANIMAL cells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E79F1B-5341-794B-BD60-AC7E35D7300D}"/>
              </a:ext>
            </a:extLst>
          </p:cNvPr>
          <p:cNvSpPr txBox="1"/>
          <p:nvPr/>
        </p:nvSpPr>
        <p:spPr>
          <a:xfrm>
            <a:off x="7421104" y="325465"/>
            <a:ext cx="3549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Cytokinesis in PLANT cells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F385329-13DB-BE47-94D8-303BA7210AA2}"/>
              </a:ext>
            </a:extLst>
          </p:cNvPr>
          <p:cNvSpPr/>
          <p:nvPr/>
        </p:nvSpPr>
        <p:spPr>
          <a:xfrm>
            <a:off x="1131377" y="5284924"/>
            <a:ext cx="3068665" cy="4959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B30FDF9-24B1-D04D-8D18-76702264A3FB}"/>
              </a:ext>
            </a:extLst>
          </p:cNvPr>
          <p:cNvSpPr/>
          <p:nvPr/>
        </p:nvSpPr>
        <p:spPr>
          <a:xfrm>
            <a:off x="10000280" y="4928462"/>
            <a:ext cx="1939871" cy="4959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59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0E7DA6-22CE-8641-B605-DA2DB1F7F7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4085" y="0"/>
            <a:ext cx="74638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489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descr="Mitosis: The Amazing Cell Process that Uses Division to Multiply! (Updated)">
            <a:hlinkClick r:id="" action="ppaction://media"/>
            <a:extLst>
              <a:ext uri="{FF2B5EF4-FFF2-40B4-BE49-F238E27FC236}">
                <a16:creationId xmlns:a16="http://schemas.microsoft.com/office/drawing/2014/main" id="{A3D28B05-59FD-144F-AC4E-F1D5D1AF800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17348" y="347258"/>
            <a:ext cx="10957303" cy="616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22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http://image.wistatutor.com/content/feed/tvcs/mitosis_phases_0.jpg">
            <a:extLst>
              <a:ext uri="{FF2B5EF4-FFF2-40B4-BE49-F238E27FC236}">
                <a16:creationId xmlns:a16="http://schemas.microsoft.com/office/drawing/2014/main" id="{3B27970B-B7EC-1D4E-ADB8-C9D0896AE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"/>
            <a:ext cx="8686800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32693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D7EF8-5A99-E648-80B0-46B881F50101}"/>
              </a:ext>
            </a:extLst>
          </p:cNvPr>
          <p:cNvSpPr txBox="1">
            <a:spLocks/>
          </p:cNvSpPr>
          <p:nvPr/>
        </p:nvSpPr>
        <p:spPr>
          <a:xfrm>
            <a:off x="342891" y="1242647"/>
            <a:ext cx="2564432" cy="36107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altLang="en-US" sz="4400" b="1" dirty="0"/>
              <a:t>Cell Division in Plant Cells</a:t>
            </a:r>
          </a:p>
        </p:txBody>
      </p:sp>
      <p:pic>
        <p:nvPicPr>
          <p:cNvPr id="4" name="Online Media 3" descr="plant mitosis">
            <a:hlinkClick r:id="" action="ppaction://media"/>
            <a:extLst>
              <a:ext uri="{FF2B5EF4-FFF2-40B4-BE49-F238E27FC236}">
                <a16:creationId xmlns:a16="http://schemas.microsoft.com/office/drawing/2014/main" id="{5159F125-2DBD-E34F-8706-AA98F088C89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632788" y="512233"/>
            <a:ext cx="7783697" cy="583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48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vcbio.science.ru.nl/public/Final-Images/PL_Final512m_051-100/PL0096_512mOnionRootTipMitosisMontageDetail.jpg">
            <a:extLst>
              <a:ext uri="{FF2B5EF4-FFF2-40B4-BE49-F238E27FC236}">
                <a16:creationId xmlns:a16="http://schemas.microsoft.com/office/drawing/2014/main" id="{B569342D-D1AA-854B-9748-E52293E08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49" y="1"/>
            <a:ext cx="1038932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49604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F659D-E02F-BE49-9768-3BDD52248A7E}"/>
              </a:ext>
            </a:extLst>
          </p:cNvPr>
          <p:cNvSpPr txBox="1">
            <a:spLocks/>
          </p:cNvSpPr>
          <p:nvPr/>
        </p:nvSpPr>
        <p:spPr>
          <a:xfrm>
            <a:off x="325463" y="4710482"/>
            <a:ext cx="11608231" cy="17058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altLang="en-US" dirty="0">
                <a:hlinkClick r:id="rId2"/>
              </a:rPr>
              <a:t>Mitosis Rap </a:t>
            </a:r>
            <a:endParaRPr lang="en-US" altLang="en-US" dirty="0"/>
          </a:p>
          <a:p>
            <a:pPr algn="ctr">
              <a:spcAft>
                <a:spcPts val="600"/>
              </a:spcAft>
            </a:pPr>
            <a:endParaRPr lang="en-US" altLang="en-US" sz="2400" dirty="0"/>
          </a:p>
          <a:p>
            <a:pPr algn="ctr">
              <a:spcAft>
                <a:spcPts val="600"/>
              </a:spcAft>
            </a:pPr>
            <a:r>
              <a:rPr lang="en-US" altLang="en-US" sz="2400" dirty="0"/>
              <a:t>Ok so you can see he’s, um, </a:t>
            </a:r>
            <a:r>
              <a:rPr lang="en-US" altLang="en-US" sz="2400" i="1" dirty="0"/>
              <a:t>not a rapper</a:t>
            </a:r>
            <a:r>
              <a:rPr lang="en-US" altLang="en-US" sz="2400" dirty="0"/>
              <a:t>, but this is a good little review </a:t>
            </a:r>
            <a:r>
              <a:rPr lang="en-US" altLang="en-US" sz="2400" dirty="0">
                <a:sym typeface="Wingdings" pitchFamily="2" charset="2"/>
              </a:rPr>
              <a:t></a:t>
            </a:r>
            <a:r>
              <a:rPr lang="en-US" altLang="en-US" sz="2400" dirty="0"/>
              <a:t> 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68F61264-A711-AD42-AEF9-1DEAB7BEF7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0244" y="640078"/>
            <a:ext cx="6960980" cy="3915552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Graphic 26" descr="Presentation with media">
            <a:extLst>
              <a:ext uri="{FF2B5EF4-FFF2-40B4-BE49-F238E27FC236}">
                <a16:creationId xmlns:a16="http://schemas.microsoft.com/office/drawing/2014/main" id="{B5529A7E-62AF-024B-B668-4137176FE1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48492" y="48627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830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4738AB-B6BE-4867-889A-52CE4AC8D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095508"/>
            <a:ext cx="4668819" cy="50168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11BFB1-2605-5341-9C3E-24D008F00789}"/>
              </a:ext>
            </a:extLst>
          </p:cNvPr>
          <p:cNvSpPr txBox="1"/>
          <p:nvPr/>
        </p:nvSpPr>
        <p:spPr>
          <a:xfrm>
            <a:off x="463825" y="1709530"/>
            <a:ext cx="3754671" cy="2528515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2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cap="all" spc="15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Cell cycle Checkpoints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BD49B71-B686-4DFD-93AD-40CB19B62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72066" y="0"/>
            <a:ext cx="7519934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F080BF-522B-9D47-9C0D-DFC7F8D78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4223" y="1095508"/>
            <a:ext cx="5132372" cy="501689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C60369F-A41B-4D6E-8990-30E2715C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6534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2A28DE-1161-CE49-9E5F-67DED87E6C7B}"/>
              </a:ext>
            </a:extLst>
          </p:cNvPr>
          <p:cNvSpPr txBox="1"/>
          <p:nvPr/>
        </p:nvSpPr>
        <p:spPr>
          <a:xfrm>
            <a:off x="9245600" y="6112401"/>
            <a:ext cx="195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©Amoeba Sisters</a:t>
            </a:r>
          </a:p>
        </p:txBody>
      </p:sp>
    </p:spTree>
    <p:extLst>
      <p:ext uri="{BB962C8B-B14F-4D97-AF65-F5344CB8AC3E}">
        <p14:creationId xmlns:p14="http://schemas.microsoft.com/office/powerpoint/2010/main" val="15387128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25" name="Title 1">
            <a:extLst>
              <a:ext uri="{FF2B5EF4-FFF2-40B4-BE49-F238E27FC236}">
                <a16:creationId xmlns:a16="http://schemas.microsoft.com/office/drawing/2014/main" id="{D858EA3E-356E-584F-B755-02A537D0C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Cell Cycle Problems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278F3-2E8C-7B4E-9DD6-796C4A571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9664" y="2391770"/>
            <a:ext cx="10516377" cy="4466230"/>
          </a:xfrm>
        </p:spPr>
        <p:txBody>
          <a:bodyPr rtlCol="0" anchor="t">
            <a:noAutofit/>
          </a:bodyPr>
          <a:lstStyle/>
          <a:p>
            <a:pPr marL="533400" indent="-533400">
              <a:lnSpc>
                <a:spcPct val="100000"/>
              </a:lnSpc>
              <a:defRPr/>
            </a:pPr>
            <a:r>
              <a:rPr lang="en-US" sz="2400" b="0" dirty="0"/>
              <a:t>Checkpoints in the cell cycle will prevent division if:</a:t>
            </a:r>
          </a:p>
          <a:p>
            <a:pPr marL="952500" lvl="1" indent="-4953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If the cell is short of </a:t>
            </a:r>
            <a:r>
              <a:rPr lang="en-US" sz="2400" b="1" dirty="0">
                <a:highlight>
                  <a:srgbClr val="FFFF00"/>
                </a:highlight>
              </a:rPr>
              <a:t>nutrients</a:t>
            </a:r>
          </a:p>
          <a:p>
            <a:pPr marL="952500" lvl="1" indent="-4953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If the DNA within the nucleus has </a:t>
            </a:r>
            <a:r>
              <a:rPr lang="en-US" sz="2400" b="1" u="sng" dirty="0"/>
              <a:t>not</a:t>
            </a:r>
            <a:r>
              <a:rPr lang="en-US" sz="2400" dirty="0"/>
              <a:t> been </a:t>
            </a:r>
            <a:r>
              <a:rPr lang="en-US" sz="2400" b="1" dirty="0">
                <a:highlight>
                  <a:srgbClr val="FFFF00"/>
                </a:highlight>
              </a:rPr>
              <a:t>replicated</a:t>
            </a:r>
          </a:p>
          <a:p>
            <a:pPr marL="952500" lvl="1" indent="-4953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If the DNA is </a:t>
            </a:r>
            <a:r>
              <a:rPr lang="en-US" sz="2400" b="1" dirty="0">
                <a:highlight>
                  <a:srgbClr val="FFFF00"/>
                </a:highlight>
              </a:rPr>
              <a:t>damaged</a:t>
            </a:r>
          </a:p>
          <a:p>
            <a:pPr marL="533400" indent="-533400">
              <a:lnSpc>
                <a:spcPct val="100000"/>
              </a:lnSpc>
              <a:defRPr/>
            </a:pPr>
            <a:endParaRPr lang="en-US" b="0" dirty="0"/>
          </a:p>
          <a:p>
            <a:pPr marL="533400" indent="-533400">
              <a:lnSpc>
                <a:spcPct val="100000"/>
              </a:lnSpc>
              <a:defRPr/>
            </a:pPr>
            <a:r>
              <a:rPr lang="en-US" sz="2400" b="0" dirty="0"/>
              <a:t>Mutations in genes involving checkpoints can result in an</a:t>
            </a:r>
          </a:p>
          <a:p>
            <a:pPr marL="533400" indent="-533400">
              <a:lnSpc>
                <a:spcPct val="100000"/>
              </a:lnSpc>
              <a:defRPr/>
            </a:pPr>
            <a:r>
              <a:rPr lang="en-US" sz="2400" b="0" dirty="0"/>
              <a:t>out-of-control cell cycle. </a:t>
            </a:r>
          </a:p>
          <a:p>
            <a:pPr marL="533400" indent="-533400">
              <a:lnSpc>
                <a:spcPct val="100000"/>
              </a:lnSpc>
              <a:defRPr/>
            </a:pPr>
            <a:endParaRPr lang="en-US" b="0" dirty="0"/>
          </a:p>
          <a:p>
            <a:pPr marL="533400" indent="-533400">
              <a:lnSpc>
                <a:spcPct val="100000"/>
              </a:lnSpc>
              <a:defRPr/>
            </a:pPr>
            <a:r>
              <a:rPr lang="en-US" sz="2400" b="0" dirty="0"/>
              <a:t>The result can be uncontrolled cell division: </a:t>
            </a:r>
            <a:r>
              <a:rPr lang="en-US" sz="2400" dirty="0">
                <a:highlight>
                  <a:srgbClr val="FFFF00"/>
                </a:highlight>
              </a:rPr>
              <a:t>cancer</a:t>
            </a:r>
            <a:r>
              <a:rPr lang="en-US" sz="2400" b="0" dirty="0"/>
              <a:t>.</a:t>
            </a:r>
          </a:p>
          <a:p>
            <a:pPr>
              <a:lnSpc>
                <a:spcPct val="100000"/>
              </a:lnSpc>
              <a:defRPr/>
            </a:pP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96399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7087B3-721A-B443-899C-1332B82DB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80" y="0"/>
            <a:ext cx="97434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2684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descr="The Cell Cycle (and cancer) [Updated]">
            <a:hlinkClick r:id="" action="ppaction://media"/>
            <a:extLst>
              <a:ext uri="{FF2B5EF4-FFF2-40B4-BE49-F238E27FC236}">
                <a16:creationId xmlns:a16="http://schemas.microsoft.com/office/drawing/2014/main" id="{100CCC2B-FC59-AD41-B30E-B6D8D240A90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27688" y="521131"/>
            <a:ext cx="10039456" cy="564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50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0" name="Rectangle 199">
            <a:extLst>
              <a:ext uri="{FF2B5EF4-FFF2-40B4-BE49-F238E27FC236}">
                <a16:creationId xmlns:a16="http://schemas.microsoft.com/office/drawing/2014/main" id="{DA4E7B50-D68C-43EB-930F-EA442A13A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02822754-E01B-4742-88B9-BE0984BAF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5813" y="0"/>
            <a:ext cx="4016188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649" name="Picture 4" descr="cacells">
            <a:extLst>
              <a:ext uri="{FF2B5EF4-FFF2-40B4-BE49-F238E27FC236}">
                <a16:creationId xmlns:a16="http://schemas.microsoft.com/office/drawing/2014/main" id="{6729A4E4-5064-0F41-9CE6-679A97D965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3" r="18374"/>
          <a:stretch/>
        </p:blipFill>
        <p:spPr bwMode="auto">
          <a:xfrm>
            <a:off x="8194348" y="1074544"/>
            <a:ext cx="3997652" cy="503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" name="Rectangle 203">
            <a:extLst>
              <a:ext uri="{FF2B5EF4-FFF2-40B4-BE49-F238E27FC236}">
                <a16:creationId xmlns:a16="http://schemas.microsoft.com/office/drawing/2014/main" id="{387C5BBA-BBE2-4821-96CF-38FC49570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3611DA2B-4CF7-4A57-82AC-FA120DE44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1095508"/>
            <a:ext cx="8203482" cy="50168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5767C200-5A3B-D14D-909B-0EC8E26D32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3522" y="-84038"/>
            <a:ext cx="6623040" cy="114058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altLang="en-US" sz="4000" b="1" dirty="0">
                <a:latin typeface="+mn-lt"/>
              </a:rPr>
              <a:t>CANCER</a:t>
            </a:r>
            <a:endParaRPr lang="en-US" altLang="en-US" b="1" dirty="0">
              <a:latin typeface="+mn-lt"/>
            </a:endParaRP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9774B42F-9678-7F44-9DA3-E8BFD32B95A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8443" y="1179547"/>
            <a:ext cx="7910070" cy="4893888"/>
          </a:xfrm>
        </p:spPr>
        <p:txBody>
          <a:bodyPr rtlCol="0" anchor="t"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b="0" dirty="0"/>
              <a:t>Cancer is a loss of a cell’s ability to </a:t>
            </a:r>
            <a:r>
              <a:rPr lang="en-US" altLang="en-US" sz="2400" dirty="0"/>
              <a:t>control</a:t>
            </a:r>
            <a:r>
              <a:rPr lang="en-US" altLang="en-US" sz="2400" b="0" dirty="0"/>
              <a:t> its own rate of </a:t>
            </a:r>
            <a:r>
              <a:rPr lang="en-US" altLang="en-US" sz="2400" dirty="0"/>
              <a:t>mitosis</a:t>
            </a:r>
            <a:r>
              <a:rPr lang="en-US" altLang="en-US" sz="2400" b="0" dirty="0"/>
              <a:t>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b="0" dirty="0"/>
              <a:t>Typically results from a </a:t>
            </a:r>
            <a:r>
              <a:rPr lang="en-US" altLang="en-US" sz="2400" dirty="0"/>
              <a:t>mutation</a:t>
            </a:r>
            <a:r>
              <a:rPr lang="en-US" altLang="en-US" sz="2400" b="0" dirty="0"/>
              <a:t> in the genetic control mechanism.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b="0" dirty="0"/>
              <a:t>Cancer isn’t a </a:t>
            </a:r>
            <a:r>
              <a:rPr lang="en-US" altLang="en-US" sz="2400" dirty="0"/>
              <a:t>disease</a:t>
            </a:r>
            <a:r>
              <a:rPr lang="en-US" altLang="en-US" sz="2400" b="0" dirty="0"/>
              <a:t> in the </a:t>
            </a:r>
            <a:r>
              <a:rPr lang="en-US" altLang="en-US" sz="2400" b="0" i="1" dirty="0"/>
              <a:t>conventional</a:t>
            </a:r>
            <a:r>
              <a:rPr lang="en-US" altLang="en-US" sz="2400" b="0" dirty="0"/>
              <a:t> sense because: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en-US" sz="2400" dirty="0"/>
              <a:t>     -</a:t>
            </a:r>
            <a:r>
              <a:rPr lang="en-US" altLang="en-US" sz="2400" b="0" dirty="0"/>
              <a:t>It isn’t caused by a specific pathogen 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en-US" sz="2400" i="1" dirty="0"/>
              <a:t>       </a:t>
            </a:r>
            <a:r>
              <a:rPr lang="en-US" altLang="en-US" sz="2400" b="0" i="1" dirty="0"/>
              <a:t>(although viruses are suspect in some)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en-US" sz="2400" b="0" dirty="0"/>
              <a:t>     -Cancer isn’t characterized by one set 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en-US" sz="2400" b="0" dirty="0"/>
              <a:t>      of symptoms.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b="0" dirty="0"/>
              <a:t>In its simplest sense, cancer is rapid and uncontrolled </a:t>
            </a:r>
            <a:r>
              <a:rPr lang="en-US" altLang="en-US" sz="2400" dirty="0"/>
              <a:t>cell growth</a:t>
            </a:r>
            <a:r>
              <a:rPr lang="en-US" altLang="en-US" sz="2400" b="0" dirty="0"/>
              <a:t>.</a:t>
            </a:r>
          </a:p>
          <a:p>
            <a:pPr indent="-274320">
              <a:lnSpc>
                <a:spcPct val="100000"/>
              </a:lnSpc>
              <a:buFont typeface="Wingdings 2" pitchFamily="18" charset="2"/>
              <a:buChar char=""/>
              <a:defRPr/>
            </a:pPr>
            <a:endParaRPr lang="en-US" altLang="en-US" sz="2000" dirty="0"/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C1CF7BFC-0A02-4106-88A8-CCC0D9444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144405"/>
            <a:ext cx="8150087" cy="7135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65304E59-B4DC-4CA3-89F1-5C88000EB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6532" y="6167615"/>
            <a:ext cx="3982418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73167A8C-FFEF-4D1B-8459-E2BB5C045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1CA3DFBE-30A6-4BDE-9238-14F3652B4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2523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82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ology - Multiplication and Division | Biology jokes, Biology memes,  Biology humor">
            <a:extLst>
              <a:ext uri="{FF2B5EF4-FFF2-40B4-BE49-F238E27FC236}">
                <a16:creationId xmlns:a16="http://schemas.microsoft.com/office/drawing/2014/main" id="{21F845AC-3362-5E46-B256-75A9A469F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411" y="232109"/>
            <a:ext cx="6393782" cy="639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5863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D330C4-84D9-1340-BAEA-ED2C4CF92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086" y="110898"/>
            <a:ext cx="6450674" cy="663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9614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 descr="metasticizing%20cancer">
            <a:extLst>
              <a:ext uri="{FF2B5EF4-FFF2-40B4-BE49-F238E27FC236}">
                <a16:creationId xmlns:a16="http://schemas.microsoft.com/office/drawing/2014/main" id="{278AB886-76E8-A54C-B53C-215197E884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6" r="17241"/>
          <a:stretch/>
        </p:blipFill>
        <p:spPr bwMode="auto">
          <a:xfrm>
            <a:off x="20" y="719747"/>
            <a:ext cx="4458058" cy="538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Rectangle 3">
            <a:extLst>
              <a:ext uri="{FF2B5EF4-FFF2-40B4-BE49-F238E27FC236}">
                <a16:creationId xmlns:a16="http://schemas.microsoft.com/office/drawing/2014/main" id="{BB403FAF-F3D3-6A4F-92A7-F85EC56A3B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13889" y="773007"/>
            <a:ext cx="7267094" cy="5336415"/>
          </a:xfrm>
        </p:spPr>
        <p:txBody>
          <a:bodyPr rtlCol="0" anchor="t">
            <a:normAutofit/>
          </a:bodyPr>
          <a:lstStyle/>
          <a:p>
            <a:pPr indent="-274320">
              <a:lnSpc>
                <a:spcPct val="130000"/>
              </a:lnSpc>
              <a:defRPr/>
            </a:pPr>
            <a:r>
              <a:rPr lang="en-US" altLang="en-US" sz="2800" u="sng" dirty="0">
                <a:latin typeface="+mj-lt"/>
              </a:rPr>
              <a:t>Characteristics of Cancer Cells:</a:t>
            </a:r>
          </a:p>
          <a:p>
            <a:pPr indent="-274320">
              <a:lnSpc>
                <a:spcPct val="130000"/>
              </a:lnSpc>
              <a:defRPr/>
            </a:pPr>
            <a:endParaRPr lang="en-US" altLang="en-US" sz="1300" dirty="0"/>
          </a:p>
          <a:p>
            <a:pPr indent="-274320">
              <a:lnSpc>
                <a:spcPct val="130000"/>
              </a:lnSpc>
              <a:defRPr/>
            </a:pPr>
            <a:r>
              <a:rPr lang="en-US" altLang="en-US" sz="2400" b="0" dirty="0"/>
              <a:t>1. They lack </a:t>
            </a:r>
            <a:r>
              <a:rPr lang="en-US" altLang="en-US" sz="2400" dirty="0"/>
              <a:t>differentiation</a:t>
            </a:r>
          </a:p>
          <a:p>
            <a:pPr indent="-274320">
              <a:lnSpc>
                <a:spcPct val="130000"/>
              </a:lnSpc>
              <a:defRPr/>
            </a:pPr>
            <a:r>
              <a:rPr lang="en-US" altLang="en-US" sz="2400" b="0" dirty="0"/>
              <a:t>2. Have abnormal shaped </a:t>
            </a:r>
            <a:r>
              <a:rPr lang="en-US" altLang="en-US" sz="2400" dirty="0"/>
              <a:t>nuclei</a:t>
            </a:r>
          </a:p>
          <a:p>
            <a:pPr indent="-274320">
              <a:lnSpc>
                <a:spcPct val="130000"/>
              </a:lnSpc>
              <a:defRPr/>
            </a:pPr>
            <a:r>
              <a:rPr lang="en-US" altLang="en-US" sz="2400" b="0" dirty="0"/>
              <a:t>3. Form </a:t>
            </a:r>
            <a:r>
              <a:rPr lang="en-US" altLang="en-US" sz="2400" dirty="0"/>
              <a:t>tumors</a:t>
            </a:r>
          </a:p>
          <a:p>
            <a:pPr indent="-274320">
              <a:lnSpc>
                <a:spcPct val="130000"/>
              </a:lnSpc>
              <a:defRPr/>
            </a:pPr>
            <a:r>
              <a:rPr lang="en-US" altLang="en-US" sz="2400" b="0" dirty="0"/>
              <a:t>4. Lack </a:t>
            </a:r>
            <a:r>
              <a:rPr lang="en-US" altLang="en-US" sz="2400" dirty="0"/>
              <a:t>contact inhibition</a:t>
            </a:r>
          </a:p>
          <a:p>
            <a:pPr indent="-274320">
              <a:lnSpc>
                <a:spcPct val="130000"/>
              </a:lnSpc>
              <a:defRPr/>
            </a:pPr>
            <a:r>
              <a:rPr lang="en-US" altLang="en-US" sz="2400" b="0" dirty="0"/>
              <a:t>5. Don’t </a:t>
            </a:r>
            <a:r>
              <a:rPr lang="en-US" altLang="en-US" sz="2400" dirty="0"/>
              <a:t>stick</a:t>
            </a:r>
            <a:r>
              <a:rPr lang="en-US" altLang="en-US" sz="2400" b="0" dirty="0"/>
              <a:t> to each other</a:t>
            </a:r>
          </a:p>
          <a:p>
            <a:pPr indent="-274320">
              <a:lnSpc>
                <a:spcPct val="130000"/>
              </a:lnSpc>
              <a:defRPr/>
            </a:pPr>
            <a:r>
              <a:rPr lang="en-US" altLang="en-US" sz="2400" b="0" dirty="0"/>
              <a:t>6. Can </a:t>
            </a:r>
            <a:r>
              <a:rPr lang="en-US" altLang="en-US" sz="2400" dirty="0"/>
              <a:t>migrate</a:t>
            </a:r>
          </a:p>
          <a:p>
            <a:pPr indent="-274320">
              <a:lnSpc>
                <a:spcPct val="130000"/>
              </a:lnSpc>
              <a:defRPr/>
            </a:pPr>
            <a:r>
              <a:rPr lang="en-US" altLang="en-US" sz="2400" b="0" dirty="0"/>
              <a:t>7. Can stimulate </a:t>
            </a:r>
            <a:r>
              <a:rPr lang="en-US" altLang="en-US" sz="2400" dirty="0"/>
              <a:t>vascularization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371D195-DD70-C24A-B8B7-3101707E2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56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BB8C8B-38ED-864C-99AE-489FDDC6C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450850"/>
            <a:ext cx="11836400" cy="595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6369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1" name="Rectangle 200">
            <a:extLst>
              <a:ext uri="{FF2B5EF4-FFF2-40B4-BE49-F238E27FC236}">
                <a16:creationId xmlns:a16="http://schemas.microsoft.com/office/drawing/2014/main" id="{C3B59E90-C2E6-4C7B-B62A-9A39E4D13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F41B2979-9B0F-4F3C-A912-A0A5339D7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16940"/>
            <a:ext cx="1000102" cy="422446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0D88D065-482C-41CF-99A2-50EFB1B94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102" y="1616940"/>
            <a:ext cx="6547110" cy="418256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27DF0538-C401-924C-A359-D501A63294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5285" y="253776"/>
            <a:ext cx="6267511" cy="1054972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altLang="en-US" sz="3200" b="1" dirty="0">
                <a:latin typeface="+mn-lt"/>
              </a:rPr>
              <a:t>Why is it problematic?</a:t>
            </a: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E0B15B07-5DFC-49A7-83E7-33AE560DDD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089632" y="3669992"/>
            <a:ext cx="4224528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23E1A6E1-A101-407D-9872-0506425C7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4974" y="0"/>
            <a:ext cx="4667026" cy="16316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673" name="Picture 4" descr="illustrations_med_cancer1">
            <a:extLst>
              <a:ext uri="{FF2B5EF4-FFF2-40B4-BE49-F238E27FC236}">
                <a16:creationId xmlns:a16="http://schemas.microsoft.com/office/drawing/2014/main" id="{49B308E3-0D91-CA4A-B612-258009C2B1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9" r="2316"/>
          <a:stretch/>
        </p:blipFill>
        <p:spPr bwMode="auto">
          <a:xfrm>
            <a:off x="7546488" y="1631695"/>
            <a:ext cx="4645511" cy="418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1" name="Rectangle 210">
            <a:extLst>
              <a:ext uri="{FF2B5EF4-FFF2-40B4-BE49-F238E27FC236}">
                <a16:creationId xmlns:a16="http://schemas.microsoft.com/office/drawing/2014/main" id="{E49E4F89-BD43-4E3D-88E8-6C7E8AA9F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57405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144EA506-82D1-5A4E-9293-284CFE06B6C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56161" y="1776978"/>
            <a:ext cx="6380160" cy="4088100"/>
          </a:xfrm>
        </p:spPr>
        <p:txBody>
          <a:bodyPr rtlCol="0" anchor="t">
            <a:no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b="0" dirty="0"/>
              <a:t>These cells are reproducing so rapidly (up to once every 3 hours) that they do not have a chance to </a:t>
            </a:r>
            <a:r>
              <a:rPr lang="en-US" altLang="en-US" sz="2000" dirty="0"/>
              <a:t>differentiate</a:t>
            </a:r>
            <a:r>
              <a:rPr lang="en-US" altLang="en-US" sz="2000" b="0" dirty="0"/>
              <a:t> and become </a:t>
            </a:r>
            <a:r>
              <a:rPr lang="en-US" altLang="en-US" sz="2000" dirty="0"/>
              <a:t>useful</a:t>
            </a:r>
            <a:r>
              <a:rPr lang="en-US" altLang="en-US" sz="2000" b="0" dirty="0"/>
              <a:t>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2000" b="0" dirty="0"/>
              <a:t>Despite being useless, they still must be </a:t>
            </a:r>
            <a:r>
              <a:rPr lang="en-US" altLang="en-US" sz="2000" dirty="0"/>
              <a:t>fed</a:t>
            </a:r>
            <a:r>
              <a:rPr lang="en-US" altLang="en-US" sz="2000" b="0" dirty="0"/>
              <a:t> and provided with the </a:t>
            </a:r>
            <a:r>
              <a:rPr lang="en-US" altLang="en-US" sz="2000" dirty="0"/>
              <a:t>metabolites</a:t>
            </a:r>
            <a:r>
              <a:rPr lang="en-US" altLang="en-US" sz="2000" b="0" dirty="0"/>
              <a:t> of life. They survive at the expense of </a:t>
            </a:r>
            <a:r>
              <a:rPr lang="en-US" altLang="en-US" sz="2000" dirty="0"/>
              <a:t>normal</a:t>
            </a:r>
            <a:r>
              <a:rPr lang="en-US" altLang="en-US" sz="2000" b="0" dirty="0"/>
              <a:t> cells that </a:t>
            </a:r>
            <a:r>
              <a:rPr lang="en-US" altLang="en-US" sz="2000" i="1" dirty="0"/>
              <a:t>do</a:t>
            </a:r>
            <a:r>
              <a:rPr lang="en-US" altLang="en-US" sz="2000" b="0" dirty="0"/>
              <a:t> have a function.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2000" b="0" dirty="0"/>
              <a:t>This ultimately can lead to the death of the individual as so many normal cells become </a:t>
            </a:r>
            <a:r>
              <a:rPr lang="en-US" altLang="en-US" sz="2000" dirty="0"/>
              <a:t>sacrificed</a:t>
            </a:r>
            <a:r>
              <a:rPr lang="en-US" altLang="en-US" sz="2000" b="0" dirty="0"/>
              <a:t> to satisfy the voracious appetite of the cancer cells.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altLang="en-US" sz="2000" b="0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altLang="en-US" sz="2000" b="0" dirty="0"/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71153701-84AC-48F8-BF95-FD091301A0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842394"/>
            <a:ext cx="7498081" cy="100924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025FF1E9-6522-482B-A20C-EA7AF7CAA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9808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760CEDF7-1225-4242-8C30-EA518372A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579950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1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F1492-5A8E-CD4B-B639-7965C4E03A8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52094" y="454026"/>
            <a:ext cx="7024688" cy="1143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b="1" dirty="0">
                <a:latin typeface="+mn-lt"/>
              </a:rPr>
              <a:t>Lung Cancer</a:t>
            </a:r>
          </a:p>
        </p:txBody>
      </p:sp>
      <p:pic>
        <p:nvPicPr>
          <p:cNvPr id="33794" name="Picture 2">
            <a:extLst>
              <a:ext uri="{FF2B5EF4-FFF2-40B4-BE49-F238E27FC236}">
                <a16:creationId xmlns:a16="http://schemas.microsoft.com/office/drawing/2014/main" id="{985F8A1F-89A1-EF4C-8E42-FFCE31522606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078288"/>
            <a:ext cx="1588" cy="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3795" name="Picture 2">
            <a:extLst>
              <a:ext uri="{FF2B5EF4-FFF2-40B4-BE49-F238E27FC236}">
                <a16:creationId xmlns:a16="http://schemas.microsoft.com/office/drawing/2014/main" id="{CD5AEBE1-4286-2E40-98A3-BE78E0EFD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00200"/>
            <a:ext cx="414178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3796" name="Picture 3">
            <a:extLst>
              <a:ext uri="{FF2B5EF4-FFF2-40B4-BE49-F238E27FC236}">
                <a16:creationId xmlns:a16="http://schemas.microsoft.com/office/drawing/2014/main" id="{893C79EB-E36F-E240-9208-F0A948A5E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988" y="1638300"/>
            <a:ext cx="4011612" cy="487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9772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48" y="1767385"/>
            <a:ext cx="12188950" cy="436728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6072" cy="18040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75380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94069" y="6167615"/>
            <a:ext cx="7794882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BF4E279D-50F3-AF42-9B87-CB764D75B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38" y="2138363"/>
            <a:ext cx="3411537" cy="3636962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</a:rPr>
              <a:t>Why do cells divide?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Instead of dividing, why don’t cells just grow larger and larger?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FBFBD99-46D5-A240-AE40-737C24D05A6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946108" y="2278598"/>
            <a:ext cx="6754813" cy="438889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sz="2200" b="0" dirty="0">
                <a:latin typeface="+mn-lt"/>
              </a:rPr>
              <a:t>If the cell grows too large, it will have </a:t>
            </a:r>
            <a:r>
              <a:rPr lang="en-US" sz="2200" dirty="0">
                <a:latin typeface="+mn-lt"/>
              </a:rPr>
              <a:t>trouble</a:t>
            </a:r>
            <a:r>
              <a:rPr lang="en-US" sz="2200" b="0" dirty="0">
                <a:latin typeface="+mn-lt"/>
              </a:rPr>
              <a:t> moving enough nutrients and wastes  across the cell membrane.</a:t>
            </a:r>
          </a:p>
          <a:p>
            <a:pPr marL="342900" indent="-342900"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2200" b="0" dirty="0">
                <a:latin typeface="+mn-lt"/>
              </a:rPr>
              <a:t>	As the cell grows, the </a:t>
            </a:r>
            <a:r>
              <a:rPr lang="en-US" sz="2200" b="0" u="sng" dirty="0">
                <a:latin typeface="+mn-lt"/>
              </a:rPr>
              <a:t>volume </a:t>
            </a:r>
            <a:r>
              <a:rPr lang="en-US" sz="2200" b="0" dirty="0">
                <a:latin typeface="+mn-lt"/>
              </a:rPr>
              <a:t>of the cell increases much more rapidly than the </a:t>
            </a:r>
            <a:r>
              <a:rPr lang="en-US" sz="2200" b="0" u="sng" dirty="0">
                <a:latin typeface="+mn-lt"/>
              </a:rPr>
              <a:t>surface area </a:t>
            </a:r>
            <a:r>
              <a:rPr lang="en-US" sz="2200" b="0" dirty="0">
                <a:latin typeface="+mn-lt"/>
              </a:rPr>
              <a:t>of the cell membrane. </a:t>
            </a:r>
          </a:p>
          <a:p>
            <a:pPr eaLnBrk="1" hangingPunct="1">
              <a:lnSpc>
                <a:spcPct val="100000"/>
              </a:lnSpc>
            </a:pPr>
            <a:r>
              <a:rPr lang="en-US" sz="2200" b="0" dirty="0">
                <a:latin typeface="+mn-lt"/>
              </a:rPr>
              <a:t>The larger a cell becomes, the more demands the cell places on its </a:t>
            </a:r>
            <a:r>
              <a:rPr lang="en-US" sz="2200" dirty="0">
                <a:latin typeface="+mn-lt"/>
              </a:rPr>
              <a:t>DNA</a:t>
            </a:r>
            <a:r>
              <a:rPr lang="en-US" sz="2200" b="0" dirty="0">
                <a:latin typeface="+mn-lt"/>
              </a:rPr>
              <a:t>.</a:t>
            </a:r>
          </a:p>
          <a:p>
            <a:pPr eaLnBrk="1" hangingPunct="1">
              <a:lnSpc>
                <a:spcPct val="100000"/>
              </a:lnSpc>
            </a:pPr>
            <a:endParaRPr lang="en-US" sz="2200" b="0" dirty="0">
              <a:latin typeface="+mn-lt"/>
            </a:endParaRPr>
          </a:p>
          <a:p>
            <a:pPr eaLnBrk="1" hangingPunct="1">
              <a:lnSpc>
                <a:spcPct val="100000"/>
              </a:lnSpc>
            </a:pPr>
            <a:endParaRPr lang="en-US" sz="2200" b="0" dirty="0">
              <a:latin typeface="+mn-lt"/>
            </a:endParaRPr>
          </a:p>
        </p:txBody>
      </p:sp>
      <p:pic>
        <p:nvPicPr>
          <p:cNvPr id="15" name="Picture 15" descr="MC900434411.WMF">
            <a:extLst>
              <a:ext uri="{FF2B5EF4-FFF2-40B4-BE49-F238E27FC236}">
                <a16:creationId xmlns:a16="http://schemas.microsoft.com/office/drawing/2014/main" id="{7B2CBB6D-DD6F-794B-B41B-B64A9B547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49016" y="218910"/>
            <a:ext cx="1706517" cy="1919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128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C3B59E90-C2E6-4C7B-B62A-9A39E4D13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41B2979-9B0F-4F3C-A912-A0A5339D7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16940"/>
            <a:ext cx="1000102" cy="422446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D88D065-482C-41CF-99A2-50EFB1B94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1626" y="1616940"/>
            <a:ext cx="11190374" cy="418256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0B15B07-5DFC-49A7-83E7-33AE560DDD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089632" y="3669992"/>
            <a:ext cx="4224528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23E1A6E1-A101-407D-9872-0506425C7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4974" y="0"/>
            <a:ext cx="4667026" cy="16316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E49E4F89-BD43-4E3D-88E8-6C7E8AA9F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57405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4A3E0A8-68A8-8747-AE88-FFF95405C7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85334" y="1753998"/>
            <a:ext cx="6258212" cy="4224461"/>
          </a:xfrm>
        </p:spPr>
        <p:txBody>
          <a:bodyPr rtlCol="0" anchor="t">
            <a:normAutofit lnSpcReduction="10000"/>
          </a:bodyPr>
          <a:lstStyle/>
          <a:p>
            <a:pPr>
              <a:lnSpc>
                <a:spcPct val="100000"/>
              </a:lnSpc>
              <a:defRPr/>
            </a:pPr>
            <a:r>
              <a:rPr lang="en-US" sz="2400" b="0" dirty="0"/>
              <a:t>Due to the loss and death of cells, the body must replace them. </a:t>
            </a:r>
          </a:p>
          <a:p>
            <a:pPr>
              <a:lnSpc>
                <a:spcPct val="100000"/>
              </a:lnSpc>
              <a:defRPr/>
            </a:pPr>
            <a:endParaRPr lang="en-US" sz="2400" b="0" i="1" dirty="0"/>
          </a:p>
          <a:p>
            <a:pPr>
              <a:lnSpc>
                <a:spcPct val="100000"/>
              </a:lnSpc>
              <a:defRPr/>
            </a:pPr>
            <a:r>
              <a:rPr lang="en-US" sz="2400" b="0" i="1" dirty="0"/>
              <a:t>A good example of this is human skin cells: Each day millions are shed.</a:t>
            </a:r>
          </a:p>
          <a:p>
            <a:pPr>
              <a:lnSpc>
                <a:spcPct val="100000"/>
              </a:lnSpc>
              <a:defRPr/>
            </a:pPr>
            <a:endParaRPr lang="en-US" sz="2400" b="0" dirty="0"/>
          </a:p>
          <a:p>
            <a:pPr>
              <a:lnSpc>
                <a:spcPct val="100000"/>
              </a:lnSpc>
              <a:defRPr/>
            </a:pPr>
            <a:r>
              <a:rPr lang="en-US" sz="2400" b="0" dirty="0"/>
              <a:t>The life of a cell is divided into three stages known as the </a:t>
            </a:r>
            <a:r>
              <a:rPr lang="en-US" sz="2400" dirty="0"/>
              <a:t>cell cycle</a:t>
            </a:r>
          </a:p>
        </p:txBody>
      </p:sp>
      <p:pic>
        <p:nvPicPr>
          <p:cNvPr id="15361" name="Picture 25" descr="Picture-7">
            <a:extLst>
              <a:ext uri="{FF2B5EF4-FFF2-40B4-BE49-F238E27FC236}">
                <a16:creationId xmlns:a16="http://schemas.microsoft.com/office/drawing/2014/main" id="{3424A621-E68C-D548-A460-2F587782B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80630" y="2095335"/>
            <a:ext cx="4369063" cy="314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71153701-84AC-48F8-BF95-FD091301A0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842394"/>
            <a:ext cx="7498081" cy="100924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025FF1E9-6522-482B-A20C-EA7AF7CAA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9808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760CEDF7-1225-4242-8C30-EA518372A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579950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4" name="Text Box 9">
            <a:extLst>
              <a:ext uri="{FF2B5EF4-FFF2-40B4-BE49-F238E27FC236}">
                <a16:creationId xmlns:a16="http://schemas.microsoft.com/office/drawing/2014/main" id="{EE8BFCA4-1E56-8D40-A020-CAE3D0949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5326" y="2486025"/>
            <a:ext cx="43592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043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48" y="1767385"/>
            <a:ext cx="12188950" cy="436728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6072" cy="18040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75380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94069" y="6167615"/>
            <a:ext cx="7794882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D57A5C-C63D-6E42-9971-23012B817012}"/>
              </a:ext>
            </a:extLst>
          </p:cNvPr>
          <p:cNvSpPr/>
          <p:nvPr/>
        </p:nvSpPr>
        <p:spPr>
          <a:xfrm>
            <a:off x="4458078" y="301871"/>
            <a:ext cx="72388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/>
              <a:t>The cell cycle consists of three major phases, but often represented as five, since the first phase (interphase) is long: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C38003-1D5C-7A43-B1FC-A8E1F2337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6072" y="3896667"/>
            <a:ext cx="741463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600" b="1" dirty="0">
                <a:latin typeface="+mn-lt"/>
              </a:rPr>
              <a:t>2. Mitosis</a:t>
            </a:r>
            <a:r>
              <a:rPr lang="en-US" sz="2600" dirty="0">
                <a:latin typeface="+mn-lt"/>
              </a:rPr>
              <a:t> is the </a:t>
            </a:r>
            <a:r>
              <a:rPr lang="en-US" sz="2600" u="sng" dirty="0">
                <a:latin typeface="+mn-lt"/>
              </a:rPr>
              <a:t>division</a:t>
            </a:r>
            <a:r>
              <a:rPr lang="en-US" sz="2600" dirty="0">
                <a:latin typeface="+mn-lt"/>
              </a:rPr>
              <a:t> of the </a:t>
            </a:r>
            <a:r>
              <a:rPr lang="en-US" sz="2600" dirty="0">
                <a:highlight>
                  <a:srgbClr val="FFFF00"/>
                </a:highlight>
                <a:latin typeface="+mn-lt"/>
              </a:rPr>
              <a:t>nucleus</a:t>
            </a:r>
            <a:r>
              <a:rPr lang="en-US" sz="2600" dirty="0">
                <a:latin typeface="+mn-lt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7014E4-3CCE-7746-B7C8-CF551F188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4069" y="4634374"/>
            <a:ext cx="7666864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500" b="1" dirty="0">
                <a:latin typeface="+mn-lt"/>
              </a:rPr>
              <a:t>3. Cytokinesis</a:t>
            </a:r>
            <a:r>
              <a:rPr lang="en-US" sz="2500" dirty="0">
                <a:latin typeface="+mn-lt"/>
              </a:rPr>
              <a:t> is the </a:t>
            </a:r>
            <a:r>
              <a:rPr lang="en-US" sz="2500" u="sng" dirty="0">
                <a:latin typeface="+mn-lt"/>
              </a:rPr>
              <a:t>division</a:t>
            </a:r>
            <a:r>
              <a:rPr lang="en-US" sz="2500" dirty="0">
                <a:latin typeface="+mn-lt"/>
              </a:rPr>
              <a:t> of the </a:t>
            </a:r>
            <a:r>
              <a:rPr lang="en-US" sz="2500" dirty="0">
                <a:highlight>
                  <a:srgbClr val="FFFF00"/>
                </a:highlight>
                <a:latin typeface="+mn-lt"/>
              </a:rPr>
              <a:t>cytoplasm</a:t>
            </a:r>
            <a:r>
              <a:rPr lang="en-US" sz="2500" dirty="0">
                <a:latin typeface="+mn-lt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8D30F4-1189-D342-B42E-B11A089CCFCC}"/>
              </a:ext>
            </a:extLst>
          </p:cNvPr>
          <p:cNvSpPr txBox="1"/>
          <p:nvPr/>
        </p:nvSpPr>
        <p:spPr>
          <a:xfrm>
            <a:off x="4458077" y="5567282"/>
            <a:ext cx="73186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u="sng" dirty="0"/>
              <a:t>End result</a:t>
            </a:r>
            <a:r>
              <a:rPr lang="en-US" sz="2400" dirty="0"/>
              <a:t>: 2 new, </a:t>
            </a:r>
            <a:r>
              <a:rPr lang="en-US" sz="2400" dirty="0">
                <a:highlight>
                  <a:srgbClr val="FFFF00"/>
                </a:highlight>
              </a:rPr>
              <a:t>identical</a:t>
            </a:r>
            <a:r>
              <a:rPr lang="en-US" sz="2400" dirty="0"/>
              <a:t> cells are produced.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5A2472-F297-5D44-AF79-553BD78CF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8077" y="1898290"/>
            <a:ext cx="77308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latin typeface="+mn-lt"/>
              </a:rPr>
              <a:t>1. Interphase</a:t>
            </a:r>
            <a:r>
              <a:rPr lang="en-US" dirty="0">
                <a:latin typeface="+mn-lt"/>
              </a:rPr>
              <a:t> is normal cell function and growth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CD78AD-A50B-0741-96BA-BE8DA26B1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04" y="1851338"/>
            <a:ext cx="4195517" cy="430891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63D1218-A9B6-2E4F-BAA2-2476F935DC36}"/>
              </a:ext>
            </a:extLst>
          </p:cNvPr>
          <p:cNvSpPr/>
          <p:nvPr/>
        </p:nvSpPr>
        <p:spPr>
          <a:xfrm>
            <a:off x="1193369" y="2681207"/>
            <a:ext cx="914400" cy="747793"/>
          </a:xfrm>
          <a:prstGeom prst="rect">
            <a:avLst/>
          </a:prstGeom>
          <a:solidFill>
            <a:srgbClr val="B1DD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BE235D-131E-9B46-A13C-6BB5E1AD0BDC}"/>
              </a:ext>
            </a:extLst>
          </p:cNvPr>
          <p:cNvSpPr/>
          <p:nvPr/>
        </p:nvSpPr>
        <p:spPr>
          <a:xfrm>
            <a:off x="2867186" y="2557220"/>
            <a:ext cx="557939" cy="712922"/>
          </a:xfrm>
          <a:prstGeom prst="rect">
            <a:avLst/>
          </a:prstGeom>
          <a:solidFill>
            <a:srgbClr val="6CC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4F1113-0A29-1047-8C92-25322F6AE610}"/>
              </a:ext>
            </a:extLst>
          </p:cNvPr>
          <p:cNvSpPr/>
          <p:nvPr/>
        </p:nvSpPr>
        <p:spPr>
          <a:xfrm>
            <a:off x="2464231" y="3983064"/>
            <a:ext cx="666427" cy="682306"/>
          </a:xfrm>
          <a:prstGeom prst="rect">
            <a:avLst/>
          </a:prstGeom>
          <a:solidFill>
            <a:srgbClr val="54B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235F28D-BAB4-594E-8425-2D41786631B7}"/>
              </a:ext>
            </a:extLst>
          </p:cNvPr>
          <p:cNvSpPr/>
          <p:nvPr/>
        </p:nvSpPr>
        <p:spPr>
          <a:xfrm>
            <a:off x="9093200" y="0"/>
            <a:ext cx="965200" cy="8290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6BE621-8182-C74A-9A41-4C62A6A204D3}"/>
              </a:ext>
            </a:extLst>
          </p:cNvPr>
          <p:cNvSpPr txBox="1"/>
          <p:nvPr/>
        </p:nvSpPr>
        <p:spPr>
          <a:xfrm>
            <a:off x="5509683" y="2440431"/>
            <a:ext cx="47768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/>
              <a:t>i</a:t>
            </a:r>
            <a:r>
              <a:rPr lang="en-US" sz="2400" b="1" dirty="0"/>
              <a:t>.   </a:t>
            </a:r>
            <a:r>
              <a:rPr lang="en-US" sz="2400" b="1" dirty="0">
                <a:highlight>
                  <a:srgbClr val="FFFF00"/>
                </a:highlight>
              </a:rPr>
              <a:t>G</a:t>
            </a:r>
            <a:r>
              <a:rPr lang="en-US" sz="2400" b="1" baseline="-25000" dirty="0">
                <a:highlight>
                  <a:srgbClr val="FFFF00"/>
                </a:highlight>
              </a:rPr>
              <a:t>1</a:t>
            </a:r>
            <a:r>
              <a:rPr lang="en-US" sz="2400" dirty="0">
                <a:highlight>
                  <a:srgbClr val="FFFF00"/>
                </a:highlight>
              </a:rPr>
              <a:t> (first gap)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92D568-0148-2749-AD6A-38F4B11107C4}"/>
              </a:ext>
            </a:extLst>
          </p:cNvPr>
          <p:cNvSpPr txBox="1"/>
          <p:nvPr/>
        </p:nvSpPr>
        <p:spPr>
          <a:xfrm>
            <a:off x="5509683" y="2872231"/>
            <a:ext cx="47768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/>
              <a:t>ii.  </a:t>
            </a:r>
            <a:r>
              <a:rPr lang="en-US" sz="2400" b="1" dirty="0">
                <a:highlight>
                  <a:srgbClr val="FFFF00"/>
                </a:highlight>
              </a:rPr>
              <a:t>S</a:t>
            </a:r>
            <a:r>
              <a:rPr lang="en-US" sz="2400" dirty="0">
                <a:highlight>
                  <a:srgbClr val="FFFF00"/>
                </a:highlight>
              </a:rPr>
              <a:t> (synthesis)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96CF1F4-CB7B-6C47-8085-DEB06A1D7B3C}"/>
              </a:ext>
            </a:extLst>
          </p:cNvPr>
          <p:cNvSpPr txBox="1"/>
          <p:nvPr/>
        </p:nvSpPr>
        <p:spPr>
          <a:xfrm>
            <a:off x="5493426" y="3281406"/>
            <a:ext cx="47768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/>
              <a:t>iii. </a:t>
            </a:r>
            <a:r>
              <a:rPr lang="en-US" sz="2400" b="1" dirty="0">
                <a:highlight>
                  <a:srgbClr val="FFFF00"/>
                </a:highlight>
              </a:rPr>
              <a:t>G</a:t>
            </a:r>
            <a:r>
              <a:rPr lang="en-US" sz="2400" b="1" baseline="-25000" dirty="0">
                <a:highlight>
                  <a:srgbClr val="FFFF00"/>
                </a:highlight>
              </a:rPr>
              <a:t>2</a:t>
            </a:r>
            <a:r>
              <a:rPr lang="en-US" sz="2400" dirty="0">
                <a:highlight>
                  <a:srgbClr val="FFFF00"/>
                </a:highlight>
              </a:rPr>
              <a:t> (second gap)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3D3AA62-F060-C54E-A41C-57AD02814459}"/>
              </a:ext>
            </a:extLst>
          </p:cNvPr>
          <p:cNvSpPr/>
          <p:nvPr/>
        </p:nvSpPr>
        <p:spPr>
          <a:xfrm>
            <a:off x="10270268" y="542441"/>
            <a:ext cx="981501" cy="6819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94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9" grpId="0"/>
      <p:bldP spid="6" grpId="0" animBg="1"/>
      <p:bldP spid="7" grpId="0" animBg="1"/>
      <p:bldP spid="9" grpId="0" animBg="1"/>
      <p:bldP spid="21" grpId="0" animBg="1"/>
      <p:bldP spid="21" grpId="1" animBg="1"/>
      <p:bldP spid="22" grpId="0"/>
      <p:bldP spid="23" grpId="0"/>
      <p:bldP spid="24" grpId="0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descr="Mitosis: The Amazing Cell Process that Uses Division to Multiply! (Updated)">
            <a:hlinkClick r:id="" action="ppaction://media"/>
            <a:extLst>
              <a:ext uri="{FF2B5EF4-FFF2-40B4-BE49-F238E27FC236}">
                <a16:creationId xmlns:a16="http://schemas.microsoft.com/office/drawing/2014/main" id="{A3D28B05-59FD-144F-AC4E-F1D5D1AF800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88016" y="743919"/>
            <a:ext cx="10500102" cy="590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94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2F176A-9349-4CD7-8042-59C0200C8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4471" y="0"/>
            <a:ext cx="3027529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64738AB-B6BE-4867-889A-52CE4AC8D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95508"/>
            <a:ext cx="9158373" cy="50168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53173D-15F0-F648-8E02-794385545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589" y="1709530"/>
            <a:ext cx="7366236" cy="3311479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 algn="l"/>
            <a:r>
              <a:rPr lang="en-US" sz="6600" b="0" cap="all" dirty="0">
                <a:solidFill>
                  <a:schemeClr val="tx2"/>
                </a:solidFill>
              </a:rPr>
              <a:t>1. Interphase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4D958B-9A4D-1F45-8E5E-91D1028E83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5021008"/>
            <a:ext cx="7362825" cy="958441"/>
          </a:xfrm>
        </p:spPr>
        <p:txBody>
          <a:bodyPr vert="horz" lIns="109728" tIns="109728" rIns="109728" bIns="91440" rtlCol="0" anchor="t">
            <a:normAutofit fontScale="92500" lnSpcReduction="10000"/>
          </a:bodyPr>
          <a:lstStyle/>
          <a:p>
            <a:pPr algn="l">
              <a:lnSpc>
                <a:spcPct val="150000"/>
              </a:lnSpc>
              <a:spcBef>
                <a:spcPts val="930"/>
              </a:spcBef>
            </a:pPr>
            <a:r>
              <a:rPr lang="en-US" sz="4000" dirty="0">
                <a:solidFill>
                  <a:schemeClr val="tx2"/>
                </a:solidFill>
              </a:rPr>
              <a:t>G</a:t>
            </a:r>
            <a:r>
              <a:rPr lang="en-US" sz="4000" baseline="-25000" dirty="0">
                <a:solidFill>
                  <a:schemeClr val="tx2"/>
                </a:solidFill>
              </a:rPr>
              <a:t>1</a:t>
            </a:r>
            <a:r>
              <a:rPr lang="en-US" sz="4000" dirty="0">
                <a:solidFill>
                  <a:schemeClr val="tx2"/>
                </a:solidFill>
              </a:rPr>
              <a:t>, S, G</a:t>
            </a:r>
            <a:r>
              <a:rPr lang="en-US" sz="4000" baseline="-25000" dirty="0">
                <a:solidFill>
                  <a:schemeClr val="tx2"/>
                </a:solidFill>
              </a:rPr>
              <a:t>2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7851D67-7085-40E2-B146-F91433A28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405"/>
            <a:ext cx="9201530" cy="73455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DF095C-665A-4B22-A777-D3196F4951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4472" y="1052464"/>
            <a:ext cx="3027528" cy="5115151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E9A171F-91A7-42F8-B25C-E38B244E7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85AAE23-FCB6-4663-907C-0110B0FDC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1420" y="6167615"/>
            <a:ext cx="3027529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969C2C-E7E3-4052-87D4-61E733EC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C60369F-A41B-4D6E-8990-30E2715C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1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502376"/>
      </p:ext>
    </p:extLst>
  </p:cSld>
  <p:clrMapOvr>
    <a:masterClrMapping/>
  </p:clrMapOvr>
</p:sld>
</file>

<file path=ppt/theme/theme1.xml><?xml version="1.0" encoding="utf-8"?>
<a:theme xmlns:a="http://schemas.openxmlformats.org/drawingml/2006/main" name="ShojiVTI">
  <a:themeElements>
    <a:clrScheme name="Shoji">
      <a:dk1>
        <a:sysClr val="windowText" lastClr="000000"/>
      </a:dk1>
      <a:lt1>
        <a:sysClr val="window" lastClr="FFFFFF"/>
      </a:lt1>
      <a:dk2>
        <a:srgbClr val="595460"/>
      </a:dk2>
      <a:lt2>
        <a:srgbClr val="EBEDEB"/>
      </a:lt2>
      <a:accent1>
        <a:srgbClr val="97A7B8"/>
      </a:accent1>
      <a:accent2>
        <a:srgbClr val="A5B592"/>
      </a:accent2>
      <a:accent3>
        <a:srgbClr val="CED228"/>
      </a:accent3>
      <a:accent4>
        <a:srgbClr val="D1C499"/>
      </a:accent4>
      <a:accent5>
        <a:srgbClr val="BDB3B6"/>
      </a:accent5>
      <a:accent6>
        <a:srgbClr val="C5A98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jiVTI" id="{00D0DDEB-E771-48E5-9E96-0647434F08B1}" vid="{9D22D596-7FD0-4F89-958C-AD79A09491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CD20DF1-0F8D-3443-9028-011175DD96B4}">
  <we:reference id="e6890d58-51ce-4572-9272-a9ab2dd6f31e" version="1.1.0.0" store="EXCatalog" storeType="EXCatalog"/>
  <we:alternateReferences>
    <we:reference id="WA200002334" version="1.1.0.0" store="en-CA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1154</Words>
  <Application>Microsoft Macintosh PowerPoint</Application>
  <PresentationFormat>Widescreen</PresentationFormat>
  <Paragraphs>148</Paragraphs>
  <Slides>44</Slides>
  <Notes>7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Meiryo</vt:lpstr>
      <vt:lpstr>Arial</vt:lpstr>
      <vt:lpstr>Calibri</vt:lpstr>
      <vt:lpstr>Corbel</vt:lpstr>
      <vt:lpstr>Wingdings</vt:lpstr>
      <vt:lpstr>Wingdings 2</vt:lpstr>
      <vt:lpstr>ShojiVTI</vt:lpstr>
      <vt:lpstr>The cell cycle  </vt:lpstr>
      <vt:lpstr>PowerPoint Presentation</vt:lpstr>
      <vt:lpstr>PowerPoint Presentation</vt:lpstr>
      <vt:lpstr>PowerPoint Presentation</vt:lpstr>
      <vt:lpstr>Why do cells divide? Instead of dividing, why don’t cells just grow larger and larger?</vt:lpstr>
      <vt:lpstr>PowerPoint Presentation</vt:lpstr>
      <vt:lpstr>PowerPoint Presentation</vt:lpstr>
      <vt:lpstr>PowerPoint Presentation</vt:lpstr>
      <vt:lpstr>1. Interphase</vt:lpstr>
      <vt:lpstr>To start…</vt:lpstr>
      <vt:lpstr>PowerPoint Presentation</vt:lpstr>
      <vt:lpstr>G1 – 1st  Gap (Interphase)</vt:lpstr>
      <vt:lpstr>S – synthesis (Interphase)</vt:lpstr>
      <vt:lpstr>S – synthesis (Interphase)</vt:lpstr>
      <vt:lpstr>PowerPoint Presentation</vt:lpstr>
      <vt:lpstr>G2 – 2nd Gap (Interphase)</vt:lpstr>
      <vt:lpstr>PowerPoint Presentation</vt:lpstr>
      <vt:lpstr>2. MITOSIS</vt:lpstr>
      <vt:lpstr>MITOSIS</vt:lpstr>
      <vt:lpstr>PowerPoint Presentation</vt:lpstr>
      <vt:lpstr>EARLY PROPHASE</vt:lpstr>
      <vt:lpstr>LATE PROPHASE</vt:lpstr>
      <vt:lpstr>METAPHASE</vt:lpstr>
      <vt:lpstr>ANAPHASE</vt:lpstr>
      <vt:lpstr>TELOPHASE</vt:lpstr>
      <vt:lpstr>PowerPoint Presentation</vt:lpstr>
      <vt:lpstr>PowerPoint Presentation</vt:lpstr>
      <vt:lpstr>CYTOKINESIS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Cell Cycle Problems</vt:lpstr>
      <vt:lpstr>PowerPoint Presentation</vt:lpstr>
      <vt:lpstr>PowerPoint Presentation</vt:lpstr>
      <vt:lpstr>CANCER</vt:lpstr>
      <vt:lpstr>PowerPoint Presentation</vt:lpstr>
      <vt:lpstr>PowerPoint Presentation</vt:lpstr>
      <vt:lpstr>PowerPoint Presentation</vt:lpstr>
      <vt:lpstr>Why is it problematic?</vt:lpstr>
      <vt:lpstr>Lung Cancer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 to self:</dc:title>
  <dc:creator>Laura Spindlove</dc:creator>
  <cp:lastModifiedBy>Laura Spindlove</cp:lastModifiedBy>
  <cp:revision>13</cp:revision>
  <dcterms:created xsi:type="dcterms:W3CDTF">2021-04-13T16:07:10Z</dcterms:created>
  <dcterms:modified xsi:type="dcterms:W3CDTF">2021-12-03T20:44:38Z</dcterms:modified>
</cp:coreProperties>
</file>