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0"/>
  </p:notesMasterIdLst>
  <p:sldIdLst>
    <p:sldId id="579" r:id="rId2"/>
    <p:sldId id="628" r:id="rId3"/>
    <p:sldId id="739" r:id="rId4"/>
    <p:sldId id="741" r:id="rId5"/>
    <p:sldId id="743" r:id="rId6"/>
    <p:sldId id="744" r:id="rId7"/>
    <p:sldId id="745" r:id="rId8"/>
    <p:sldId id="7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EEB"/>
    <a:srgbClr val="F2F2F2"/>
    <a:srgbClr val="ECEDEB"/>
    <a:srgbClr val="0B0B0B"/>
    <a:srgbClr val="E7E7E7"/>
    <a:srgbClr val="FAFAFA"/>
    <a:srgbClr val="CB974C"/>
    <a:srgbClr val="FAFCF0"/>
    <a:srgbClr val="FF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751"/>
    <p:restoredTop sz="85417"/>
  </p:normalViewPr>
  <p:slideViewPr>
    <p:cSldViewPr snapToGrid="0" snapToObjects="1">
      <p:cViewPr varScale="1">
        <p:scale>
          <a:sx n="48" d="100"/>
          <a:sy n="48" d="100"/>
        </p:scale>
        <p:origin x="208" y="7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8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  <p:sldLayoutId id="2147483763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-2732"/>
            <a:ext cx="4626864" cy="15767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1"/>
            <a:ext cx="1000102" cy="35728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1"/>
            <a:ext cx="6547110" cy="3572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6BAA3B-B14E-4295-8CC0-271C1C60D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936224"/>
            <a:ext cx="5516324" cy="2934270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Compounds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0AB6C7-ECE6-4D0A-85D7-607621F7A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1638059"/>
            <a:ext cx="4626862" cy="35517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254388"/>
            <a:ext cx="7498081" cy="15972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177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3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67D81-50E0-4CFF-8C05-40786C36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COMPOUNDS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9DBFE-7078-4222-9DFB-042606291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35371" y="2391770"/>
            <a:ext cx="9935571" cy="3736645"/>
          </a:xfrm>
        </p:spPr>
        <p:txBody>
          <a:bodyPr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A compound is a </a:t>
            </a:r>
            <a:r>
              <a:rPr lang="en-US" sz="2800" dirty="0"/>
              <a:t>pure substance </a:t>
            </a:r>
            <a:r>
              <a:rPr lang="en-US" sz="2800" b="0" dirty="0"/>
              <a:t>made up of </a:t>
            </a:r>
            <a:r>
              <a:rPr lang="en-US" sz="2800" dirty="0">
                <a:highlight>
                  <a:srgbClr val="FFFF00"/>
                </a:highlight>
              </a:rPr>
              <a:t>more than one </a:t>
            </a:r>
            <a:r>
              <a:rPr lang="en-US" sz="2800" b="0" dirty="0"/>
              <a:t>kind of element in which the atoms of the elements are joined together.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By combining in elements, compounds can form </a:t>
            </a:r>
            <a:r>
              <a:rPr lang="en-US" sz="2800" dirty="0"/>
              <a:t>more </a:t>
            </a:r>
            <a:r>
              <a:rPr lang="en-US" sz="2800" dirty="0">
                <a:highlight>
                  <a:srgbClr val="FFFF00"/>
                </a:highlight>
              </a:rPr>
              <a:t>complex</a:t>
            </a:r>
            <a:r>
              <a:rPr lang="en-US" sz="2800" dirty="0"/>
              <a:t> substances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dirty="0"/>
              <a:t>Compounds form through </a:t>
            </a:r>
            <a:r>
              <a:rPr lang="en-US" sz="2800" dirty="0">
                <a:highlight>
                  <a:srgbClr val="FFFF00"/>
                </a:highlight>
              </a:rPr>
              <a:t>chemical bonds</a:t>
            </a:r>
            <a:r>
              <a:rPr lang="en-US" sz="2800" b="0" dirty="0"/>
              <a:t>, which are links between 2 or more atoms that hold the atoms together</a:t>
            </a:r>
          </a:p>
        </p:txBody>
      </p:sp>
    </p:spTree>
    <p:extLst>
      <p:ext uri="{BB962C8B-B14F-4D97-AF65-F5344CB8AC3E}">
        <p14:creationId xmlns:p14="http://schemas.microsoft.com/office/powerpoint/2010/main" val="24555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DB6A0D9-9F98-BC4C-86ED-C0E119DB4BC3}"/>
              </a:ext>
            </a:extLst>
          </p:cNvPr>
          <p:cNvSpPr/>
          <p:nvPr/>
        </p:nvSpPr>
        <p:spPr>
          <a:xfrm>
            <a:off x="-33866" y="-16933"/>
            <a:ext cx="8282126" cy="10837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731C52C-E528-B14F-8F5F-64966AF63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691" y="1531499"/>
            <a:ext cx="3968138" cy="2380883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2CE9500-0113-8146-AF9A-3B3A9CDF9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126" y="4395593"/>
            <a:ext cx="3968138" cy="238088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9C6103-1B9E-D64E-BE4D-1888DC74FAE2}"/>
              </a:ext>
            </a:extLst>
          </p:cNvPr>
          <p:cNvSpPr txBox="1">
            <a:spLocks/>
          </p:cNvSpPr>
          <p:nvPr/>
        </p:nvSpPr>
        <p:spPr>
          <a:xfrm>
            <a:off x="1620372" y="1621888"/>
            <a:ext cx="6032223" cy="24410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3000" b="1" u="sng" dirty="0"/>
              <a:t>Covalent compounds: </a:t>
            </a:r>
          </a:p>
          <a:p>
            <a:pPr marL="457200" lvl="2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b="1" dirty="0"/>
              <a:t>non-meta</a:t>
            </a:r>
            <a:r>
              <a:rPr lang="en-US" sz="3000" dirty="0"/>
              <a:t>l + non-metal </a:t>
            </a:r>
          </a:p>
          <a:p>
            <a:pPr marL="457200" lvl="2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electrons are </a:t>
            </a:r>
            <a:r>
              <a:rPr lang="en-US" sz="3000" b="1" dirty="0"/>
              <a:t>shared</a:t>
            </a:r>
          </a:p>
          <a:p>
            <a:pPr lvl="2" indent="0">
              <a:lnSpc>
                <a:spcPct val="130000"/>
              </a:lnSpc>
              <a:buFont typeface="Corbel" panose="020B0503020204020204" pitchFamily="34" charset="0"/>
              <a:buNone/>
            </a:pPr>
            <a:endParaRPr lang="en-US" sz="2400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EF4AE3-4483-004F-971E-B1C8A1E2A8F7}"/>
              </a:ext>
            </a:extLst>
          </p:cNvPr>
          <p:cNvSpPr txBox="1">
            <a:spLocks/>
          </p:cNvSpPr>
          <p:nvPr/>
        </p:nvSpPr>
        <p:spPr>
          <a:xfrm>
            <a:off x="1344526" y="4319854"/>
            <a:ext cx="6583914" cy="2227674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30000"/>
              </a:lnSpc>
            </a:pPr>
            <a:r>
              <a:rPr lang="en-US" sz="3200" b="1" u="sng" dirty="0"/>
              <a:t>Ionic compounds</a:t>
            </a:r>
          </a:p>
          <a:p>
            <a:pPr marL="457200" lvl="2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metal</a:t>
            </a:r>
            <a:r>
              <a:rPr lang="en-US" sz="3200" dirty="0"/>
              <a:t> + non-metal </a:t>
            </a:r>
          </a:p>
          <a:p>
            <a:pPr marL="457200" lvl="2" indent="-4572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electrons are </a:t>
            </a:r>
            <a:r>
              <a:rPr lang="en-US" sz="3200" b="1" dirty="0"/>
              <a:t>lost/gained </a:t>
            </a:r>
          </a:p>
          <a:p>
            <a:pPr marL="342900" lvl="1" indent="-342900">
              <a:lnSpc>
                <a:spcPct val="130000"/>
              </a:lnSpc>
              <a:buFont typeface="+mj-lt"/>
              <a:buAutoNum type="arabicPeriod"/>
            </a:pPr>
            <a:endParaRPr lang="en-US" sz="2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7037A1-7A35-C24E-8C47-EDED8949C792}"/>
              </a:ext>
            </a:extLst>
          </p:cNvPr>
          <p:cNvCxnSpPr/>
          <p:nvPr/>
        </p:nvCxnSpPr>
        <p:spPr>
          <a:xfrm>
            <a:off x="0" y="1083733"/>
            <a:ext cx="122502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A710D0-5A33-2C4B-8BC9-E19FB079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81" y="220058"/>
            <a:ext cx="7207059" cy="1273389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Compounds – 2 basic types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788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onic and covalent bonding animation Ionic bonding formed...">
            <a:extLst>
              <a:ext uri="{FF2B5EF4-FFF2-40B4-BE49-F238E27FC236}">
                <a16:creationId xmlns:a16="http://schemas.microsoft.com/office/drawing/2014/main" id="{954240A4-BB2B-A24E-A359-3FA268AF8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108" y="833934"/>
            <a:ext cx="5283687" cy="452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Types of Chemical Bonds, #2: Covalent | WIRDOU">
            <a:extLst>
              <a:ext uri="{FF2B5EF4-FFF2-40B4-BE49-F238E27FC236}">
                <a16:creationId xmlns:a16="http://schemas.microsoft.com/office/drawing/2014/main" id="{1EDEC9D9-8937-0547-BF6A-9D9F0BEE0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76" y="859959"/>
            <a:ext cx="5952845" cy="446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0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7FA1-924D-0C45-BE2F-C3BEB5C0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 can use various tests in the lab to determine if an unknown compound is ionic or covalent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3A1D-4A99-3A48-AE60-0C4695F9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733" y="-577516"/>
            <a:ext cx="5512246" cy="7113783"/>
          </a:xfrm>
        </p:spPr>
        <p:txBody>
          <a:bodyPr>
            <a:normAutofit/>
          </a:bodyPr>
          <a:lstStyle/>
          <a:p>
            <a:r>
              <a:rPr lang="en-US" sz="3200" u="sng" dirty="0"/>
              <a:t>Crush Test: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Ionic compounds</a:t>
            </a:r>
            <a:r>
              <a:rPr lang="en-US" sz="2400" b="0" dirty="0"/>
              <a:t>: can withstand considerable force and then crush suddenly   into a gritty powder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Covalent compounds</a:t>
            </a:r>
            <a:r>
              <a:rPr lang="en-US" sz="2400" b="0" dirty="0"/>
              <a:t>: more flexible and crush like wax or plastic</a:t>
            </a:r>
          </a:p>
        </p:txBody>
      </p:sp>
      <p:pic>
        <p:nvPicPr>
          <p:cNvPr id="5122" name="Picture 2" descr="Chemistry equipment slides">
            <a:extLst>
              <a:ext uri="{FF2B5EF4-FFF2-40B4-BE49-F238E27FC236}">
                <a16:creationId xmlns:a16="http://schemas.microsoft.com/office/drawing/2014/main" id="{10B00ED5-6AEF-AA40-949A-8470618DE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9" t="19235" r="19522" b="12398"/>
          <a:stretch/>
        </p:blipFill>
        <p:spPr bwMode="auto">
          <a:xfrm>
            <a:off x="10064442" y="2389239"/>
            <a:ext cx="2127558" cy="182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7FA1-924D-0C45-BE2F-C3BEB5C0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 can use various tests in the lab to determine if an unknown compound is ionic or covalent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3A1D-4A99-3A48-AE60-0C4695F9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733" y="355601"/>
            <a:ext cx="6401350" cy="4178299"/>
          </a:xfrm>
        </p:spPr>
        <p:txBody>
          <a:bodyPr>
            <a:normAutofit/>
          </a:bodyPr>
          <a:lstStyle/>
          <a:p>
            <a:r>
              <a:rPr lang="en-US" sz="3200" u="sng" dirty="0"/>
              <a:t>Melting Test: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Ionic compounds</a:t>
            </a:r>
            <a:r>
              <a:rPr lang="en-US" sz="2400" b="0" dirty="0"/>
              <a:t>: do not melt except at very high temperatures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Covalent compounds</a:t>
            </a:r>
            <a:r>
              <a:rPr lang="en-US" sz="2400" b="0" dirty="0"/>
              <a:t>: melt at relatively low temperatures</a:t>
            </a:r>
          </a:p>
        </p:txBody>
      </p:sp>
      <p:pic>
        <p:nvPicPr>
          <p:cNvPr id="4098" name="Picture 2" descr="Science Source Stock Photos &amp; Video - Ice cube on a hot plate">
            <a:extLst>
              <a:ext uri="{FF2B5EF4-FFF2-40B4-BE49-F238E27FC236}">
                <a16:creationId xmlns:a16="http://schemas.microsoft.com/office/drawing/2014/main" id="{A6B44FDE-3BEE-6144-8B4D-6F284C5A4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808" y="4533900"/>
            <a:ext cx="35052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1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7FA1-924D-0C45-BE2F-C3BEB5C0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 can use various tests in the lab to determine if an unknown compound is ionic or covalent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3A1D-4A99-3A48-AE60-0C4695F9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84" y="213529"/>
            <a:ext cx="4523874" cy="6644471"/>
          </a:xfrm>
        </p:spPr>
        <p:txBody>
          <a:bodyPr>
            <a:normAutofit/>
          </a:bodyPr>
          <a:lstStyle/>
          <a:p>
            <a:r>
              <a:rPr lang="en-US" sz="3200" u="sng" dirty="0"/>
              <a:t>Solubility Test: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Ionic compounds</a:t>
            </a:r>
            <a:r>
              <a:rPr lang="en-US" sz="2400" b="0" dirty="0"/>
              <a:t>: will dissolve in water (</a:t>
            </a:r>
            <a:r>
              <a:rPr lang="en-US" sz="2400" b="0" i="1" dirty="0"/>
              <a:t>although there are some exceptions</a:t>
            </a:r>
            <a:r>
              <a:rPr lang="en-US" sz="2400" b="0" dirty="0"/>
              <a:t>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Covalent compounds</a:t>
            </a:r>
            <a:r>
              <a:rPr lang="en-US" sz="2400" b="0" dirty="0"/>
              <a:t>: not soluble in water (“insoluble”)</a:t>
            </a:r>
          </a:p>
        </p:txBody>
      </p:sp>
      <p:pic>
        <p:nvPicPr>
          <p:cNvPr id="3074" name="Picture 2" descr="Solubility HD Stock Images | Shutterstock">
            <a:extLst>
              <a:ext uri="{FF2B5EF4-FFF2-40B4-BE49-F238E27FC236}">
                <a16:creationId xmlns:a16="http://schemas.microsoft.com/office/drawing/2014/main" id="{9B39D256-7648-F04B-8FFD-65DE9787EB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8"/>
          <a:stretch/>
        </p:blipFill>
        <p:spPr bwMode="auto">
          <a:xfrm>
            <a:off x="9182100" y="2552891"/>
            <a:ext cx="3009900" cy="245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55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7FA1-924D-0C45-BE2F-C3BEB5C0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 can use various tests in the lab to determine if an unknown compound is ionic or covalent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3A1D-4A99-3A48-AE60-0C4695F9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733" y="355600"/>
            <a:ext cx="4538134" cy="5977465"/>
          </a:xfrm>
        </p:spPr>
        <p:txBody>
          <a:bodyPr>
            <a:normAutofit/>
          </a:bodyPr>
          <a:lstStyle/>
          <a:p>
            <a:r>
              <a:rPr lang="en-US" sz="3200" u="sng" dirty="0"/>
              <a:t>Conductivity Test: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Ionic compounds</a:t>
            </a:r>
            <a:r>
              <a:rPr lang="en-US" sz="2400" b="0" dirty="0"/>
              <a:t>: will conduct an electric current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Covalent compounds</a:t>
            </a:r>
            <a:r>
              <a:rPr lang="en-US" sz="2400" b="0" dirty="0"/>
              <a:t>: will not conduct electric current</a:t>
            </a:r>
          </a:p>
        </p:txBody>
      </p:sp>
      <p:pic>
        <p:nvPicPr>
          <p:cNvPr id="2050" name="Picture 2" descr="How to make Conductivity Tester -">
            <a:extLst>
              <a:ext uri="{FF2B5EF4-FFF2-40B4-BE49-F238E27FC236}">
                <a16:creationId xmlns:a16="http://schemas.microsoft.com/office/drawing/2014/main" id="{9ACB06DB-7F40-E845-A9E7-5490A4281C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7"/>
          <a:stretch/>
        </p:blipFill>
        <p:spPr bwMode="auto">
          <a:xfrm>
            <a:off x="10105170" y="4202343"/>
            <a:ext cx="1672373" cy="213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ow to make Conductivity Tester -">
            <a:extLst>
              <a:ext uri="{FF2B5EF4-FFF2-40B4-BE49-F238E27FC236}">
                <a16:creationId xmlns:a16="http://schemas.microsoft.com/office/drawing/2014/main" id="{581E0CA0-6C55-874E-8D32-428A86F269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6"/>
          <a:stretch/>
        </p:blipFill>
        <p:spPr bwMode="auto">
          <a:xfrm>
            <a:off x="9959224" y="1754717"/>
            <a:ext cx="1964267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5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251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Corbel</vt:lpstr>
      <vt:lpstr>Wingdings</vt:lpstr>
      <vt:lpstr>ShojiVTI</vt:lpstr>
      <vt:lpstr>Compounds</vt:lpstr>
      <vt:lpstr>COMPOUNDS</vt:lpstr>
      <vt:lpstr>PowerPoint Presentation</vt:lpstr>
      <vt:lpstr>PowerPoint Presentation</vt:lpstr>
      <vt:lpstr>We can use various tests in the lab to determine if an unknown compound is ionic or covalent</vt:lpstr>
      <vt:lpstr>We can use various tests in the lab to determine if an unknown compound is ionic or covalent</vt:lpstr>
      <vt:lpstr>We can use various tests in the lab to determine if an unknown compound is ionic or covalent</vt:lpstr>
      <vt:lpstr>We can use various tests in the lab to determine if an unknown compound is ionic or covalent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</dc:title>
  <dc:creator>Laura Spindlove</dc:creator>
  <cp:lastModifiedBy>Laura Spindlove</cp:lastModifiedBy>
  <cp:revision>26</cp:revision>
  <dcterms:created xsi:type="dcterms:W3CDTF">2021-06-07T21:00:04Z</dcterms:created>
  <dcterms:modified xsi:type="dcterms:W3CDTF">2021-11-04T20:42:15Z</dcterms:modified>
</cp:coreProperties>
</file>