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21"/>
  </p:notesMasterIdLst>
  <p:sldIdLst>
    <p:sldId id="664" r:id="rId2"/>
    <p:sldId id="591" r:id="rId3"/>
    <p:sldId id="720" r:id="rId4"/>
    <p:sldId id="659" r:id="rId5"/>
    <p:sldId id="753" r:id="rId6"/>
    <p:sldId id="754" r:id="rId7"/>
    <p:sldId id="755" r:id="rId8"/>
    <p:sldId id="665" r:id="rId9"/>
    <p:sldId id="756" r:id="rId10"/>
    <p:sldId id="662" r:id="rId11"/>
    <p:sldId id="663" r:id="rId12"/>
    <p:sldId id="716" r:id="rId13"/>
    <p:sldId id="721" r:id="rId14"/>
    <p:sldId id="666" r:id="rId15"/>
    <p:sldId id="293" r:id="rId16"/>
    <p:sldId id="667" r:id="rId17"/>
    <p:sldId id="668" r:id="rId18"/>
    <p:sldId id="718" r:id="rId19"/>
    <p:sldId id="71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EEB"/>
    <a:srgbClr val="F2F2F2"/>
    <a:srgbClr val="ECEDEB"/>
    <a:srgbClr val="0B0B0B"/>
    <a:srgbClr val="E7E7E7"/>
    <a:srgbClr val="FAFAFA"/>
    <a:srgbClr val="CB974C"/>
    <a:srgbClr val="FAFCF0"/>
    <a:srgbClr val="FFF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85429"/>
  </p:normalViewPr>
  <p:slideViewPr>
    <p:cSldViewPr snapToGrid="0" snapToObjects="1">
      <p:cViewPr varScale="1">
        <p:scale>
          <a:sx n="93" d="100"/>
          <a:sy n="93" d="100"/>
        </p:scale>
        <p:origin x="216" y="2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D10B3-D818-5644-AA53-546246B7EC04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AC76A-5B43-674C-8390-A6909145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11/16/21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5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8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615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8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4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11/16/21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0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11/16/21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3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11/16/21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7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11/16/21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0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11/16/21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8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11/16/21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7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11/16/21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9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1" r:id="rId10"/>
    <p:sldLayoutId id="2147483760" r:id="rId11"/>
    <p:sldLayoutId id="2147483763" r:id="rId12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6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id="{32C3162B-47DE-4EA0-A4BE-9A143AEC6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7513" y="1031500"/>
            <a:ext cx="8516959" cy="51151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8225DE-287C-4AA4-9B48-7262B2534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9589" y="1533526"/>
            <a:ext cx="7366236" cy="3288586"/>
          </a:xfrm>
        </p:spPr>
        <p:txBody>
          <a:bodyPr anchor="ctr">
            <a:normAutofit/>
          </a:bodyPr>
          <a:lstStyle/>
          <a:p>
            <a:pPr algn="ctr">
              <a:lnSpc>
                <a:spcPct val="115000"/>
              </a:lnSpc>
            </a:pPr>
            <a:r>
              <a:rPr lang="en-US" sz="5600" dirty="0">
                <a:solidFill>
                  <a:schemeClr val="bg1"/>
                </a:solidFill>
              </a:rPr>
              <a:t>Compounds with </a:t>
            </a:r>
            <a:r>
              <a:rPr lang="en-US" sz="5600" b="1" dirty="0">
                <a:solidFill>
                  <a:schemeClr val="bg1"/>
                </a:solidFill>
              </a:rPr>
              <a:t>polyatomic</a:t>
            </a:r>
            <a:r>
              <a:rPr lang="en-US" sz="5600" dirty="0">
                <a:solidFill>
                  <a:schemeClr val="bg1"/>
                </a:solidFill>
              </a:rPr>
              <a:t> ions</a:t>
            </a: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1422" y="-4078"/>
            <a:ext cx="3027528" cy="105654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9263D6F5-598D-4A1D-B50B-2AC99EDE8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4472" y="1052464"/>
            <a:ext cx="3027528" cy="5115151"/>
          </a:xfrm>
          <a:prstGeom prst="rect">
            <a:avLst/>
          </a:prstGeom>
          <a:solidFill>
            <a:schemeClr val="bg2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4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6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6167615"/>
            <a:ext cx="1218590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8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20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9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4B90B-41BC-1043-A5BD-7E4C9D49109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609" y="53133"/>
            <a:ext cx="3411538" cy="1332674"/>
          </a:xfrm>
        </p:spPr>
        <p:txBody>
          <a:bodyPr/>
          <a:lstStyle/>
          <a:p>
            <a:r>
              <a:rPr lang="en-US" dirty="0"/>
              <a:t>Example: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0A5A1C1-B05F-C54C-A573-1338E3AD75E4}"/>
              </a:ext>
            </a:extLst>
          </p:cNvPr>
          <p:cNvGrpSpPr/>
          <p:nvPr/>
        </p:nvGrpSpPr>
        <p:grpSpPr>
          <a:xfrm>
            <a:off x="4043543" y="365125"/>
            <a:ext cx="4104913" cy="1332674"/>
            <a:chOff x="347" y="2770"/>
            <a:chExt cx="4104913" cy="1332674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FB4F0B5A-09FB-FC48-9BF0-C068B0DF8815}"/>
                </a:ext>
              </a:extLst>
            </p:cNvPr>
            <p:cNvSpPr/>
            <p:nvPr/>
          </p:nvSpPr>
          <p:spPr>
            <a:xfrm>
              <a:off x="347" y="2770"/>
              <a:ext cx="4104913" cy="1332674"/>
            </a:xfrm>
            <a:prstGeom prst="roundRect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5D82E345-0DDB-2944-AAA3-16A69C3AF487}"/>
                </a:ext>
              </a:extLst>
            </p:cNvPr>
            <p:cNvSpPr txBox="1"/>
            <p:nvPr/>
          </p:nvSpPr>
          <p:spPr>
            <a:xfrm>
              <a:off x="65403" y="67826"/>
              <a:ext cx="3974801" cy="12025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70485" rIns="140970" bIns="70485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700" kern="1200" dirty="0"/>
                <a:t>sodium chromate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56F57DC-96C5-2844-808B-4AF6169F2BF7}"/>
              </a:ext>
            </a:extLst>
          </p:cNvPr>
          <p:cNvSpPr txBox="1"/>
          <p:nvPr/>
        </p:nvSpPr>
        <p:spPr>
          <a:xfrm>
            <a:off x="4513159" y="2246296"/>
            <a:ext cx="1873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Na </a:t>
            </a:r>
            <a:r>
              <a:rPr lang="en-US" sz="4000" baseline="300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B3DD0B-20EC-274C-9A91-AFBBEBFC488A}"/>
              </a:ext>
            </a:extLst>
          </p:cNvPr>
          <p:cNvSpPr txBox="1"/>
          <p:nvPr/>
        </p:nvSpPr>
        <p:spPr>
          <a:xfrm>
            <a:off x="6643040" y="2282270"/>
            <a:ext cx="1873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CrO</a:t>
            </a:r>
            <a:r>
              <a:rPr lang="en-US" sz="4000" baseline="-25000" dirty="0">
                <a:solidFill>
                  <a:srgbClr val="0070C0"/>
                </a:solidFill>
              </a:rPr>
              <a:t>4 </a:t>
            </a:r>
            <a:r>
              <a:rPr lang="en-US" sz="4000" baseline="30000" dirty="0">
                <a:solidFill>
                  <a:srgbClr val="0070C0"/>
                </a:solidFill>
              </a:rPr>
              <a:t>2-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21F1F6E-5B5C-8145-AB48-FFA3F04AE466}"/>
              </a:ext>
            </a:extLst>
          </p:cNvPr>
          <p:cNvCxnSpPr/>
          <p:nvPr/>
        </p:nvCxnSpPr>
        <p:spPr>
          <a:xfrm>
            <a:off x="5051502" y="1427356"/>
            <a:ext cx="0" cy="85491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07FB12D-47D3-1B45-A5D4-6A45CA9A44BB}"/>
              </a:ext>
            </a:extLst>
          </p:cNvPr>
          <p:cNvCxnSpPr/>
          <p:nvPr/>
        </p:nvCxnSpPr>
        <p:spPr>
          <a:xfrm>
            <a:off x="7110761" y="1393895"/>
            <a:ext cx="0" cy="854914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14172DD-8D43-A644-9892-A2245136880F}"/>
              </a:ext>
            </a:extLst>
          </p:cNvPr>
          <p:cNvSpPr txBox="1"/>
          <p:nvPr/>
        </p:nvSpPr>
        <p:spPr>
          <a:xfrm>
            <a:off x="5260838" y="4637630"/>
            <a:ext cx="2286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Na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0070C0"/>
                </a:solidFill>
              </a:rPr>
              <a:t>CrO</a:t>
            </a:r>
            <a:r>
              <a:rPr lang="en-US" sz="4000" baseline="-250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3CB3AF4-7866-E041-997A-CB8BFE58A818}"/>
              </a:ext>
            </a:extLst>
          </p:cNvPr>
          <p:cNvSpPr/>
          <p:nvPr/>
        </p:nvSpPr>
        <p:spPr>
          <a:xfrm>
            <a:off x="5350052" y="2250088"/>
            <a:ext cx="445755" cy="4680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3B7834A-3789-4041-AF2C-9CCAB9208C42}"/>
              </a:ext>
            </a:extLst>
          </p:cNvPr>
          <p:cNvCxnSpPr>
            <a:cxnSpLocks/>
            <a:endCxn id="11" idx="3"/>
          </p:cNvCxnSpPr>
          <p:nvPr/>
        </p:nvCxnSpPr>
        <p:spPr>
          <a:xfrm>
            <a:off x="5379469" y="3091054"/>
            <a:ext cx="2167998" cy="190051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DD23197-CD2B-8741-A62F-55506BF76C93}"/>
              </a:ext>
            </a:extLst>
          </p:cNvPr>
          <p:cNvCxnSpPr>
            <a:cxnSpLocks/>
          </p:cNvCxnSpPr>
          <p:nvPr/>
        </p:nvCxnSpPr>
        <p:spPr>
          <a:xfrm flipH="1">
            <a:off x="6262255" y="2859652"/>
            <a:ext cx="1815962" cy="1703452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5C6D904-2649-1246-A84F-6405BFA8D1A9}"/>
              </a:ext>
            </a:extLst>
          </p:cNvPr>
          <p:cNvSpPr txBox="1"/>
          <p:nvPr/>
        </p:nvSpPr>
        <p:spPr>
          <a:xfrm>
            <a:off x="5934306" y="4913397"/>
            <a:ext cx="323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172317-B835-D648-8BA7-17EBB6D49C5D}"/>
              </a:ext>
            </a:extLst>
          </p:cNvPr>
          <p:cNvSpPr txBox="1"/>
          <p:nvPr/>
        </p:nvSpPr>
        <p:spPr>
          <a:xfrm>
            <a:off x="5350052" y="5424024"/>
            <a:ext cx="40894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Answer: </a:t>
            </a:r>
            <a:r>
              <a:rPr lang="en-US" sz="4000" dirty="0">
                <a:highlight>
                  <a:srgbClr val="FFFF00"/>
                </a:highlight>
              </a:rPr>
              <a:t>Na</a:t>
            </a:r>
            <a:r>
              <a:rPr lang="en-US" sz="4000" baseline="-25000" dirty="0">
                <a:highlight>
                  <a:srgbClr val="FFFF00"/>
                </a:highlight>
              </a:rPr>
              <a:t>2</a:t>
            </a:r>
            <a:r>
              <a:rPr lang="en-US" sz="4000" dirty="0">
                <a:highlight>
                  <a:srgbClr val="FFFF00"/>
                </a:highlight>
              </a:rPr>
              <a:t>CrO</a:t>
            </a:r>
            <a:r>
              <a:rPr lang="en-US" sz="4000" baseline="-25000" dirty="0">
                <a:highlight>
                  <a:srgbClr val="FFFF00"/>
                </a:highlight>
              </a:rPr>
              <a:t>4</a:t>
            </a:r>
          </a:p>
        </p:txBody>
      </p:sp>
      <p:pic>
        <p:nvPicPr>
          <p:cNvPr id="24" name="Content Placeholder 3">
            <a:extLst>
              <a:ext uri="{FF2B5EF4-FFF2-40B4-BE49-F238E27FC236}">
                <a16:creationId xmlns:a16="http://schemas.microsoft.com/office/drawing/2014/main" id="{10E26308-B04A-FB41-8593-61C84B663B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8"/>
          <a:stretch/>
        </p:blipFill>
        <p:spPr>
          <a:xfrm>
            <a:off x="8404931" y="66450"/>
            <a:ext cx="3743473" cy="6141359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E185EF0A-686C-3848-A4DF-3B34F9233E79}"/>
              </a:ext>
            </a:extLst>
          </p:cNvPr>
          <p:cNvSpPr txBox="1"/>
          <p:nvPr/>
        </p:nvSpPr>
        <p:spPr>
          <a:xfrm rot="2031079">
            <a:off x="7009843" y="4095784"/>
            <a:ext cx="1328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We don’t need to put the “1”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5BA320E-D96C-8D4B-AF9E-E545432835F5}"/>
              </a:ext>
            </a:extLst>
          </p:cNvPr>
          <p:cNvSpPr/>
          <p:nvPr/>
        </p:nvSpPr>
        <p:spPr>
          <a:xfrm>
            <a:off x="7926084" y="2243480"/>
            <a:ext cx="614109" cy="51226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9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1" grpId="0"/>
      <p:bldP spid="12" grpId="0" animBg="1"/>
      <p:bldP spid="19" grpId="0"/>
      <p:bldP spid="23" grpId="0"/>
      <p:bldP spid="25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4B90B-41BC-1043-A5BD-7E4C9D49109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595" y="324530"/>
            <a:ext cx="3411538" cy="992949"/>
          </a:xfrm>
        </p:spPr>
        <p:txBody>
          <a:bodyPr/>
          <a:lstStyle/>
          <a:p>
            <a:r>
              <a:rPr lang="en-US" dirty="0"/>
              <a:t>Example: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0A5A1C1-B05F-C54C-A573-1338E3AD75E4}"/>
              </a:ext>
            </a:extLst>
          </p:cNvPr>
          <p:cNvGrpSpPr/>
          <p:nvPr/>
        </p:nvGrpSpPr>
        <p:grpSpPr>
          <a:xfrm>
            <a:off x="3325096" y="365125"/>
            <a:ext cx="4907916" cy="1332674"/>
            <a:chOff x="347" y="2770"/>
            <a:chExt cx="4104913" cy="1332674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FB4F0B5A-09FB-FC48-9BF0-C068B0DF8815}"/>
                </a:ext>
              </a:extLst>
            </p:cNvPr>
            <p:cNvSpPr/>
            <p:nvPr/>
          </p:nvSpPr>
          <p:spPr>
            <a:xfrm>
              <a:off x="347" y="2770"/>
              <a:ext cx="4104913" cy="1332674"/>
            </a:xfrm>
            <a:prstGeom prst="roundRect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5D82E345-0DDB-2944-AAA3-16A69C3AF487}"/>
                </a:ext>
              </a:extLst>
            </p:cNvPr>
            <p:cNvSpPr txBox="1"/>
            <p:nvPr/>
          </p:nvSpPr>
          <p:spPr>
            <a:xfrm>
              <a:off x="65403" y="67826"/>
              <a:ext cx="3974801" cy="12025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70485" rIns="140970" bIns="70485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700" dirty="0"/>
                <a:t>t</a:t>
              </a:r>
              <a:r>
                <a:rPr lang="en-US" sz="3700" kern="1200" dirty="0"/>
                <a:t>in(II) hydroxide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56F57DC-96C5-2844-808B-4AF6169F2BF7}"/>
              </a:ext>
            </a:extLst>
          </p:cNvPr>
          <p:cNvSpPr txBox="1"/>
          <p:nvPr/>
        </p:nvSpPr>
        <p:spPr>
          <a:xfrm>
            <a:off x="4513159" y="2246296"/>
            <a:ext cx="1873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Sn </a:t>
            </a:r>
            <a:r>
              <a:rPr lang="en-US" sz="4000" baseline="30000" dirty="0">
                <a:solidFill>
                  <a:srgbClr val="FF0000"/>
                </a:solidFill>
              </a:rPr>
              <a:t>2+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B3DD0B-20EC-274C-9A91-AFBBEBFC488A}"/>
              </a:ext>
            </a:extLst>
          </p:cNvPr>
          <p:cNvSpPr txBox="1"/>
          <p:nvPr/>
        </p:nvSpPr>
        <p:spPr>
          <a:xfrm>
            <a:off x="6643040" y="2282270"/>
            <a:ext cx="1873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OH </a:t>
            </a:r>
            <a:r>
              <a:rPr lang="en-US" sz="4000" baseline="-25000" dirty="0">
                <a:solidFill>
                  <a:srgbClr val="0070C0"/>
                </a:solidFill>
              </a:rPr>
              <a:t> </a:t>
            </a:r>
            <a:r>
              <a:rPr lang="en-US" sz="4000" baseline="30000" dirty="0">
                <a:solidFill>
                  <a:srgbClr val="0070C0"/>
                </a:solidFill>
              </a:rPr>
              <a:t>-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21F1F6E-5B5C-8145-AB48-FFA3F04AE466}"/>
              </a:ext>
            </a:extLst>
          </p:cNvPr>
          <p:cNvCxnSpPr/>
          <p:nvPr/>
        </p:nvCxnSpPr>
        <p:spPr>
          <a:xfrm>
            <a:off x="5051502" y="1427356"/>
            <a:ext cx="0" cy="85491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07FB12D-47D3-1B45-A5D4-6A45CA9A44BB}"/>
              </a:ext>
            </a:extLst>
          </p:cNvPr>
          <p:cNvCxnSpPr/>
          <p:nvPr/>
        </p:nvCxnSpPr>
        <p:spPr>
          <a:xfrm>
            <a:off x="7110761" y="1393895"/>
            <a:ext cx="0" cy="854914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14172DD-8D43-A644-9892-A2245136880F}"/>
              </a:ext>
            </a:extLst>
          </p:cNvPr>
          <p:cNvSpPr txBox="1"/>
          <p:nvPr/>
        </p:nvSpPr>
        <p:spPr>
          <a:xfrm>
            <a:off x="5267237" y="4410184"/>
            <a:ext cx="2763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Sn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0070C0"/>
                </a:solidFill>
              </a:rPr>
              <a:t> OH</a:t>
            </a:r>
            <a:endParaRPr lang="en-US" sz="4000" baseline="-25000" dirty="0">
              <a:solidFill>
                <a:srgbClr val="0070C0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3CB3AF4-7866-E041-997A-CB8BFE58A818}"/>
              </a:ext>
            </a:extLst>
          </p:cNvPr>
          <p:cNvSpPr/>
          <p:nvPr/>
        </p:nvSpPr>
        <p:spPr>
          <a:xfrm>
            <a:off x="5195483" y="2173169"/>
            <a:ext cx="852207" cy="5402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3B7834A-3789-4041-AF2C-9CCAB9208C42}"/>
              </a:ext>
            </a:extLst>
          </p:cNvPr>
          <p:cNvCxnSpPr>
            <a:cxnSpLocks/>
          </p:cNvCxnSpPr>
          <p:nvPr/>
        </p:nvCxnSpPr>
        <p:spPr>
          <a:xfrm>
            <a:off x="5598275" y="2810152"/>
            <a:ext cx="1873405" cy="157175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D5BA320E-D96C-8D4B-AF9E-E545432835F5}"/>
              </a:ext>
            </a:extLst>
          </p:cNvPr>
          <p:cNvSpPr/>
          <p:nvPr/>
        </p:nvSpPr>
        <p:spPr>
          <a:xfrm>
            <a:off x="7554670" y="2245478"/>
            <a:ext cx="725251" cy="557909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DD23197-CD2B-8741-A62F-55506BF76C93}"/>
              </a:ext>
            </a:extLst>
          </p:cNvPr>
          <p:cNvCxnSpPr>
            <a:cxnSpLocks/>
          </p:cNvCxnSpPr>
          <p:nvPr/>
        </p:nvCxnSpPr>
        <p:spPr>
          <a:xfrm flipH="1">
            <a:off x="5985349" y="2907298"/>
            <a:ext cx="1642539" cy="157175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5C6D904-2649-1246-A84F-6405BFA8D1A9}"/>
              </a:ext>
            </a:extLst>
          </p:cNvPr>
          <p:cNvSpPr txBox="1"/>
          <p:nvPr/>
        </p:nvSpPr>
        <p:spPr>
          <a:xfrm>
            <a:off x="7367174" y="4642414"/>
            <a:ext cx="323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172317-B835-D648-8BA7-17EBB6D49C5D}"/>
              </a:ext>
            </a:extLst>
          </p:cNvPr>
          <p:cNvSpPr txBox="1"/>
          <p:nvPr/>
        </p:nvSpPr>
        <p:spPr>
          <a:xfrm>
            <a:off x="3589147" y="5472208"/>
            <a:ext cx="5139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Answer: Sn(OH)</a:t>
            </a:r>
            <a:r>
              <a:rPr lang="en-US" sz="4000" baseline="-25000" dirty="0"/>
              <a:t>2</a:t>
            </a:r>
          </a:p>
        </p:txBody>
      </p:sp>
      <p:pic>
        <p:nvPicPr>
          <p:cNvPr id="24" name="Content Placeholder 3">
            <a:extLst>
              <a:ext uri="{FF2B5EF4-FFF2-40B4-BE49-F238E27FC236}">
                <a16:creationId xmlns:a16="http://schemas.microsoft.com/office/drawing/2014/main" id="{10E26308-B04A-FB41-8593-61C84B663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3997" y="24886"/>
            <a:ext cx="3884408" cy="6141359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C7E05A9-BEA4-7940-BFC0-74A42E89FFC3}"/>
              </a:ext>
            </a:extLst>
          </p:cNvPr>
          <p:cNvSpPr txBox="1"/>
          <p:nvPr/>
        </p:nvSpPr>
        <p:spPr>
          <a:xfrm>
            <a:off x="6032736" y="4346063"/>
            <a:ext cx="1741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(     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C148D5-9989-3A4C-9607-39744D842B33}"/>
              </a:ext>
            </a:extLst>
          </p:cNvPr>
          <p:cNvSpPr txBox="1"/>
          <p:nvPr/>
        </p:nvSpPr>
        <p:spPr>
          <a:xfrm>
            <a:off x="1537856" y="4125588"/>
            <a:ext cx="318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NEED brackets to ensure it’s two of the whole hydroxide molecule, not just the “H”</a:t>
            </a:r>
          </a:p>
        </p:txBody>
      </p:sp>
    </p:spTree>
    <p:extLst>
      <p:ext uri="{BB962C8B-B14F-4D97-AF65-F5344CB8AC3E}">
        <p14:creationId xmlns:p14="http://schemas.microsoft.com/office/powerpoint/2010/main" val="396683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1" grpId="0"/>
      <p:bldP spid="12" grpId="0" animBg="1"/>
      <p:bldP spid="16" grpId="0" animBg="1"/>
      <p:bldP spid="19" grpId="0"/>
      <p:bldP spid="23" grpId="0"/>
      <p:bldP spid="15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A3BC30-390C-2847-B55F-F56E56590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Part A: Practice a few…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0670A4-1E35-8947-949E-4360E009D7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209" y="2721344"/>
            <a:ext cx="10407650" cy="18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368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A3BC30-390C-2847-B55F-F56E56590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Solutions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F1C536-3F92-C544-8FDA-6CB789795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781" y="3120705"/>
            <a:ext cx="10804259" cy="2010095"/>
          </a:xfrm>
          <a:prstGeom prst="rect">
            <a:avLst/>
          </a:prstGeom>
        </p:spPr>
      </p:pic>
      <p:pic>
        <p:nvPicPr>
          <p:cNvPr id="12" name="Picture 2" descr="Thumbs Up Two Clipart X Transparent Png - Smiling Stars Thumbs Up, Png  Download - kindpng">
            <a:extLst>
              <a:ext uri="{FF2B5EF4-FFF2-40B4-BE49-F238E27FC236}">
                <a16:creationId xmlns:a16="http://schemas.microsoft.com/office/drawing/2014/main" id="{5EEBC591-A7C1-A244-858F-3E42D0E1F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816" y="236796"/>
            <a:ext cx="4086625" cy="280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283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13CD7F-736E-4AF7-AB2B-473CAA9E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2088" y="-2732"/>
            <a:ext cx="4626864" cy="157678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263F21-FD5C-49D9-B5D3-5B94A4C99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16941"/>
            <a:ext cx="1000102" cy="357283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75FEE01-7E1C-48BD-8FD4-2790F781F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102" y="1616941"/>
            <a:ext cx="6547110" cy="35728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BC9A1BA-B796-AE42-8EEB-BD3933E4A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03" y="1936224"/>
            <a:ext cx="5516324" cy="293427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 algn="l">
              <a:lnSpc>
                <a:spcPct val="115000"/>
              </a:lnSpc>
            </a:pPr>
            <a:br>
              <a:rPr lang="en-US" sz="3400" b="0" cap="all" dirty="0">
                <a:solidFill>
                  <a:schemeClr val="bg1"/>
                </a:solidFill>
              </a:rPr>
            </a:br>
            <a:r>
              <a:rPr lang="en-US" sz="3400" b="0" cap="all" dirty="0">
                <a:solidFill>
                  <a:schemeClr val="bg1"/>
                </a:solidFill>
              </a:rPr>
              <a:t>Part B: naming compounds with polyatomic ions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10AB6C7-ECE6-4D0A-85D7-607621F7A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2088" y="1638059"/>
            <a:ext cx="4626862" cy="35517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D36EA07-E1C7-4DE1-B196-FBCA4D1A0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7405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0598E82-FBBE-4514-AC7D-75D1347F8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254388"/>
            <a:ext cx="7498081" cy="159725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FC17599-20C8-4B64-8853-7E2891FC79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9808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2B342F4-B533-4771-B828-654C361581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17705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14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4B90B-41BC-1043-A5BD-7E4C9D49109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3411538" cy="1333500"/>
          </a:xfrm>
        </p:spPr>
        <p:txBody>
          <a:bodyPr/>
          <a:lstStyle/>
          <a:p>
            <a:r>
              <a:rPr lang="en-US" dirty="0"/>
              <a:t>Example: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0A5A1C1-B05F-C54C-A573-1338E3AD75E4}"/>
              </a:ext>
            </a:extLst>
          </p:cNvPr>
          <p:cNvGrpSpPr/>
          <p:nvPr/>
        </p:nvGrpSpPr>
        <p:grpSpPr>
          <a:xfrm>
            <a:off x="4043542" y="507627"/>
            <a:ext cx="4104913" cy="1332674"/>
            <a:chOff x="347" y="2770"/>
            <a:chExt cx="4104913" cy="1332674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FB4F0B5A-09FB-FC48-9BF0-C068B0DF8815}"/>
                </a:ext>
              </a:extLst>
            </p:cNvPr>
            <p:cNvSpPr/>
            <p:nvPr/>
          </p:nvSpPr>
          <p:spPr>
            <a:xfrm>
              <a:off x="347" y="2770"/>
              <a:ext cx="4104913" cy="1332674"/>
            </a:xfrm>
            <a:prstGeom prst="roundRect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5D82E345-0DDB-2944-AAA3-16A69C3AF487}"/>
                </a:ext>
              </a:extLst>
            </p:cNvPr>
            <p:cNvSpPr txBox="1"/>
            <p:nvPr/>
          </p:nvSpPr>
          <p:spPr>
            <a:xfrm>
              <a:off x="65403" y="67826"/>
              <a:ext cx="3974801" cy="12025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70485" rIns="140970" bIns="70485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700" kern="1200" dirty="0"/>
                <a:t>NaCH</a:t>
              </a:r>
              <a:r>
                <a:rPr lang="en-US" sz="3700" kern="1200" baseline="-25000" dirty="0"/>
                <a:t>3</a:t>
              </a:r>
              <a:r>
                <a:rPr lang="en-US" sz="3700" kern="1200" dirty="0"/>
                <a:t>COO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56F57DC-96C5-2844-808B-4AF6169F2BF7}"/>
              </a:ext>
            </a:extLst>
          </p:cNvPr>
          <p:cNvSpPr txBox="1"/>
          <p:nvPr/>
        </p:nvSpPr>
        <p:spPr>
          <a:xfrm>
            <a:off x="3886201" y="2246296"/>
            <a:ext cx="2500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sodium </a:t>
            </a:r>
            <a:endParaRPr lang="en-US" sz="4000" baseline="300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B3DD0B-20EC-274C-9A91-AFBBEBFC488A}"/>
              </a:ext>
            </a:extLst>
          </p:cNvPr>
          <p:cNvSpPr txBox="1"/>
          <p:nvPr/>
        </p:nvSpPr>
        <p:spPr>
          <a:xfrm>
            <a:off x="5961408" y="2218281"/>
            <a:ext cx="2302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acetate</a:t>
            </a:r>
            <a:endParaRPr lang="en-US" sz="4000" baseline="30000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172317-B835-D648-8BA7-17EBB6D49C5D}"/>
              </a:ext>
            </a:extLst>
          </p:cNvPr>
          <p:cNvSpPr txBox="1"/>
          <p:nvPr/>
        </p:nvSpPr>
        <p:spPr>
          <a:xfrm>
            <a:off x="4917885" y="3220580"/>
            <a:ext cx="4089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/>
              <a:t>That’s it!</a:t>
            </a:r>
            <a:endParaRPr lang="en-US" sz="4000" i="1" baseline="-25000" dirty="0"/>
          </a:p>
        </p:txBody>
      </p:sp>
      <p:pic>
        <p:nvPicPr>
          <p:cNvPr id="24" name="Content Placeholder 3">
            <a:extLst>
              <a:ext uri="{FF2B5EF4-FFF2-40B4-BE49-F238E27FC236}">
                <a16:creationId xmlns:a16="http://schemas.microsoft.com/office/drawing/2014/main" id="{10E26308-B04A-FB41-8593-61C84B663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3997" y="24886"/>
            <a:ext cx="3884408" cy="6141359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9559ED86-1F31-8F49-AA1C-8B13867A1F45}"/>
              </a:ext>
            </a:extLst>
          </p:cNvPr>
          <p:cNvGrpSpPr/>
          <p:nvPr/>
        </p:nvGrpSpPr>
        <p:grpSpPr>
          <a:xfrm>
            <a:off x="4042308" y="518184"/>
            <a:ext cx="4104913" cy="1332674"/>
            <a:chOff x="347" y="2770"/>
            <a:chExt cx="4104913" cy="1332674"/>
          </a:xfrm>
          <a:solidFill>
            <a:schemeClr val="bg1"/>
          </a:solidFill>
        </p:grpSpPr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04CF5A22-913F-0146-83C1-D913D481DF3F}"/>
                </a:ext>
              </a:extLst>
            </p:cNvPr>
            <p:cNvSpPr/>
            <p:nvPr/>
          </p:nvSpPr>
          <p:spPr>
            <a:xfrm>
              <a:off x="347" y="2770"/>
              <a:ext cx="4104913" cy="1332674"/>
            </a:xfrm>
            <a:prstGeom prst="roundRect">
              <a:avLst/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>
              <a:extLst>
                <a:ext uri="{FF2B5EF4-FFF2-40B4-BE49-F238E27FC236}">
                  <a16:creationId xmlns:a16="http://schemas.microsoft.com/office/drawing/2014/main" id="{AA17D39C-85C0-4A42-BCF5-579B80AB901A}"/>
                </a:ext>
              </a:extLst>
            </p:cNvPr>
            <p:cNvSpPr txBox="1"/>
            <p:nvPr/>
          </p:nvSpPr>
          <p:spPr>
            <a:xfrm>
              <a:off x="65403" y="67826"/>
              <a:ext cx="3974801" cy="120256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70485" rIns="140970" bIns="70485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700" dirty="0">
                  <a:solidFill>
                    <a:srgbClr val="FF0000"/>
                  </a:solidFill>
                </a:rPr>
                <a:t>Na</a:t>
              </a:r>
              <a:r>
                <a:rPr lang="en-US" sz="3700" dirty="0">
                  <a:solidFill>
                    <a:srgbClr val="0070C0"/>
                  </a:solidFill>
                </a:rPr>
                <a:t>C</a:t>
              </a:r>
              <a:r>
                <a:rPr lang="en-US" sz="3700" kern="1200" dirty="0">
                  <a:solidFill>
                    <a:srgbClr val="0070C0"/>
                  </a:solidFill>
                </a:rPr>
                <a:t>H</a:t>
              </a:r>
              <a:r>
                <a:rPr lang="en-US" sz="3700" kern="1200" baseline="-25000" dirty="0">
                  <a:solidFill>
                    <a:srgbClr val="0070C0"/>
                  </a:solidFill>
                </a:rPr>
                <a:t>3</a:t>
              </a:r>
              <a:r>
                <a:rPr lang="en-US" sz="3700" kern="1200" dirty="0">
                  <a:solidFill>
                    <a:srgbClr val="0070C0"/>
                  </a:solidFill>
                </a:rPr>
                <a:t>COO</a:t>
              </a:r>
            </a:p>
          </p:txBody>
        </p: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21F1F6E-5B5C-8145-AB48-FFA3F04AE466}"/>
              </a:ext>
            </a:extLst>
          </p:cNvPr>
          <p:cNvCxnSpPr/>
          <p:nvPr/>
        </p:nvCxnSpPr>
        <p:spPr>
          <a:xfrm>
            <a:off x="5185666" y="1417328"/>
            <a:ext cx="0" cy="85491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07FB12D-47D3-1B45-A5D4-6A45CA9A44BB}"/>
              </a:ext>
            </a:extLst>
          </p:cNvPr>
          <p:cNvCxnSpPr/>
          <p:nvPr/>
        </p:nvCxnSpPr>
        <p:spPr>
          <a:xfrm>
            <a:off x="6643040" y="1450912"/>
            <a:ext cx="0" cy="854914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58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4B90B-41BC-1043-A5BD-7E4C9D49109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80159"/>
            <a:ext cx="3411538" cy="914666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F57DC-96C5-2844-808B-4AF6169F2BF7}"/>
              </a:ext>
            </a:extLst>
          </p:cNvPr>
          <p:cNvSpPr txBox="1"/>
          <p:nvPr/>
        </p:nvSpPr>
        <p:spPr>
          <a:xfrm>
            <a:off x="1894995" y="2230629"/>
            <a:ext cx="2867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chromium </a:t>
            </a:r>
            <a:endParaRPr lang="en-US" sz="4000" baseline="300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B3DD0B-20EC-274C-9A91-AFBBEBFC488A}"/>
              </a:ext>
            </a:extLst>
          </p:cNvPr>
          <p:cNvSpPr txBox="1"/>
          <p:nvPr/>
        </p:nvSpPr>
        <p:spPr>
          <a:xfrm>
            <a:off x="5532994" y="2283854"/>
            <a:ext cx="2709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hydroxide</a:t>
            </a:r>
            <a:endParaRPr lang="en-US" sz="4000" baseline="30000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172317-B835-D648-8BA7-17EBB6D49C5D}"/>
              </a:ext>
            </a:extLst>
          </p:cNvPr>
          <p:cNvSpPr txBox="1"/>
          <p:nvPr/>
        </p:nvSpPr>
        <p:spPr>
          <a:xfrm>
            <a:off x="3762191" y="2980128"/>
            <a:ext cx="38844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/>
              <a:t>WAIT!!</a:t>
            </a:r>
          </a:p>
          <a:p>
            <a:pPr algn="ctr"/>
            <a:r>
              <a:rPr lang="en-US" sz="2000" i="1" dirty="0"/>
              <a:t>Don’t forget to check if you’re using a multivalent metal. Is chromium multivalent?</a:t>
            </a:r>
          </a:p>
        </p:txBody>
      </p:sp>
      <p:pic>
        <p:nvPicPr>
          <p:cNvPr id="24" name="Content Placeholder 3">
            <a:extLst>
              <a:ext uri="{FF2B5EF4-FFF2-40B4-BE49-F238E27FC236}">
                <a16:creationId xmlns:a16="http://schemas.microsoft.com/office/drawing/2014/main" id="{10E26308-B04A-FB41-8593-61C84B663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3997" y="24886"/>
            <a:ext cx="3884408" cy="6141359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9559ED86-1F31-8F49-AA1C-8B13867A1F45}"/>
              </a:ext>
            </a:extLst>
          </p:cNvPr>
          <p:cNvGrpSpPr/>
          <p:nvPr/>
        </p:nvGrpSpPr>
        <p:grpSpPr>
          <a:xfrm>
            <a:off x="3157983" y="560624"/>
            <a:ext cx="4104913" cy="1332674"/>
            <a:chOff x="347" y="2770"/>
            <a:chExt cx="4104913" cy="1332674"/>
          </a:xfrm>
          <a:solidFill>
            <a:schemeClr val="bg1"/>
          </a:solidFill>
        </p:grpSpPr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04CF5A22-913F-0146-83C1-D913D481DF3F}"/>
                </a:ext>
              </a:extLst>
            </p:cNvPr>
            <p:cNvSpPr/>
            <p:nvPr/>
          </p:nvSpPr>
          <p:spPr>
            <a:xfrm>
              <a:off x="347" y="2770"/>
              <a:ext cx="4104913" cy="1332674"/>
            </a:xfrm>
            <a:prstGeom prst="roundRect">
              <a:avLst/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>
              <a:extLst>
                <a:ext uri="{FF2B5EF4-FFF2-40B4-BE49-F238E27FC236}">
                  <a16:creationId xmlns:a16="http://schemas.microsoft.com/office/drawing/2014/main" id="{AA17D39C-85C0-4A42-BCF5-579B80AB901A}"/>
                </a:ext>
              </a:extLst>
            </p:cNvPr>
            <p:cNvSpPr txBox="1"/>
            <p:nvPr/>
          </p:nvSpPr>
          <p:spPr>
            <a:xfrm>
              <a:off x="65403" y="67826"/>
              <a:ext cx="3974801" cy="120256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70485" rIns="140970" bIns="70485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700" kern="1200" dirty="0">
                  <a:solidFill>
                    <a:srgbClr val="FF0000"/>
                  </a:solidFill>
                </a:rPr>
                <a:t>Cr(</a:t>
              </a:r>
              <a:r>
                <a:rPr lang="en-US" sz="3700" kern="1200" dirty="0">
                  <a:solidFill>
                    <a:srgbClr val="0070C0"/>
                  </a:solidFill>
                </a:rPr>
                <a:t>OH</a:t>
              </a:r>
              <a:r>
                <a:rPr lang="en-US" sz="3700" kern="1200" dirty="0">
                  <a:solidFill>
                    <a:srgbClr val="FF0000"/>
                  </a:solidFill>
                </a:rPr>
                <a:t>)</a:t>
              </a:r>
              <a:r>
                <a:rPr lang="en-US" sz="3700" kern="1200" baseline="-25000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21F1F6E-5B5C-8145-AB48-FFA3F04AE466}"/>
              </a:ext>
            </a:extLst>
          </p:cNvPr>
          <p:cNvCxnSpPr>
            <a:cxnSpLocks/>
          </p:cNvCxnSpPr>
          <p:nvPr/>
        </p:nvCxnSpPr>
        <p:spPr>
          <a:xfrm flipH="1">
            <a:off x="4177335" y="1412844"/>
            <a:ext cx="298084" cy="91950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07FB12D-47D3-1B45-A5D4-6A45CA9A44BB}"/>
              </a:ext>
            </a:extLst>
          </p:cNvPr>
          <p:cNvCxnSpPr>
            <a:cxnSpLocks/>
          </p:cNvCxnSpPr>
          <p:nvPr/>
        </p:nvCxnSpPr>
        <p:spPr>
          <a:xfrm>
            <a:off x="5624388" y="1427518"/>
            <a:ext cx="160008" cy="87872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2106FAA-BB64-A041-A545-2132C7A89D83}"/>
              </a:ext>
            </a:extLst>
          </p:cNvPr>
          <p:cNvSpPr txBox="1"/>
          <p:nvPr/>
        </p:nvSpPr>
        <p:spPr>
          <a:xfrm>
            <a:off x="3161063" y="4611344"/>
            <a:ext cx="3305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YES!! So we need a Roman Numeral to indicate which ion we’re talking about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AFE4488-1FA6-894D-9563-4323A01E5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5462" y="4488538"/>
            <a:ext cx="990600" cy="1168400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66CA523E-DE18-0A45-A6F1-C10C8C1AA4EC}"/>
              </a:ext>
            </a:extLst>
          </p:cNvPr>
          <p:cNvSpPr/>
          <p:nvPr/>
        </p:nvSpPr>
        <p:spPr>
          <a:xfrm>
            <a:off x="5703262" y="1013624"/>
            <a:ext cx="578649" cy="523835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68A1606-0051-E44E-AE16-92B46085F6D9}"/>
              </a:ext>
            </a:extLst>
          </p:cNvPr>
          <p:cNvCxnSpPr>
            <a:cxnSpLocks/>
            <a:stCxn id="18" idx="5"/>
          </p:cNvCxnSpPr>
          <p:nvPr/>
        </p:nvCxnSpPr>
        <p:spPr>
          <a:xfrm>
            <a:off x="6197170" y="1460745"/>
            <a:ext cx="1410957" cy="3039818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E374A64A-0325-DA46-A0DB-58D8C9F8B827}"/>
              </a:ext>
            </a:extLst>
          </p:cNvPr>
          <p:cNvSpPr/>
          <p:nvPr/>
        </p:nvSpPr>
        <p:spPr>
          <a:xfrm>
            <a:off x="7395880" y="4500563"/>
            <a:ext cx="578649" cy="523835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2F592D3-663B-4E45-BE60-B8DFA0B1207B}"/>
              </a:ext>
            </a:extLst>
          </p:cNvPr>
          <p:cNvSpPr txBox="1"/>
          <p:nvPr/>
        </p:nvSpPr>
        <p:spPr>
          <a:xfrm>
            <a:off x="4183401" y="2261464"/>
            <a:ext cx="1754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 (III)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9FFC3F2-0C01-AB4E-ADA0-E73B4B29AB46}"/>
              </a:ext>
            </a:extLst>
          </p:cNvPr>
          <p:cNvSpPr txBox="1"/>
          <p:nvPr/>
        </p:nvSpPr>
        <p:spPr>
          <a:xfrm>
            <a:off x="207819" y="5960891"/>
            <a:ext cx="7696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Answer: chromium(III) hydroxide</a:t>
            </a:r>
          </a:p>
        </p:txBody>
      </p:sp>
    </p:spTree>
    <p:extLst>
      <p:ext uri="{BB962C8B-B14F-4D97-AF65-F5344CB8AC3E}">
        <p14:creationId xmlns:p14="http://schemas.microsoft.com/office/powerpoint/2010/main" val="164604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23" grpId="0"/>
      <p:bldP spid="14" grpId="0"/>
      <p:bldP spid="18" grpId="0" animBg="1"/>
      <p:bldP spid="28" grpId="0" animBg="1"/>
      <p:bldP spid="29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4B90B-41BC-1043-A5BD-7E4C9D49109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81025"/>
            <a:ext cx="3411538" cy="70802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F57DC-96C5-2844-808B-4AF6169F2BF7}"/>
              </a:ext>
            </a:extLst>
          </p:cNvPr>
          <p:cNvSpPr txBox="1"/>
          <p:nvPr/>
        </p:nvSpPr>
        <p:spPr>
          <a:xfrm>
            <a:off x="2798353" y="2314232"/>
            <a:ext cx="2363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barium </a:t>
            </a:r>
            <a:endParaRPr lang="en-US" sz="4000" baseline="300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B3DD0B-20EC-274C-9A91-AFBBEBFC488A}"/>
              </a:ext>
            </a:extLst>
          </p:cNvPr>
          <p:cNvSpPr txBox="1"/>
          <p:nvPr/>
        </p:nvSpPr>
        <p:spPr>
          <a:xfrm>
            <a:off x="5437534" y="2314232"/>
            <a:ext cx="2826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phosph</a:t>
            </a:r>
            <a:r>
              <a:rPr lang="en-US" sz="4000" u="sng" dirty="0" err="1">
                <a:solidFill>
                  <a:srgbClr val="0070C0"/>
                </a:solidFill>
              </a:rPr>
              <a:t>ite</a:t>
            </a:r>
            <a:endParaRPr lang="en-US" sz="4000" u="sng" baseline="30000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172317-B835-D648-8BA7-17EBB6D49C5D}"/>
              </a:ext>
            </a:extLst>
          </p:cNvPr>
          <p:cNvSpPr txBox="1"/>
          <p:nvPr/>
        </p:nvSpPr>
        <p:spPr>
          <a:xfrm>
            <a:off x="2073727" y="3325342"/>
            <a:ext cx="59910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Check: is the metal (barium) multivalent?</a:t>
            </a:r>
            <a:endParaRPr lang="en-US" sz="3200" i="1" baseline="-25000" dirty="0"/>
          </a:p>
        </p:txBody>
      </p:sp>
      <p:pic>
        <p:nvPicPr>
          <p:cNvPr id="24" name="Content Placeholder 3">
            <a:extLst>
              <a:ext uri="{FF2B5EF4-FFF2-40B4-BE49-F238E27FC236}">
                <a16:creationId xmlns:a16="http://schemas.microsoft.com/office/drawing/2014/main" id="{10E26308-B04A-FB41-8593-61C84B663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3997" y="24886"/>
            <a:ext cx="3884408" cy="6141359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9559ED86-1F31-8F49-AA1C-8B13867A1F45}"/>
              </a:ext>
            </a:extLst>
          </p:cNvPr>
          <p:cNvGrpSpPr/>
          <p:nvPr/>
        </p:nvGrpSpPr>
        <p:grpSpPr>
          <a:xfrm>
            <a:off x="3565558" y="491213"/>
            <a:ext cx="4104913" cy="1332674"/>
            <a:chOff x="347" y="2770"/>
            <a:chExt cx="4104913" cy="1332674"/>
          </a:xfrm>
          <a:solidFill>
            <a:schemeClr val="bg1"/>
          </a:solidFill>
        </p:grpSpPr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04CF5A22-913F-0146-83C1-D913D481DF3F}"/>
                </a:ext>
              </a:extLst>
            </p:cNvPr>
            <p:cNvSpPr/>
            <p:nvPr/>
          </p:nvSpPr>
          <p:spPr>
            <a:xfrm>
              <a:off x="347" y="2770"/>
              <a:ext cx="4104913" cy="1332674"/>
            </a:xfrm>
            <a:prstGeom prst="roundRect">
              <a:avLst/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>
              <a:extLst>
                <a:ext uri="{FF2B5EF4-FFF2-40B4-BE49-F238E27FC236}">
                  <a16:creationId xmlns:a16="http://schemas.microsoft.com/office/drawing/2014/main" id="{AA17D39C-85C0-4A42-BCF5-579B80AB901A}"/>
                </a:ext>
              </a:extLst>
            </p:cNvPr>
            <p:cNvSpPr txBox="1"/>
            <p:nvPr/>
          </p:nvSpPr>
          <p:spPr>
            <a:xfrm>
              <a:off x="65403" y="67826"/>
              <a:ext cx="3974801" cy="120256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70485" rIns="140970" bIns="70485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400" kern="1200" dirty="0">
                  <a:solidFill>
                    <a:srgbClr val="FF0000"/>
                  </a:solidFill>
                </a:rPr>
                <a:t>Ba</a:t>
              </a:r>
              <a:r>
                <a:rPr lang="en-US" sz="4400" kern="1200" baseline="-25000" dirty="0">
                  <a:solidFill>
                    <a:srgbClr val="FF0000"/>
                  </a:solidFill>
                </a:rPr>
                <a:t>3</a:t>
              </a:r>
              <a:r>
                <a:rPr lang="en-US" sz="4400" kern="1200" dirty="0">
                  <a:solidFill>
                    <a:srgbClr val="0070C0"/>
                  </a:solidFill>
                </a:rPr>
                <a:t>(PO</a:t>
              </a:r>
              <a:r>
                <a:rPr lang="en-US" sz="4400" kern="1200" baseline="-25000" dirty="0">
                  <a:solidFill>
                    <a:srgbClr val="0070C0"/>
                  </a:solidFill>
                </a:rPr>
                <a:t>3</a:t>
              </a:r>
              <a:r>
                <a:rPr lang="en-US" sz="4400" kern="1200" dirty="0">
                  <a:solidFill>
                    <a:srgbClr val="0070C0"/>
                  </a:solidFill>
                </a:rPr>
                <a:t>)</a:t>
              </a:r>
              <a:r>
                <a:rPr lang="en-US" sz="4400" kern="1200" baseline="-25000" dirty="0">
                  <a:solidFill>
                    <a:srgbClr val="0070C0"/>
                  </a:solidFill>
                </a:rPr>
                <a:t>2</a:t>
              </a:r>
            </a:p>
          </p:txBody>
        </p: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21F1F6E-5B5C-8145-AB48-FFA3F04AE466}"/>
              </a:ext>
            </a:extLst>
          </p:cNvPr>
          <p:cNvCxnSpPr>
            <a:cxnSpLocks/>
          </p:cNvCxnSpPr>
          <p:nvPr/>
        </p:nvCxnSpPr>
        <p:spPr>
          <a:xfrm flipH="1">
            <a:off x="4368105" y="1395552"/>
            <a:ext cx="127891" cy="85491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07FB12D-47D3-1B45-A5D4-6A45CA9A44BB}"/>
              </a:ext>
            </a:extLst>
          </p:cNvPr>
          <p:cNvCxnSpPr>
            <a:cxnSpLocks/>
          </p:cNvCxnSpPr>
          <p:nvPr/>
        </p:nvCxnSpPr>
        <p:spPr>
          <a:xfrm>
            <a:off x="6222834" y="1417676"/>
            <a:ext cx="157162" cy="854914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F2565DB-E26C-3347-B668-0117602A7C37}"/>
              </a:ext>
            </a:extLst>
          </p:cNvPr>
          <p:cNvSpPr txBox="1"/>
          <p:nvPr/>
        </p:nvSpPr>
        <p:spPr>
          <a:xfrm>
            <a:off x="3024541" y="4449668"/>
            <a:ext cx="4089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Nope</a:t>
            </a:r>
            <a:r>
              <a:rPr lang="en-US" sz="3200" i="1" dirty="0"/>
              <a:t>!</a:t>
            </a:r>
            <a:endParaRPr lang="en-US" sz="3200" i="1" baseline="-25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F2DCE2-C1CD-1B41-B98A-6CEE1C9CCDD0}"/>
              </a:ext>
            </a:extLst>
          </p:cNvPr>
          <p:cNvSpPr txBox="1"/>
          <p:nvPr/>
        </p:nvSpPr>
        <p:spPr>
          <a:xfrm>
            <a:off x="623455" y="5477186"/>
            <a:ext cx="7587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Answer: barium </a:t>
            </a:r>
            <a:r>
              <a:rPr lang="en-US" sz="4000" b="1" dirty="0" err="1"/>
              <a:t>phosphite</a:t>
            </a:r>
            <a:endParaRPr lang="en-US" sz="4000" b="1" baseline="-25000" dirty="0"/>
          </a:p>
        </p:txBody>
      </p:sp>
    </p:spTree>
    <p:extLst>
      <p:ext uri="{BB962C8B-B14F-4D97-AF65-F5344CB8AC3E}">
        <p14:creationId xmlns:p14="http://schemas.microsoft.com/office/powerpoint/2010/main" val="160326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23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A3BC30-390C-2847-B55F-F56E56590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Part B: Practice a few…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1EF56F9-D51F-0042-A7D0-93C6D051C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540000"/>
            <a:ext cx="11419854" cy="207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904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A3BC30-390C-2847-B55F-F56E56590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Part B: Solutions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558F83-82CE-2048-B863-EEC97ECCC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350" y="2501900"/>
            <a:ext cx="11267456" cy="2111744"/>
          </a:xfrm>
          <a:prstGeom prst="rect">
            <a:avLst/>
          </a:prstGeom>
        </p:spPr>
      </p:pic>
      <p:pic>
        <p:nvPicPr>
          <p:cNvPr id="10" name="Picture 2" descr="Thumbs Up Two Clipart X Transparent Png - Smiling Stars Thumbs Up, Png  Download - kindpng">
            <a:extLst>
              <a:ext uri="{FF2B5EF4-FFF2-40B4-BE49-F238E27FC236}">
                <a16:creationId xmlns:a16="http://schemas.microsoft.com/office/drawing/2014/main" id="{9CDBC0F3-B629-564E-8CE3-42A6787D1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025" y="156813"/>
            <a:ext cx="4086625" cy="280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418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CA4CB2-9071-41EB-AABB-2D8EB939D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7B1955-A94D-442B-A0D5-FDEFCBE62A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806"/>
          <a:stretch/>
        </p:blipFill>
        <p:spPr>
          <a:xfrm>
            <a:off x="246064" y="1048235"/>
            <a:ext cx="4054666" cy="3571832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B86F6BD-9C49-4F4F-99EA-9C5AA318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97806" y="-2"/>
            <a:ext cx="7494194" cy="16419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DC9743-A242-473D-9C84-A42DD225A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06" y="247835"/>
            <a:ext cx="7293102" cy="1162801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400" dirty="0">
                <a:solidFill>
                  <a:schemeClr val="bg1"/>
                </a:solidFill>
              </a:rPr>
              <a:t>MOLECULAR IONS 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//</a:t>
            </a:r>
            <a:r>
              <a:rPr lang="en-US" sz="2400" dirty="0">
                <a:solidFill>
                  <a:schemeClr val="bg1"/>
                </a:solidFill>
              </a:rPr>
              <a:t>POLYATOMIC 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DA365B-E064-481A-A62D-18CD31DB3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74795" y="1658471"/>
            <a:ext cx="7517205" cy="354105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DBE49D-AABD-458B-B2DF-4D5FA7D5C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205919"/>
            <a:ext cx="4651248" cy="16520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833CC6-729B-40E8-B891-D93467E34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36801" y="3396995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ADA86-CCF6-46FA-A68A-EB9C549B45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38803" y="1883547"/>
            <a:ext cx="7558202" cy="3029446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dirty="0"/>
              <a:t>Covalent </a:t>
            </a:r>
            <a:r>
              <a:rPr lang="en-US" sz="2400" dirty="0"/>
              <a:t>&amp;</a:t>
            </a:r>
            <a:r>
              <a:rPr lang="en-US" sz="2400" b="0" dirty="0"/>
              <a:t> ionic bonds </a:t>
            </a:r>
            <a:r>
              <a:rPr lang="en-US" sz="2400" i="1" dirty="0"/>
              <a:t>can</a:t>
            </a:r>
            <a:r>
              <a:rPr lang="en-US" sz="2400" b="0" dirty="0"/>
              <a:t> be found in the </a:t>
            </a:r>
            <a:r>
              <a:rPr lang="en-US" sz="2400" dirty="0"/>
              <a:t>same</a:t>
            </a:r>
            <a:r>
              <a:rPr lang="en-US" sz="2400" b="0" dirty="0"/>
              <a:t> compound!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dirty="0"/>
              <a:t>It is possible for some </a:t>
            </a:r>
            <a:r>
              <a:rPr lang="en-US" sz="2400" dirty="0"/>
              <a:t>molecules</a:t>
            </a:r>
            <a:r>
              <a:rPr lang="en-US" sz="2400" b="0" dirty="0"/>
              <a:t> (i.e. </a:t>
            </a:r>
            <a:r>
              <a:rPr lang="en-US" sz="2400" dirty="0">
                <a:highlight>
                  <a:srgbClr val="FFFF00"/>
                </a:highlight>
              </a:rPr>
              <a:t>compounds</a:t>
            </a:r>
            <a:r>
              <a:rPr lang="en-US" sz="2400" b="0" dirty="0">
                <a:highlight>
                  <a:srgbClr val="FFFF00"/>
                </a:highlight>
              </a:rPr>
              <a:t>)</a:t>
            </a:r>
            <a:r>
              <a:rPr lang="en-US" sz="2400" b="0" dirty="0"/>
              <a:t> to gain or lose electrons (</a:t>
            </a:r>
            <a:r>
              <a:rPr lang="en-US" sz="2400" dirty="0">
                <a:highlight>
                  <a:srgbClr val="FFFF00"/>
                </a:highlight>
              </a:rPr>
              <a:t>ionic </a:t>
            </a:r>
            <a:r>
              <a:rPr lang="en-US" sz="2400" dirty="0"/>
              <a:t>bonding</a:t>
            </a:r>
            <a:r>
              <a:rPr lang="en-US" sz="2400" b="0" dirty="0"/>
              <a:t>) as their atoms combine to form a molecule (</a:t>
            </a:r>
            <a:r>
              <a:rPr lang="en-US" sz="2400" dirty="0">
                <a:highlight>
                  <a:srgbClr val="FFFF00"/>
                </a:highlight>
              </a:rPr>
              <a:t>covalent </a:t>
            </a:r>
            <a:r>
              <a:rPr lang="en-US" sz="2400" dirty="0"/>
              <a:t>bonding</a:t>
            </a:r>
            <a:r>
              <a:rPr lang="en-US" sz="2400" b="0" dirty="0"/>
              <a:t>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dirty="0"/>
              <a:t>In doing so, they become a </a:t>
            </a:r>
            <a:r>
              <a:rPr lang="en-US" sz="2400" i="1" dirty="0"/>
              <a:t>molecular ion</a:t>
            </a:r>
            <a:r>
              <a:rPr lang="en-US" sz="2400" b="0" dirty="0"/>
              <a:t>, called a </a:t>
            </a:r>
            <a:r>
              <a:rPr lang="en-US" sz="2400" dirty="0">
                <a:highlight>
                  <a:srgbClr val="FFFF00"/>
                </a:highlight>
              </a:rPr>
              <a:t>polyatomic ion</a:t>
            </a:r>
            <a:r>
              <a:rPr lang="en-US" sz="2400" b="0" dirty="0"/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757897-7307-46AF-923D-FF5BF45DD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5205919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1BECC27-BDC5-E640-95F5-B1FD563FD147}"/>
              </a:ext>
            </a:extLst>
          </p:cNvPr>
          <p:cNvSpPr/>
          <p:nvPr/>
        </p:nvSpPr>
        <p:spPr>
          <a:xfrm>
            <a:off x="7247467" y="4470400"/>
            <a:ext cx="897466" cy="7291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0469E41-0FDB-3244-86E2-D63B88F1AF07}"/>
              </a:ext>
            </a:extLst>
          </p:cNvPr>
          <p:cNvSpPr/>
          <p:nvPr/>
        </p:nvSpPr>
        <p:spPr>
          <a:xfrm>
            <a:off x="8061375" y="4476789"/>
            <a:ext cx="1260909" cy="7291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28966F-F85A-ED43-91D4-303F165297F3}"/>
              </a:ext>
            </a:extLst>
          </p:cNvPr>
          <p:cNvSpPr txBox="1"/>
          <p:nvPr/>
        </p:nvSpPr>
        <p:spPr>
          <a:xfrm>
            <a:off x="6597477" y="5949264"/>
            <a:ext cx="4535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“an ion with many atoms”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7795054-4FD1-ED49-A5D4-462609BC38EA}"/>
              </a:ext>
            </a:extLst>
          </p:cNvPr>
          <p:cNvCxnSpPr>
            <a:cxnSpLocks/>
            <a:stCxn id="5" idx="4"/>
          </p:cNvCxnSpPr>
          <p:nvPr/>
        </p:nvCxnSpPr>
        <p:spPr>
          <a:xfrm>
            <a:off x="7696200" y="5199529"/>
            <a:ext cx="958045" cy="67933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E204AB3-7977-4C44-8838-44F5F10E5DFA}"/>
              </a:ext>
            </a:extLst>
          </p:cNvPr>
          <p:cNvCxnSpPr>
            <a:cxnSpLocks/>
          </p:cNvCxnSpPr>
          <p:nvPr/>
        </p:nvCxnSpPr>
        <p:spPr>
          <a:xfrm>
            <a:off x="8759250" y="5246052"/>
            <a:ext cx="841950" cy="60379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20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CA4CB2-9071-41EB-AABB-2D8EB939D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7DACAE-059B-4F1B-9E99-535C39EB7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583" y="164506"/>
            <a:ext cx="3054350" cy="4829013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B86F6BD-9C49-4F4F-99EA-9C5AA318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97806" y="-2"/>
            <a:ext cx="7494194" cy="16419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86A8BF-1BE6-419D-AAE4-E4FEBC179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2316" y="265706"/>
            <a:ext cx="6693567" cy="1162801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300" dirty="0">
                <a:solidFill>
                  <a:schemeClr val="bg1"/>
                </a:solidFill>
              </a:rPr>
              <a:t>FORMULAS OF POLYATOMIC 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DA365B-E064-481A-A62D-18CD31DB3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74795" y="1658471"/>
            <a:ext cx="7517205" cy="354105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DBE49D-AABD-458B-B2DF-4D5FA7D5C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205919"/>
            <a:ext cx="4651248" cy="16520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833CC6-729B-40E8-B891-D93467E34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36801" y="3396995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BBD0C-BB72-45F2-A28A-196112BCCFC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82316" y="1964073"/>
            <a:ext cx="6693567" cy="3029446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2800" b="0" dirty="0"/>
              <a:t>Polyatomic ions often have </a:t>
            </a:r>
            <a:r>
              <a:rPr lang="en-US" sz="2800" dirty="0">
                <a:highlight>
                  <a:srgbClr val="FFFF00"/>
                </a:highlight>
              </a:rPr>
              <a:t>common names</a:t>
            </a:r>
            <a:r>
              <a:rPr lang="en-US" sz="2800" b="0" dirty="0"/>
              <a:t>, so if you do </a:t>
            </a:r>
            <a:r>
              <a:rPr lang="en-US" sz="2800" dirty="0"/>
              <a:t>not</a:t>
            </a:r>
            <a:r>
              <a:rPr lang="en-US" sz="2800" b="0" dirty="0"/>
              <a:t> see the word listed as an element on the periodic table, chances are it is a polyatomic ion so refer to the table of common polyatomic ions</a:t>
            </a:r>
            <a:endParaRPr lang="en-CA" sz="2800" b="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757897-7307-46AF-923D-FF5BF45DD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5205919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CA4CB2-9071-41EB-AABB-2D8EB939D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7DACAE-059B-4F1B-9E99-535C39EB7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583" y="164506"/>
            <a:ext cx="3054350" cy="4829013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B86F6BD-9C49-4F4F-99EA-9C5AA318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97806" y="-2"/>
            <a:ext cx="7494194" cy="16419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86A8BF-1BE6-419D-AAE4-E4FEBC179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2316" y="265706"/>
            <a:ext cx="6693567" cy="1162801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3200" dirty="0">
                <a:solidFill>
                  <a:schemeClr val="bg1"/>
                </a:solidFill>
              </a:rPr>
              <a:t>POLYATOMIC 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DA365B-E064-481A-A62D-18CD31DB3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74795" y="1658471"/>
            <a:ext cx="7517205" cy="354105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DBE49D-AABD-458B-B2DF-4D5FA7D5C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205919"/>
            <a:ext cx="4651248" cy="16520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833CC6-729B-40E8-B891-D93467E34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36801" y="3396995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BBD0C-BB72-45F2-A28A-196112BCCFC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82316" y="1964073"/>
            <a:ext cx="6693567" cy="302944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dirty="0"/>
              <a:t>Because a polyatomic ion carries an electric charge, it </a:t>
            </a:r>
            <a:r>
              <a:rPr lang="en-US" sz="2800" dirty="0">
                <a:highlight>
                  <a:srgbClr val="FFFF00"/>
                </a:highlight>
              </a:rPr>
              <a:t>cannot</a:t>
            </a:r>
            <a:r>
              <a:rPr lang="en-US" sz="2800" b="0" dirty="0"/>
              <a:t> exist on its own.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dirty="0"/>
              <a:t>It is always paired up with ions that carry an </a:t>
            </a:r>
            <a:r>
              <a:rPr lang="en-US" sz="2800" dirty="0">
                <a:highlight>
                  <a:srgbClr val="FFFF00"/>
                </a:highlight>
              </a:rPr>
              <a:t>opposite</a:t>
            </a:r>
            <a:r>
              <a:rPr lang="en-US" sz="2800" b="0" dirty="0"/>
              <a:t> charge.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dirty="0"/>
              <a:t>The charges need to cancel out. Compounds are </a:t>
            </a:r>
            <a:r>
              <a:rPr lang="en-US" sz="2800" dirty="0">
                <a:highlight>
                  <a:srgbClr val="FFFF00"/>
                </a:highlight>
              </a:rPr>
              <a:t>neutral</a:t>
            </a:r>
            <a:r>
              <a:rPr lang="en-US" sz="2800" b="0" dirty="0"/>
              <a:t>!!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757897-7307-46AF-923D-FF5BF45DD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5205919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0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A4E7B50-D68C-43EB-930F-EA442A13A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2822754-E01B-4742-88B9-BE0984BAF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5813" y="0"/>
            <a:ext cx="4016188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7C5BBA-BBE2-4821-96CF-38FC49570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611DA2B-4CF7-4A57-82AC-FA120DE44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1095508"/>
            <a:ext cx="12187426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DC9743-A242-473D-9C84-A42DD225A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0378" y="0"/>
            <a:ext cx="4988782" cy="1140580"/>
          </a:xfrm>
        </p:spPr>
        <p:txBody>
          <a:bodyPr>
            <a:normAutofit/>
          </a:bodyPr>
          <a:lstStyle/>
          <a:p>
            <a:r>
              <a:rPr lang="en-US" dirty="0"/>
              <a:t>Example: CO</a:t>
            </a:r>
            <a:r>
              <a:rPr lang="en-US" baseline="-25000" dirty="0"/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ADA86-CCF6-46FA-A68A-EB9C549B45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485" y="1106654"/>
            <a:ext cx="8145046" cy="4565131"/>
          </a:xfrm>
        </p:spPr>
        <p:txBody>
          <a:bodyPr anchor="t"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dirty="0"/>
              <a:t>When </a:t>
            </a:r>
            <a:r>
              <a:rPr lang="en-US" sz="2800" dirty="0"/>
              <a:t>carbon</a:t>
            </a:r>
            <a:r>
              <a:rPr lang="en-US" sz="2800" b="0" dirty="0"/>
              <a:t> (</a:t>
            </a:r>
            <a:r>
              <a:rPr lang="en-US" sz="2800" b="0" i="1" dirty="0"/>
              <a:t>non-metal</a:t>
            </a:r>
            <a:r>
              <a:rPr lang="en-US" sz="2800" b="0" dirty="0"/>
              <a:t>) bonds with </a:t>
            </a:r>
            <a:r>
              <a:rPr lang="en-US" sz="2800" dirty="0"/>
              <a:t>oxygen</a:t>
            </a:r>
            <a:r>
              <a:rPr lang="en-US" sz="2800" b="0" dirty="0"/>
              <a:t> (</a:t>
            </a:r>
            <a:r>
              <a:rPr lang="en-US" sz="2800" b="0" i="1" dirty="0"/>
              <a:t>non-metal</a:t>
            </a:r>
            <a:r>
              <a:rPr lang="en-US" sz="2800" b="0" dirty="0"/>
              <a:t>), they form a </a:t>
            </a:r>
            <a:r>
              <a:rPr lang="en-US" sz="2800" dirty="0">
                <a:highlight>
                  <a:srgbClr val="FFFF00"/>
                </a:highlight>
              </a:rPr>
              <a:t>covalent</a:t>
            </a:r>
            <a:r>
              <a:rPr lang="en-US" sz="2800" dirty="0"/>
              <a:t> </a:t>
            </a:r>
            <a:r>
              <a:rPr lang="en-US" sz="2800" b="0" dirty="0"/>
              <a:t>bond</a:t>
            </a:r>
          </a:p>
          <a:p>
            <a:pPr marL="2857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dirty="0"/>
              <a:t>It takes 3 oxygen atoms and 1 carbon atom to create one molecule.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dirty="0"/>
              <a:t>Like many covalent compounds, it takes a common name, </a:t>
            </a:r>
            <a:r>
              <a:rPr lang="en-US" sz="2800" dirty="0">
                <a:highlight>
                  <a:srgbClr val="FFFF00"/>
                </a:highlight>
              </a:rPr>
              <a:t>carbonate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dirty="0"/>
              <a:t>CO</a:t>
            </a:r>
            <a:r>
              <a:rPr lang="en-US" sz="2800" b="0" baseline="-25000" dirty="0"/>
              <a:t>3</a:t>
            </a:r>
            <a:r>
              <a:rPr lang="en-US" sz="2800" b="0" dirty="0"/>
              <a:t> carries an electric charge of </a:t>
            </a:r>
            <a:r>
              <a:rPr lang="en-US" sz="2800" dirty="0">
                <a:highlight>
                  <a:srgbClr val="FFFF00"/>
                </a:highlight>
              </a:rPr>
              <a:t>2-</a:t>
            </a:r>
            <a:r>
              <a:rPr lang="en-US" sz="2800" b="0" dirty="0"/>
              <a:t>, so it </a:t>
            </a:r>
            <a:r>
              <a:rPr lang="en-US" sz="2800" dirty="0">
                <a:highlight>
                  <a:srgbClr val="FFFF00"/>
                </a:highlight>
              </a:rPr>
              <a:t>cannot</a:t>
            </a:r>
            <a:r>
              <a:rPr lang="en-US" sz="2800" b="0" dirty="0"/>
              <a:t> exist on its own. It </a:t>
            </a:r>
            <a:r>
              <a:rPr lang="en-US" sz="2800" dirty="0"/>
              <a:t>needs</a:t>
            </a:r>
            <a:r>
              <a:rPr lang="en-US" sz="2800" b="0" dirty="0"/>
              <a:t> to be paired up with a </a:t>
            </a:r>
            <a:r>
              <a:rPr lang="en-US" sz="2800" dirty="0">
                <a:highlight>
                  <a:srgbClr val="FFFF00"/>
                </a:highlight>
              </a:rPr>
              <a:t>metal</a:t>
            </a:r>
            <a:r>
              <a:rPr lang="en-US" sz="2800" dirty="0"/>
              <a:t> </a:t>
            </a:r>
            <a:r>
              <a:rPr lang="en-US" sz="2800" i="1" dirty="0"/>
              <a:t>(because, +) </a:t>
            </a:r>
            <a:r>
              <a:rPr lang="en-US" sz="2800" b="0" dirty="0"/>
              <a:t>to make the compound </a:t>
            </a:r>
            <a:r>
              <a:rPr lang="en-US" sz="2800" dirty="0"/>
              <a:t>neutral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1CF7BFC-0A02-4106-88A8-CCC0D9444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144405"/>
            <a:ext cx="815008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3167A8C-FFEF-4D1B-8459-E2BB5C045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A3DFBE-30A6-4BDE-9238-14F3652B4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2523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alcium Carbonate Molecule Photograph by Laguna Design/science Photo Library">
            <a:extLst>
              <a:ext uri="{FF2B5EF4-FFF2-40B4-BE49-F238E27FC236}">
                <a16:creationId xmlns:a16="http://schemas.microsoft.com/office/drawing/2014/main" id="{36CC423A-D30E-F54B-A706-8F4363EFF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175" y="1712127"/>
            <a:ext cx="3433745" cy="3433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E74BF4D-7504-8C43-A103-3DC702AE41D0}"/>
              </a:ext>
            </a:extLst>
          </p:cNvPr>
          <p:cNvSpPr/>
          <p:nvPr/>
        </p:nvSpPr>
        <p:spPr>
          <a:xfrm>
            <a:off x="10634133" y="1816800"/>
            <a:ext cx="1236134" cy="1078801"/>
          </a:xfrm>
          <a:prstGeom prst="rect">
            <a:avLst/>
          </a:prstGeom>
          <a:solidFill>
            <a:srgbClr val="0B0B0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1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A4E7B50-D68C-43EB-930F-EA442A13A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2822754-E01B-4742-88B9-BE0984BAF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5813" y="0"/>
            <a:ext cx="4016188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7C5BBA-BBE2-4821-96CF-38FC49570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611DA2B-4CF7-4A57-82AC-FA120DE44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1095508"/>
            <a:ext cx="12187426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DC9743-A242-473D-9C84-A42DD225A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985" y="1587510"/>
            <a:ext cx="7443894" cy="114058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i="1" dirty="0"/>
              <a:t>What metal would be “easy” for carbonate to bond ionically with?</a:t>
            </a:r>
            <a:endParaRPr lang="en-US" i="1" baseline="3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ADA86-CCF6-46FA-A68A-EB9C549B45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62799" y="3693660"/>
            <a:ext cx="2252133" cy="1370521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/>
              <a:t>CO</a:t>
            </a:r>
            <a:r>
              <a:rPr lang="en-US" sz="4800" baseline="-25000" dirty="0"/>
              <a:t>3</a:t>
            </a:r>
            <a:r>
              <a:rPr lang="en-US" sz="4800" dirty="0"/>
              <a:t> </a:t>
            </a:r>
            <a:r>
              <a:rPr lang="en-US" sz="4800" baseline="30000" dirty="0"/>
              <a:t>2-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1CF7BFC-0A02-4106-88A8-CCC0D9444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144405"/>
            <a:ext cx="815008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3167A8C-FFEF-4D1B-8459-E2BB5C045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A3DFBE-30A6-4BDE-9238-14F3652B4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2523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4" descr="Calcium Carbonate Molecule Photograph by Laguna Design/science Photo Library">
            <a:extLst>
              <a:ext uri="{FF2B5EF4-FFF2-40B4-BE49-F238E27FC236}">
                <a16:creationId xmlns:a16="http://schemas.microsoft.com/office/drawing/2014/main" id="{DD28C679-81DB-A042-8F8F-574C4E008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175" y="1712127"/>
            <a:ext cx="3433745" cy="3433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5F71FBA-F827-8D47-AF0C-D3859ADE4C78}"/>
              </a:ext>
            </a:extLst>
          </p:cNvPr>
          <p:cNvSpPr/>
          <p:nvPr/>
        </p:nvSpPr>
        <p:spPr>
          <a:xfrm>
            <a:off x="10634133" y="1816800"/>
            <a:ext cx="1236134" cy="1078801"/>
          </a:xfrm>
          <a:prstGeom prst="rect">
            <a:avLst/>
          </a:prstGeom>
          <a:solidFill>
            <a:srgbClr val="0B0B0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C0249E5-EF06-A849-BD38-DC6E92CA63AE}"/>
              </a:ext>
            </a:extLst>
          </p:cNvPr>
          <p:cNvSpPr txBox="1">
            <a:spLocks/>
          </p:cNvSpPr>
          <p:nvPr/>
        </p:nvSpPr>
        <p:spPr>
          <a:xfrm>
            <a:off x="572135" y="3693660"/>
            <a:ext cx="2252133" cy="1370521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800" dirty="0"/>
              <a:t>Ca</a:t>
            </a:r>
            <a:endParaRPr lang="en-US" sz="4800" baseline="300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95BE079-1382-1948-8845-398635B08991}"/>
              </a:ext>
            </a:extLst>
          </p:cNvPr>
          <p:cNvSpPr txBox="1">
            <a:spLocks/>
          </p:cNvSpPr>
          <p:nvPr/>
        </p:nvSpPr>
        <p:spPr>
          <a:xfrm>
            <a:off x="3439970" y="3710267"/>
            <a:ext cx="1219015" cy="1370521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800" dirty="0"/>
              <a:t>+</a:t>
            </a:r>
            <a:endParaRPr lang="en-US" sz="4800" baseline="3000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D5E65D2-BAE2-AA45-9568-CF6BDC22F18B}"/>
              </a:ext>
            </a:extLst>
          </p:cNvPr>
          <p:cNvSpPr txBox="1">
            <a:spLocks/>
          </p:cNvSpPr>
          <p:nvPr/>
        </p:nvSpPr>
        <p:spPr>
          <a:xfrm>
            <a:off x="1089690" y="4911334"/>
            <a:ext cx="5724337" cy="1370521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2800" i="1" dirty="0"/>
              <a:t>Recall, we always start with the metal on the left</a:t>
            </a:r>
            <a:endParaRPr lang="en-US" sz="2800" i="1" baseline="300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932E55E-30CE-5F4F-A62F-CA6544C2A89F}"/>
              </a:ext>
            </a:extLst>
          </p:cNvPr>
          <p:cNvCxnSpPr/>
          <p:nvPr/>
        </p:nvCxnSpPr>
        <p:spPr>
          <a:xfrm flipV="1">
            <a:off x="372985" y="4498189"/>
            <a:ext cx="2191311" cy="1660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3FF9A1CA-1595-A741-A428-0809D052B7A8}"/>
              </a:ext>
            </a:extLst>
          </p:cNvPr>
          <p:cNvSpPr/>
          <p:nvPr/>
        </p:nvSpPr>
        <p:spPr>
          <a:xfrm>
            <a:off x="5842917" y="1056501"/>
            <a:ext cx="1704631" cy="10622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DF16AC3-41DF-1145-A8C7-E03B833A6B0E}"/>
              </a:ext>
            </a:extLst>
          </p:cNvPr>
          <p:cNvSpPr/>
          <p:nvPr/>
        </p:nvSpPr>
        <p:spPr>
          <a:xfrm>
            <a:off x="1568949" y="3594271"/>
            <a:ext cx="925147" cy="7217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806B87C-2CF6-3948-B1E1-232284F3B6C3}"/>
              </a:ext>
            </a:extLst>
          </p:cNvPr>
          <p:cNvSpPr/>
          <p:nvPr/>
        </p:nvSpPr>
        <p:spPr>
          <a:xfrm>
            <a:off x="6047169" y="3603338"/>
            <a:ext cx="1124393" cy="72415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70F7D735-3AE2-3447-AB94-E3EE71168658}"/>
              </a:ext>
            </a:extLst>
          </p:cNvPr>
          <p:cNvSpPr txBox="1">
            <a:spLocks/>
          </p:cNvSpPr>
          <p:nvPr/>
        </p:nvSpPr>
        <p:spPr>
          <a:xfrm>
            <a:off x="1368029" y="3649737"/>
            <a:ext cx="2252133" cy="1370521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800" dirty="0"/>
              <a:t> </a:t>
            </a:r>
            <a:r>
              <a:rPr lang="en-US" sz="4800" baseline="30000" dirty="0"/>
              <a:t>2+</a:t>
            </a:r>
          </a:p>
        </p:txBody>
      </p:sp>
      <p:pic>
        <p:nvPicPr>
          <p:cNvPr id="23" name="Graphic 22" descr="Eye with solid fill">
            <a:extLst>
              <a:ext uri="{FF2B5EF4-FFF2-40B4-BE49-F238E27FC236}">
                <a16:creationId xmlns:a16="http://schemas.microsoft.com/office/drawing/2014/main" id="{BFC41708-EC88-0E4D-8F38-C8C1E14749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2985" y="-147093"/>
            <a:ext cx="1316752" cy="131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1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6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A4E7B50-D68C-43EB-930F-EA442A13A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2822754-E01B-4742-88B9-BE0984BAF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5813" y="0"/>
            <a:ext cx="4016188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7C5BBA-BBE2-4821-96CF-38FC49570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611DA2B-4CF7-4A57-82AC-FA120DE44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1095508"/>
            <a:ext cx="12187426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DC9743-A242-473D-9C84-A42DD225A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985" y="1587510"/>
            <a:ext cx="7443894" cy="114058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i="1" dirty="0"/>
              <a:t>What metal would be “easy” for carbonate to bond ionically with?</a:t>
            </a:r>
            <a:endParaRPr lang="en-US" i="1" baseline="3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ADA86-CCF6-46FA-A68A-EB9C549B45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62799" y="3693660"/>
            <a:ext cx="2252133" cy="1370521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/>
              <a:t>CO</a:t>
            </a:r>
            <a:r>
              <a:rPr lang="en-US" sz="4800" baseline="-25000" dirty="0"/>
              <a:t>3</a:t>
            </a:r>
            <a:r>
              <a:rPr lang="en-US" sz="4800" dirty="0"/>
              <a:t> </a:t>
            </a:r>
            <a:r>
              <a:rPr lang="en-US" sz="4800" baseline="30000" dirty="0"/>
              <a:t>2-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1CF7BFC-0A02-4106-88A8-CCC0D9444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144405"/>
            <a:ext cx="815008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3167A8C-FFEF-4D1B-8459-E2BB5C045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A3DFBE-30A6-4BDE-9238-14F3652B4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2523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C0249E5-EF06-A849-BD38-DC6E92CA63AE}"/>
              </a:ext>
            </a:extLst>
          </p:cNvPr>
          <p:cNvSpPr txBox="1">
            <a:spLocks/>
          </p:cNvSpPr>
          <p:nvPr/>
        </p:nvSpPr>
        <p:spPr>
          <a:xfrm>
            <a:off x="572135" y="3693660"/>
            <a:ext cx="2252133" cy="1370521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800" dirty="0"/>
              <a:t>Ca</a:t>
            </a:r>
            <a:endParaRPr lang="en-US" sz="4800" baseline="300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95BE079-1382-1948-8845-398635B08991}"/>
              </a:ext>
            </a:extLst>
          </p:cNvPr>
          <p:cNvSpPr txBox="1">
            <a:spLocks/>
          </p:cNvSpPr>
          <p:nvPr/>
        </p:nvSpPr>
        <p:spPr>
          <a:xfrm>
            <a:off x="3439970" y="3710267"/>
            <a:ext cx="1219015" cy="1370521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800" dirty="0"/>
              <a:t>+</a:t>
            </a:r>
            <a:endParaRPr lang="en-US" sz="4800" baseline="300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932E55E-30CE-5F4F-A62F-CA6544C2A89F}"/>
              </a:ext>
            </a:extLst>
          </p:cNvPr>
          <p:cNvCxnSpPr/>
          <p:nvPr/>
        </p:nvCxnSpPr>
        <p:spPr>
          <a:xfrm flipV="1">
            <a:off x="372985" y="4498189"/>
            <a:ext cx="2191311" cy="1660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3FF9A1CA-1595-A741-A428-0809D052B7A8}"/>
              </a:ext>
            </a:extLst>
          </p:cNvPr>
          <p:cNvSpPr/>
          <p:nvPr/>
        </p:nvSpPr>
        <p:spPr>
          <a:xfrm>
            <a:off x="5842917" y="1056501"/>
            <a:ext cx="1704631" cy="10622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DF16AC3-41DF-1145-A8C7-E03B833A6B0E}"/>
              </a:ext>
            </a:extLst>
          </p:cNvPr>
          <p:cNvSpPr/>
          <p:nvPr/>
        </p:nvSpPr>
        <p:spPr>
          <a:xfrm>
            <a:off x="1568949" y="3594271"/>
            <a:ext cx="925147" cy="7217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806B87C-2CF6-3948-B1E1-232284F3B6C3}"/>
              </a:ext>
            </a:extLst>
          </p:cNvPr>
          <p:cNvSpPr/>
          <p:nvPr/>
        </p:nvSpPr>
        <p:spPr>
          <a:xfrm>
            <a:off x="6047169" y="3603338"/>
            <a:ext cx="1124393" cy="72415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70F7D735-3AE2-3447-AB94-E3EE71168658}"/>
              </a:ext>
            </a:extLst>
          </p:cNvPr>
          <p:cNvSpPr txBox="1">
            <a:spLocks/>
          </p:cNvSpPr>
          <p:nvPr/>
        </p:nvSpPr>
        <p:spPr>
          <a:xfrm>
            <a:off x="1368029" y="3649737"/>
            <a:ext cx="2252133" cy="1370521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800" dirty="0"/>
              <a:t> </a:t>
            </a:r>
            <a:r>
              <a:rPr lang="en-US" sz="4800" baseline="30000" dirty="0"/>
              <a:t>2+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8B23368-AF21-0145-9228-2F10FD75DEBB}"/>
              </a:ext>
            </a:extLst>
          </p:cNvPr>
          <p:cNvSpPr txBox="1">
            <a:spLocks/>
          </p:cNvSpPr>
          <p:nvPr/>
        </p:nvSpPr>
        <p:spPr>
          <a:xfrm>
            <a:off x="8532175" y="2594893"/>
            <a:ext cx="3889078" cy="1008445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000" dirty="0">
                <a:solidFill>
                  <a:srgbClr val="FF0000"/>
                </a:solidFill>
              </a:rPr>
              <a:t>Ca</a:t>
            </a:r>
            <a:r>
              <a:rPr lang="en-US" sz="4000" baseline="30000" dirty="0">
                <a:solidFill>
                  <a:srgbClr val="FF0000"/>
                </a:solidFill>
              </a:rPr>
              <a:t>2+</a:t>
            </a:r>
            <a:r>
              <a:rPr lang="en-US" sz="4000" baseline="30000" dirty="0"/>
              <a:t>   </a:t>
            </a:r>
            <a:r>
              <a:rPr lang="en-US" sz="4000" dirty="0">
                <a:solidFill>
                  <a:srgbClr val="0070C0"/>
                </a:solidFill>
              </a:rPr>
              <a:t>CO</a:t>
            </a:r>
            <a:r>
              <a:rPr lang="en-US" sz="4000" baseline="-25000" dirty="0">
                <a:solidFill>
                  <a:srgbClr val="0070C0"/>
                </a:solidFill>
              </a:rPr>
              <a:t>3</a:t>
            </a:r>
            <a:r>
              <a:rPr lang="en-US" sz="4000" baseline="30000" dirty="0">
                <a:solidFill>
                  <a:srgbClr val="0070C0"/>
                </a:solidFill>
              </a:rPr>
              <a:t>2-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62223F45-3DD5-8343-B405-11F6ECE1BF2F}"/>
              </a:ext>
            </a:extLst>
          </p:cNvPr>
          <p:cNvSpPr txBox="1">
            <a:spLocks/>
          </p:cNvSpPr>
          <p:nvPr/>
        </p:nvSpPr>
        <p:spPr>
          <a:xfrm>
            <a:off x="9082607" y="3891304"/>
            <a:ext cx="2520128" cy="1008445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000" dirty="0">
                <a:solidFill>
                  <a:srgbClr val="FF0000"/>
                </a:solidFill>
              </a:rPr>
              <a:t>Ca </a:t>
            </a:r>
            <a:r>
              <a:rPr lang="en-US" sz="4000" dirty="0">
                <a:solidFill>
                  <a:srgbClr val="0070C0"/>
                </a:solidFill>
              </a:rPr>
              <a:t>CO</a:t>
            </a:r>
            <a:r>
              <a:rPr lang="en-US" sz="4000" baseline="-25000" dirty="0">
                <a:solidFill>
                  <a:srgbClr val="0070C0"/>
                </a:solidFill>
              </a:rPr>
              <a:t>3</a:t>
            </a:r>
            <a:endParaRPr lang="en-US" sz="4000" baseline="30000" dirty="0">
              <a:solidFill>
                <a:srgbClr val="0070C0"/>
              </a:solidFill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A3619B6E-0651-5041-8828-62217F68694F}"/>
              </a:ext>
            </a:extLst>
          </p:cNvPr>
          <p:cNvSpPr txBox="1">
            <a:spLocks/>
          </p:cNvSpPr>
          <p:nvPr/>
        </p:nvSpPr>
        <p:spPr>
          <a:xfrm>
            <a:off x="8577251" y="5119958"/>
            <a:ext cx="3370636" cy="1008445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</a:rPr>
              <a:t>Charges equal &amp; opposite, so they cancel</a:t>
            </a:r>
            <a:endParaRPr lang="en-US" sz="2000" i="1" baseline="30000" dirty="0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6D4CFD7-ECAC-0641-B8FB-402FC8B4476E}"/>
              </a:ext>
            </a:extLst>
          </p:cNvPr>
          <p:cNvSpPr/>
          <p:nvPr/>
        </p:nvSpPr>
        <p:spPr>
          <a:xfrm>
            <a:off x="8530610" y="3752538"/>
            <a:ext cx="3072125" cy="114721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Graphic 28" descr="Eye with solid fill">
            <a:extLst>
              <a:ext uri="{FF2B5EF4-FFF2-40B4-BE49-F238E27FC236}">
                <a16:creationId xmlns:a16="http://schemas.microsoft.com/office/drawing/2014/main" id="{4F3E45CA-4B6B-6C4E-A3C8-2C5E7EC66C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2985" y="-147093"/>
            <a:ext cx="1316752" cy="131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44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13CD7F-736E-4AF7-AB2B-473CAA9E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2088" y="-2732"/>
            <a:ext cx="4626864" cy="157678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263F21-FD5C-49D9-B5D3-5B94A4C99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16941"/>
            <a:ext cx="1000102" cy="357283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75FEE01-7E1C-48BD-8FD4-2790F781F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102" y="1616941"/>
            <a:ext cx="6547110" cy="35728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BC9A1BA-B796-AE42-8EEB-BD3933E4A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03" y="1936224"/>
            <a:ext cx="5516324" cy="2934270"/>
          </a:xfrm>
        </p:spPr>
        <p:txBody>
          <a:bodyPr vert="horz" lIns="109728" tIns="109728" rIns="109728" bIns="91440" rtlCol="0" anchor="ctr">
            <a:normAutofit fontScale="90000"/>
          </a:bodyPr>
          <a:lstStyle/>
          <a:p>
            <a:pPr algn="l">
              <a:lnSpc>
                <a:spcPct val="115000"/>
              </a:lnSpc>
            </a:pPr>
            <a:br>
              <a:rPr lang="en-US" sz="3400" b="0" cap="all" dirty="0">
                <a:solidFill>
                  <a:schemeClr val="bg1"/>
                </a:solidFill>
              </a:rPr>
            </a:br>
            <a:r>
              <a:rPr lang="en-US" sz="3400" b="0" cap="all" dirty="0">
                <a:solidFill>
                  <a:schemeClr val="bg1"/>
                </a:solidFill>
              </a:rPr>
              <a:t>Part A: Writing </a:t>
            </a:r>
            <a:r>
              <a:rPr lang="en-US" sz="3400" b="0" u="sng" cap="all" dirty="0">
                <a:solidFill>
                  <a:schemeClr val="bg1"/>
                </a:solidFill>
              </a:rPr>
              <a:t>Formulas</a:t>
            </a:r>
            <a:r>
              <a:rPr lang="en-US" sz="3400" b="0" cap="all" dirty="0">
                <a:solidFill>
                  <a:schemeClr val="bg1"/>
                </a:solidFill>
              </a:rPr>
              <a:t> of compounds with polyatomic ions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10AB6C7-ECE6-4D0A-85D7-607621F7A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2088" y="1638059"/>
            <a:ext cx="4626862" cy="35517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D36EA07-E1C7-4DE1-B196-FBCA4D1A0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7405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0598E82-FBBE-4514-AC7D-75D1347F8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254388"/>
            <a:ext cx="7498081" cy="159725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FC17599-20C8-4B64-8853-7E2891FC79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9808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2B342F4-B533-4771-B828-654C361581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17705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31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A4E7B50-D68C-43EB-930F-EA442A13A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2822754-E01B-4742-88B9-BE0984BAF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5813" y="0"/>
            <a:ext cx="4016188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7C5BBA-BBE2-4821-96CF-38FC49570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611DA2B-4CF7-4A57-82AC-FA120DE44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1095508"/>
            <a:ext cx="12187426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DC9743-A242-473D-9C84-A42DD225A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377" y="1031500"/>
            <a:ext cx="7443894" cy="114058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i="1" dirty="0">
                <a:solidFill>
                  <a:srgbClr val="FF0000"/>
                </a:solidFill>
              </a:rPr>
              <a:t>lithium</a:t>
            </a:r>
            <a:r>
              <a:rPr lang="en-US" sz="4000" i="1" dirty="0"/>
              <a:t> </a:t>
            </a:r>
            <a:r>
              <a:rPr lang="en-US" sz="4000" i="1" dirty="0">
                <a:solidFill>
                  <a:srgbClr val="0070C0"/>
                </a:solidFill>
              </a:rPr>
              <a:t>carbonate</a:t>
            </a:r>
            <a:endParaRPr lang="en-US" sz="4000" i="1" baseline="30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ADA86-CCF6-46FA-A68A-EB9C549B45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2353" y="2130358"/>
            <a:ext cx="2252133" cy="1370521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solidFill>
                  <a:srgbClr val="0070C0"/>
                </a:solidFill>
              </a:rPr>
              <a:t>CO</a:t>
            </a:r>
            <a:r>
              <a:rPr lang="en-US" sz="4800" baseline="-25000" dirty="0">
                <a:solidFill>
                  <a:srgbClr val="0070C0"/>
                </a:solidFill>
              </a:rPr>
              <a:t>3</a:t>
            </a:r>
            <a:r>
              <a:rPr lang="en-US" sz="4800" dirty="0">
                <a:solidFill>
                  <a:srgbClr val="0070C0"/>
                </a:solidFill>
              </a:rPr>
              <a:t> </a:t>
            </a:r>
            <a:r>
              <a:rPr lang="en-US" sz="4800" baseline="30000" dirty="0">
                <a:solidFill>
                  <a:srgbClr val="0070C0"/>
                </a:solidFill>
              </a:rPr>
              <a:t>2-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1CF7BFC-0A02-4106-88A8-CCC0D9444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144405"/>
            <a:ext cx="815008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3167A8C-FFEF-4D1B-8459-E2BB5C045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A3DFBE-30A6-4BDE-9238-14F3652B4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2523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C0249E5-EF06-A849-BD38-DC6E92CA63AE}"/>
              </a:ext>
            </a:extLst>
          </p:cNvPr>
          <p:cNvSpPr txBox="1">
            <a:spLocks/>
          </p:cNvSpPr>
          <p:nvPr/>
        </p:nvSpPr>
        <p:spPr>
          <a:xfrm>
            <a:off x="1919442" y="2050954"/>
            <a:ext cx="1489564" cy="1370521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800" dirty="0">
                <a:solidFill>
                  <a:srgbClr val="FF0000"/>
                </a:solidFill>
              </a:rPr>
              <a:t>Li</a:t>
            </a:r>
            <a:r>
              <a:rPr lang="en-US" sz="4800" baseline="300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3A335031-49E5-8D4C-A557-3A1920E0F0ED}"/>
              </a:ext>
            </a:extLst>
          </p:cNvPr>
          <p:cNvSpPr txBox="1">
            <a:spLocks/>
          </p:cNvSpPr>
          <p:nvPr/>
        </p:nvSpPr>
        <p:spPr>
          <a:xfrm>
            <a:off x="2559914" y="3061350"/>
            <a:ext cx="1489564" cy="1370521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800" dirty="0">
                <a:solidFill>
                  <a:srgbClr val="FF0000"/>
                </a:solidFill>
              </a:rPr>
              <a:t>Li</a:t>
            </a:r>
            <a:r>
              <a:rPr lang="en-US" sz="4800" baseline="300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9B636D4E-6BB1-1F47-8C6B-98FDA77627E2}"/>
              </a:ext>
            </a:extLst>
          </p:cNvPr>
          <p:cNvSpPr txBox="1">
            <a:spLocks/>
          </p:cNvSpPr>
          <p:nvPr/>
        </p:nvSpPr>
        <p:spPr>
          <a:xfrm>
            <a:off x="3814111" y="3109372"/>
            <a:ext cx="2252133" cy="1370521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800" dirty="0">
                <a:solidFill>
                  <a:srgbClr val="0070C0"/>
                </a:solidFill>
              </a:rPr>
              <a:t>CO</a:t>
            </a:r>
            <a:r>
              <a:rPr lang="en-US" sz="4800" baseline="-25000" dirty="0">
                <a:solidFill>
                  <a:srgbClr val="0070C0"/>
                </a:solidFill>
              </a:rPr>
              <a:t>3</a:t>
            </a:r>
            <a:r>
              <a:rPr lang="en-US" sz="4800" dirty="0">
                <a:solidFill>
                  <a:srgbClr val="0070C0"/>
                </a:solidFill>
              </a:rPr>
              <a:t> </a:t>
            </a:r>
            <a:r>
              <a:rPr lang="en-US" sz="4800" baseline="30000" dirty="0">
                <a:solidFill>
                  <a:srgbClr val="0070C0"/>
                </a:solidFill>
              </a:rPr>
              <a:t>2-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16070B03-F8D2-0E4B-BEBE-211193C1947E}"/>
              </a:ext>
            </a:extLst>
          </p:cNvPr>
          <p:cNvSpPr txBox="1">
            <a:spLocks/>
          </p:cNvSpPr>
          <p:nvPr/>
        </p:nvSpPr>
        <p:spPr>
          <a:xfrm>
            <a:off x="469377" y="50527"/>
            <a:ext cx="7443894" cy="1140580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i="1" dirty="0"/>
              <a:t>Example</a:t>
            </a:r>
            <a:endParaRPr lang="en-US" i="1" baseline="30000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F7D3533-D89B-504A-8A3A-85AD8ADAB152}"/>
              </a:ext>
            </a:extLst>
          </p:cNvPr>
          <p:cNvSpPr txBox="1">
            <a:spLocks/>
          </p:cNvSpPr>
          <p:nvPr/>
        </p:nvSpPr>
        <p:spPr>
          <a:xfrm>
            <a:off x="2823701" y="4286456"/>
            <a:ext cx="1261606" cy="926711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800" dirty="0">
                <a:solidFill>
                  <a:srgbClr val="FF0000"/>
                </a:solidFill>
              </a:rPr>
              <a:t>Li</a:t>
            </a:r>
            <a:endParaRPr lang="en-US" sz="4800" baseline="30000" dirty="0">
              <a:solidFill>
                <a:srgbClr val="FF0000"/>
              </a:solidFill>
            </a:endParaRP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37CBA2C8-95D3-C64B-AE3D-709F82047259}"/>
              </a:ext>
            </a:extLst>
          </p:cNvPr>
          <p:cNvSpPr txBox="1">
            <a:spLocks/>
          </p:cNvSpPr>
          <p:nvPr/>
        </p:nvSpPr>
        <p:spPr>
          <a:xfrm>
            <a:off x="3794328" y="4275314"/>
            <a:ext cx="1983989" cy="1054257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800" dirty="0">
                <a:solidFill>
                  <a:srgbClr val="0070C0"/>
                </a:solidFill>
              </a:rPr>
              <a:t>CO</a:t>
            </a:r>
            <a:r>
              <a:rPr lang="en-US" sz="4800" baseline="-25000" dirty="0">
                <a:solidFill>
                  <a:srgbClr val="0070C0"/>
                </a:solidFill>
              </a:rPr>
              <a:t>3</a:t>
            </a:r>
            <a:r>
              <a:rPr lang="en-US" sz="4800" dirty="0">
                <a:solidFill>
                  <a:srgbClr val="0070C0"/>
                </a:solidFill>
              </a:rPr>
              <a:t> </a:t>
            </a:r>
            <a:endParaRPr lang="en-US" sz="4800" baseline="30000" dirty="0">
              <a:solidFill>
                <a:srgbClr val="0070C0"/>
              </a:solidFill>
            </a:endParaRP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1B7464B5-BE96-E44D-8389-53E96B72C8FB}"/>
              </a:ext>
            </a:extLst>
          </p:cNvPr>
          <p:cNvSpPr txBox="1">
            <a:spLocks/>
          </p:cNvSpPr>
          <p:nvPr/>
        </p:nvSpPr>
        <p:spPr>
          <a:xfrm>
            <a:off x="3415735" y="4818445"/>
            <a:ext cx="1983989" cy="1054257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800" baseline="30000" dirty="0">
                <a:solidFill>
                  <a:srgbClr val="0070C0"/>
                </a:solidFill>
              </a:rPr>
              <a:t>2 </a:t>
            </a:r>
          </a:p>
        </p:txBody>
      </p:sp>
      <p:pic>
        <p:nvPicPr>
          <p:cNvPr id="8" name="Graphic 7" descr="Checkbox Checked with solid fill">
            <a:extLst>
              <a:ext uri="{FF2B5EF4-FFF2-40B4-BE49-F238E27FC236}">
                <a16:creationId xmlns:a16="http://schemas.microsoft.com/office/drawing/2014/main" id="{D797FBBC-B092-5341-BAF8-7CFF96798D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78892" y="5064581"/>
            <a:ext cx="1234414" cy="1234414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6985E7F-CC0F-7B4C-AB17-5390F5FD2D38}"/>
              </a:ext>
            </a:extLst>
          </p:cNvPr>
          <p:cNvCxnSpPr>
            <a:cxnSpLocks/>
          </p:cNvCxnSpPr>
          <p:nvPr/>
        </p:nvCxnSpPr>
        <p:spPr>
          <a:xfrm>
            <a:off x="3606372" y="3462011"/>
            <a:ext cx="1677520" cy="11443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1E8D6772-538C-324C-9E61-5A89EAD2673A}"/>
              </a:ext>
            </a:extLst>
          </p:cNvPr>
          <p:cNvSpPr txBox="1">
            <a:spLocks/>
          </p:cNvSpPr>
          <p:nvPr/>
        </p:nvSpPr>
        <p:spPr>
          <a:xfrm rot="20438589">
            <a:off x="5027881" y="3765753"/>
            <a:ext cx="3370636" cy="1008445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2000" b="0" i="1" dirty="0">
                <a:solidFill>
                  <a:schemeClr val="tx1"/>
                </a:solidFill>
              </a:rPr>
              <a:t>Don’t put the “1”</a:t>
            </a:r>
            <a:endParaRPr lang="en-US" sz="2000" b="0" i="1" baseline="300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570FDE5-446C-A541-9DFB-3AB1CEF4108B}"/>
              </a:ext>
            </a:extLst>
          </p:cNvPr>
          <p:cNvCxnSpPr/>
          <p:nvPr/>
        </p:nvCxnSpPr>
        <p:spPr>
          <a:xfrm flipH="1">
            <a:off x="3794328" y="3603954"/>
            <a:ext cx="1605396" cy="100241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phic 17" descr="Eye with solid fill">
            <a:extLst>
              <a:ext uri="{FF2B5EF4-FFF2-40B4-BE49-F238E27FC236}">
                <a16:creationId xmlns:a16="http://schemas.microsoft.com/office/drawing/2014/main" id="{7BCC99C2-2E77-E442-A549-05F8B3AB56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8692" y="2541181"/>
            <a:ext cx="2039615" cy="2039615"/>
          </a:xfrm>
          <a:prstGeom prst="rect">
            <a:avLst/>
          </a:prstGeom>
        </p:spPr>
      </p:pic>
      <p:sp>
        <p:nvSpPr>
          <p:cNvPr id="41" name="Title 1">
            <a:extLst>
              <a:ext uri="{FF2B5EF4-FFF2-40B4-BE49-F238E27FC236}">
                <a16:creationId xmlns:a16="http://schemas.microsoft.com/office/drawing/2014/main" id="{3BF9710D-E477-794B-9CC8-C82909DA5739}"/>
              </a:ext>
            </a:extLst>
          </p:cNvPr>
          <p:cNvSpPr txBox="1">
            <a:spLocks/>
          </p:cNvSpPr>
          <p:nvPr/>
        </p:nvSpPr>
        <p:spPr>
          <a:xfrm>
            <a:off x="7981505" y="1733242"/>
            <a:ext cx="4207445" cy="1140580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000" i="1" dirty="0"/>
              <a:t>WATCH this example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5142652F-4E8E-1F4D-B1A2-D7D1194E445F}"/>
              </a:ext>
            </a:extLst>
          </p:cNvPr>
          <p:cNvSpPr txBox="1">
            <a:spLocks/>
          </p:cNvSpPr>
          <p:nvPr/>
        </p:nvSpPr>
        <p:spPr>
          <a:xfrm>
            <a:off x="8470376" y="4248155"/>
            <a:ext cx="3329224" cy="1140580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000" i="1" baseline="30000" dirty="0"/>
              <a:t>There’ll be some to record coming up</a:t>
            </a:r>
          </a:p>
        </p:txBody>
      </p:sp>
    </p:spTree>
    <p:extLst>
      <p:ext uri="{BB962C8B-B14F-4D97-AF65-F5344CB8AC3E}">
        <p14:creationId xmlns:p14="http://schemas.microsoft.com/office/powerpoint/2010/main" val="356506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1" grpId="0" build="p"/>
      <p:bldP spid="37" grpId="0" build="p"/>
      <p:bldP spid="39" grpId="0" build="p"/>
      <p:bldP spid="40" grpId="1"/>
    </p:bldLst>
  </p:timing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5202</TotalTime>
  <Words>526</Words>
  <Application>Microsoft Macintosh PowerPoint</Application>
  <PresentationFormat>Widescreen</PresentationFormat>
  <Paragraphs>88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Meiryo</vt:lpstr>
      <vt:lpstr>Arial</vt:lpstr>
      <vt:lpstr>Calibri</vt:lpstr>
      <vt:lpstr>Corbel</vt:lpstr>
      <vt:lpstr>ShojiVTI</vt:lpstr>
      <vt:lpstr>Compounds with polyatomic ions</vt:lpstr>
      <vt:lpstr>MOLECULAR IONS //POLYATOMIC IONS</vt:lpstr>
      <vt:lpstr>FORMULAS OF POLYATOMIC IONS</vt:lpstr>
      <vt:lpstr>POLYATOMIC IONS</vt:lpstr>
      <vt:lpstr>Example: CO3</vt:lpstr>
      <vt:lpstr>What metal would be “easy” for carbonate to bond ionically with?</vt:lpstr>
      <vt:lpstr>What metal would be “easy” for carbonate to bond ionically with?</vt:lpstr>
      <vt:lpstr> Part A: Writing Formulas of compounds with polyatomic ions</vt:lpstr>
      <vt:lpstr>lithium carbonate</vt:lpstr>
      <vt:lpstr>Example:</vt:lpstr>
      <vt:lpstr>Example:</vt:lpstr>
      <vt:lpstr>Part A: Practice a few…</vt:lpstr>
      <vt:lpstr>Solutions</vt:lpstr>
      <vt:lpstr> Part B: naming compounds with polyatomic ions</vt:lpstr>
      <vt:lpstr>Example:</vt:lpstr>
      <vt:lpstr>Example:</vt:lpstr>
      <vt:lpstr>Example:</vt:lpstr>
      <vt:lpstr>Part B: Practice a few…</vt:lpstr>
      <vt:lpstr>Part B: Solutions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</dc:title>
  <dc:creator>Laura Spindlove</dc:creator>
  <cp:lastModifiedBy>Laura Spindlove</cp:lastModifiedBy>
  <cp:revision>34</cp:revision>
  <dcterms:created xsi:type="dcterms:W3CDTF">2021-06-07T21:00:04Z</dcterms:created>
  <dcterms:modified xsi:type="dcterms:W3CDTF">2021-11-16T23:04:38Z</dcterms:modified>
</cp:coreProperties>
</file>