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446" r:id="rId2"/>
    <p:sldId id="333" r:id="rId3"/>
    <p:sldId id="330" r:id="rId4"/>
    <p:sldId id="308" r:id="rId5"/>
    <p:sldId id="448" r:id="rId6"/>
    <p:sldId id="449" r:id="rId7"/>
    <p:sldId id="450" r:id="rId8"/>
    <p:sldId id="452" r:id="rId9"/>
    <p:sldId id="476" r:id="rId10"/>
    <p:sldId id="463" r:id="rId11"/>
    <p:sldId id="492" r:id="rId12"/>
    <p:sldId id="322" r:id="rId13"/>
    <p:sldId id="326" r:id="rId14"/>
    <p:sldId id="328" r:id="rId15"/>
    <p:sldId id="329" r:id="rId16"/>
    <p:sldId id="33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53"/>
    <p:restoredTop sz="90923"/>
  </p:normalViewPr>
  <p:slideViewPr>
    <p:cSldViewPr>
      <p:cViewPr varScale="1">
        <p:scale>
          <a:sx n="103" d="100"/>
          <a:sy n="103" d="100"/>
        </p:scale>
        <p:origin x="896" y="184"/>
      </p:cViewPr>
      <p:guideLst>
        <p:guide orient="horz" pos="10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8E02D31-B8BB-814A-B4B6-66937448FF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D1AA2AE-325A-874E-9179-7FD7AA3F006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8E4A40A0-5F31-844D-ACF8-2BD8ABD6B1A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702A12E5-FC72-DD49-9910-16C46641D0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82973D-93B9-C444-AA2F-8ECF87223D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4DEE44C2-0C22-F449-B04C-81743973BF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BF62212-7F25-1F40-B86F-0B0EBFAF96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893793F-EBC1-3F43-8C1D-45E6D60DD85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F4087360-B863-6E49-B058-B9CFC8A062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id="{D702FE48-C893-804E-8939-B895D78F1B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5" name="Rectangle 7">
            <a:extLst>
              <a:ext uri="{FF2B5EF4-FFF2-40B4-BE49-F238E27FC236}">
                <a16:creationId xmlns:a16="http://schemas.microsoft.com/office/drawing/2014/main" id="{21D77258-2B89-824A-87E4-F6131D73B2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92B6F9-7345-8641-9E77-1BD13E393B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EC42DD70-4811-7647-9B85-348879A571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996687-AD2D-334C-A5ED-2F29DACC2CE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8C42B06-2E75-0843-B40E-B143902743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D294ADA-44AD-3448-A42F-313AFA43D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56278B62-53A9-A44B-BEFC-F7CF787EE8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27F43-D72C-0C45-A993-0A64A9A1D32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F25BEFC-B8EE-354B-9DA9-CA6C4CF536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8F0869F-1352-234F-9539-F3EB15203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99FC3796-781F-0A4B-B041-44E125FF8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5F9CEE-1314-A54F-BE34-DDD6EA3D704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F4FC811-225F-6743-A3BB-20464CE4D6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68F95B3-051C-5B46-A7EC-9CD829EBB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D13F255-3AD5-9147-BB6B-7977A47B93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0F06E6-7D11-1940-9D48-C69982FF344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BC3AD00-980F-A745-A180-8D73083780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7A9F234-21A7-484B-826C-E4C413A87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CAFF6EC4-D72C-5A40-A319-D70E41A76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D2DDE5-B354-9F4F-A699-615F8C710A4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1CD7612-DD34-0543-9EC7-A2C6DCFF1D6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F27BFAC-0077-7F4B-AF28-E89CABE83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B29E879E-64B9-8847-AD1A-BB4BC0D63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FF60C3-44D0-D043-8EF0-ADCBC7E2456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8A81505-BE75-A54E-A9F3-E9B1D81320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9C13447-DF53-9845-B722-47E42CDF7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D649336A-7DF2-1341-889B-72E84277A8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B6E263-2B68-D342-B8D6-79372D438AC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6634B81-0F91-6C4B-9DB5-E9AC65D377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7935BE8-63B3-4348-9F3D-835DC5AD5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DE5AB711-799A-BD4C-98A6-438F352677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6CF3CF-2FBB-4145-BC9A-65A16408765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ABFAC8D-AE7E-964C-9449-5E889F84F0F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B6AB53F-DDBB-C243-BC93-C4A47167A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>
            <a:extLst>
              <a:ext uri="{FF2B5EF4-FFF2-40B4-BE49-F238E27FC236}">
                <a16:creationId xmlns:a16="http://schemas.microsoft.com/office/drawing/2014/main" id="{83C09208-213A-9C43-9059-BBCC1C8848B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pic>
        <p:nvPicPr>
          <p:cNvPr id="5" name="Picture 3" descr="minispir">
            <a:extLst>
              <a:ext uri="{FF2B5EF4-FFF2-40B4-BE49-F238E27FC236}">
                <a16:creationId xmlns:a16="http://schemas.microsoft.com/office/drawing/2014/main" id="{01647E61-5C2A-B84B-9522-DE11B562D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>
            <a:extLst>
              <a:ext uri="{FF2B5EF4-FFF2-40B4-BE49-F238E27FC236}">
                <a16:creationId xmlns:a16="http://schemas.microsoft.com/office/drawing/2014/main" id="{4EA04263-1E49-9C46-AA3C-A0DA72E5339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pic>
        <p:nvPicPr>
          <p:cNvPr id="7" name="Picture 5" descr="minispir">
            <a:extLst>
              <a:ext uri="{FF2B5EF4-FFF2-40B4-BE49-F238E27FC236}">
                <a16:creationId xmlns:a16="http://schemas.microsoft.com/office/drawing/2014/main" id="{B919C390-0BFC-B14D-942E-CF2E3019B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>
            <a:extLst>
              <a:ext uri="{FF2B5EF4-FFF2-40B4-BE49-F238E27FC236}">
                <a16:creationId xmlns:a16="http://schemas.microsoft.com/office/drawing/2014/main" id="{6A7AD5C0-A951-474B-AF8E-EF6B3BF66D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9C158919-BF1B-4547-B21C-DCA27340AB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5DFEAAB-1C33-DC49-89F5-5DCC72DE09C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084263" y="60960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4FCE139-D5FC-8346-B437-C89D4C5F9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22663" y="60960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E79AD4F0-4498-D44B-95D4-5C9188696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663" y="60960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9C8BD1D-7D0E-B448-86D9-B127BBF78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909213"/>
      </p:ext>
    </p:extLst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D7B5-23F3-5440-B1BC-4C9B4294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C3714-6B61-E644-A4AC-A438B973B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909098"/>
      </p:ext>
    </p:extLst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682139-54E0-E542-99B6-9B8F5A454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B06AE-8676-EE45-A834-3B2EA007F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145491"/>
      </p:ext>
    </p:extLst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70FE-FDA5-5443-B011-E60CE70A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F956F-7F49-9449-9069-56CCABF75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8125029"/>
      </p:ext>
    </p:extLst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09C9-AF6E-6C41-86C9-4D67B0D5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8316F-D5A5-604D-83A9-F13D9B409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544201"/>
      </p:ext>
    </p:extLst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6050-FDF7-4F45-8F98-C483250A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017A1-60A4-2E44-B0F9-798ED91C7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EB6F8-D301-E04B-8B3C-9CD1A8A59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4991533"/>
      </p:ext>
    </p:extLst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F354-08F0-A846-A0D5-2D2A33C6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8C860-2B83-AC4D-A6CA-08D6B03C9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3A016-2FBD-B24A-9868-CCA07F8FC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D81AA-D373-CF46-8F7A-202BD8C56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58E08-26FD-D946-9FEA-D7741A98F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050978"/>
      </p:ext>
    </p:extLst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3533-374D-314F-AFBC-FE492E7C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74405"/>
      </p:ext>
    </p:extLst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030777"/>
      </p:ext>
    </p:extLst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61760-E91C-1545-96E1-B0900B31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6921F-B571-D349-9A87-1C2B719A0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B4D5C-AC82-444A-9637-EACD94F95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995954"/>
      </p:ext>
    </p:extLst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6ECF-984C-9C40-888A-6B1D7867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529041-F656-6E47-A12D-21113923F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8016-809D-C64C-AF2A-5D369E5D1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53634"/>
      </p:ext>
    </p:extLst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49CF6E3-043B-A24D-A2F7-8A5D1AF7535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27" name="Line 3">
            <a:extLst>
              <a:ext uri="{FF2B5EF4-FFF2-40B4-BE49-F238E27FC236}">
                <a16:creationId xmlns:a16="http://schemas.microsoft.com/office/drawing/2014/main" id="{59CA0B6F-3803-174F-AFEF-33BD7D419CF8}"/>
              </a:ext>
            </a:extLst>
          </p:cNvPr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4" descr="minispir">
            <a:extLst>
              <a:ext uri="{FF2B5EF4-FFF2-40B4-BE49-F238E27FC236}">
                <a16:creationId xmlns:a16="http://schemas.microsoft.com/office/drawing/2014/main" id="{46829439-ACCE-C84D-B730-B9CC8A0A2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>
            <a:extLst>
              <a:ext uri="{FF2B5EF4-FFF2-40B4-BE49-F238E27FC236}">
                <a16:creationId xmlns:a16="http://schemas.microsoft.com/office/drawing/2014/main" id="{E6B705DC-271C-2341-8516-27C08A794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>
            <a:extLst>
              <a:ext uri="{FF2B5EF4-FFF2-40B4-BE49-F238E27FC236}">
                <a16:creationId xmlns:a16="http://schemas.microsoft.com/office/drawing/2014/main" id="{683E3539-950B-564E-9A44-3030F7599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AFA6CF7-FB08-3040-B761-7F6673EEC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3200" b="1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2800" b="1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400" b="1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2">
            <a:extLst>
              <a:ext uri="{FF2B5EF4-FFF2-40B4-BE49-F238E27FC236}">
                <a16:creationId xmlns:a16="http://schemas.microsoft.com/office/drawing/2014/main" id="{76006EC3-402E-E144-B339-9338192DB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6210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1D64DC36-981E-054D-BEB6-6393E9A004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 </a:t>
            </a:r>
          </a:p>
        </p:txBody>
      </p:sp>
      <p:sp>
        <p:nvSpPr>
          <p:cNvPr id="5123" name="WordArt 4">
            <a:extLst>
              <a:ext uri="{FF2B5EF4-FFF2-40B4-BE49-F238E27FC236}">
                <a16:creationId xmlns:a16="http://schemas.microsoft.com/office/drawing/2014/main" id="{A70DAE22-EBAA-144C-AA62-03904EE78C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685800"/>
            <a:ext cx="65532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19050">
                  <a:solidFill>
                    <a:srgbClr val="B62B00"/>
                  </a:solidFill>
                  <a:round/>
                  <a:headEnd/>
                  <a:tailEnd/>
                </a:ln>
                <a:solidFill>
                  <a:srgbClr val="9C7862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Cornell</a:t>
            </a:r>
          </a:p>
        </p:txBody>
      </p:sp>
      <p:sp>
        <p:nvSpPr>
          <p:cNvPr id="5124" name="WordArt 5">
            <a:extLst>
              <a:ext uri="{FF2B5EF4-FFF2-40B4-BE49-F238E27FC236}">
                <a16:creationId xmlns:a16="http://schemas.microsoft.com/office/drawing/2014/main" id="{F876F632-926F-6944-BB05-427E90B189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3962400"/>
            <a:ext cx="4724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19050">
                  <a:solidFill>
                    <a:srgbClr val="B62B00"/>
                  </a:solidFill>
                  <a:round/>
                  <a:headEnd/>
                  <a:tailEnd/>
                </a:ln>
                <a:solidFill>
                  <a:srgbClr val="9C7862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Notes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765E43B8-4AB5-944F-B5B9-37F4B764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767013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WordArt 2">
            <a:extLst>
              <a:ext uri="{FF2B5EF4-FFF2-40B4-BE49-F238E27FC236}">
                <a16:creationId xmlns:a16="http://schemas.microsoft.com/office/drawing/2014/main" id="{F10A888E-6F67-8342-940A-415EE83591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457200"/>
            <a:ext cx="6781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C7862"/>
                </a:solidFill>
                <a:cs typeface="Arial" panose="020B0604020202020204" pitchFamily="34" charset="0"/>
              </a:rPr>
              <a:t>What goes where?</a:t>
            </a:r>
          </a:p>
        </p:txBody>
      </p:sp>
      <p:sp>
        <p:nvSpPr>
          <p:cNvPr id="26626" name="Line 3">
            <a:extLst>
              <a:ext uri="{FF2B5EF4-FFF2-40B4-BE49-F238E27FC236}">
                <a16:creationId xmlns:a16="http://schemas.microsoft.com/office/drawing/2014/main" id="{AA83400C-C4A5-0E4B-B651-981DA3490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16002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04" name="Text Box 4">
            <a:extLst>
              <a:ext uri="{FF2B5EF4-FFF2-40B4-BE49-F238E27FC236}">
                <a16:creationId xmlns:a16="http://schemas.microsoft.com/office/drawing/2014/main" id="{E4D0C001-C519-8C40-8955-E2F60601E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376613"/>
            <a:ext cx="56340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14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CC0000"/>
                </a:solidFill>
              </a:rPr>
              <a:t>Notes</a:t>
            </a:r>
            <a:r>
              <a:rPr lang="en-US" altLang="en-US" sz="4000"/>
              <a:t> go here, in the </a:t>
            </a:r>
          </a:p>
          <a:p>
            <a:r>
              <a:rPr lang="en-US" altLang="en-US" sz="4000"/>
              <a:t>large right hand column.</a:t>
            </a:r>
          </a:p>
        </p:txBody>
      </p:sp>
      <p:sp>
        <p:nvSpPr>
          <p:cNvPr id="256005" name="Text Box 5">
            <a:extLst>
              <a:ext uri="{FF2B5EF4-FFF2-40B4-BE49-F238E27FC236}">
                <a16:creationId xmlns:a16="http://schemas.microsoft.com/office/drawing/2014/main" id="{A05F0A7A-2DB3-B848-94F6-81A784FE3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74800"/>
            <a:ext cx="216535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14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CC0000"/>
                </a:solidFill>
              </a:rPr>
              <a:t>Questions</a:t>
            </a:r>
            <a:r>
              <a:rPr lang="en-US" altLang="en-US" sz="2400" b="1"/>
              <a:t>, </a:t>
            </a:r>
          </a:p>
          <a:p>
            <a:r>
              <a:rPr lang="en-US" altLang="en-US" sz="2400" b="1"/>
              <a:t>subtitles,</a:t>
            </a:r>
          </a:p>
          <a:p>
            <a:r>
              <a:rPr lang="en-US" altLang="en-US" sz="2400" b="1"/>
              <a:t>etc. go here,</a:t>
            </a:r>
          </a:p>
          <a:p>
            <a:r>
              <a:rPr lang="en-US" altLang="en-US" sz="2400" b="1"/>
              <a:t>in the left </a:t>
            </a:r>
          </a:p>
          <a:p>
            <a:r>
              <a:rPr lang="en-US" altLang="en-US" sz="2400" b="1"/>
              <a:t>hand column.</a:t>
            </a:r>
          </a:p>
          <a:p>
            <a:r>
              <a:rPr lang="en-US" altLang="en-US" sz="2400" b="1"/>
              <a:t>Remember,</a:t>
            </a:r>
          </a:p>
          <a:p>
            <a:r>
              <a:rPr lang="en-US" altLang="en-US" sz="2400" b="1"/>
              <a:t>we want</a:t>
            </a:r>
          </a:p>
          <a:p>
            <a:r>
              <a:rPr lang="en-US" altLang="en-US" sz="2400" b="1"/>
              <a:t>higher level</a:t>
            </a:r>
          </a:p>
          <a:p>
            <a:r>
              <a:rPr lang="en-US" altLang="en-US" sz="2400" b="1"/>
              <a:t>critical </a:t>
            </a:r>
          </a:p>
          <a:p>
            <a:r>
              <a:rPr lang="en-US" altLang="en-US" sz="2400" b="1"/>
              <a:t>thinking</a:t>
            </a:r>
          </a:p>
          <a:p>
            <a:r>
              <a:rPr lang="en-US" altLang="en-US" sz="2400" b="1"/>
              <a:t>questions.</a:t>
            </a:r>
          </a:p>
          <a:p>
            <a:endParaRPr lang="en-US" altLang="en-US" sz="2400"/>
          </a:p>
        </p:txBody>
      </p:sp>
      <p:sp>
        <p:nvSpPr>
          <p:cNvPr id="256006" name="Text Box 6">
            <a:extLst>
              <a:ext uri="{FF2B5EF4-FFF2-40B4-BE49-F238E27FC236}">
                <a16:creationId xmlns:a16="http://schemas.microsoft.com/office/drawing/2014/main" id="{03F0ADEF-640E-324C-A197-F495E50DC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05400"/>
            <a:ext cx="6019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14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A 3 to 4 sentence </a:t>
            </a:r>
            <a:r>
              <a:rPr lang="en-US" altLang="en-US" sz="2400" b="1">
                <a:solidFill>
                  <a:srgbClr val="CC0000"/>
                </a:solidFill>
              </a:rPr>
              <a:t>summary</a:t>
            </a:r>
            <a:r>
              <a:rPr lang="en-US" altLang="en-US" sz="2400" b="1"/>
              <a:t> down there on the bottom of the last page of notes. Written </a:t>
            </a:r>
            <a:r>
              <a:rPr lang="en-US" altLang="en-US" sz="2400" b="1">
                <a:solidFill>
                  <a:srgbClr val="B20059"/>
                </a:solidFill>
              </a:rPr>
              <a:t>after</a:t>
            </a:r>
            <a:r>
              <a:rPr lang="en-US" altLang="en-US" sz="2400" b="1"/>
              <a:t> questions are finished.</a:t>
            </a:r>
            <a:endParaRPr lang="en-US" altLang="en-US" sz="2000"/>
          </a:p>
        </p:txBody>
      </p:sp>
      <p:sp>
        <p:nvSpPr>
          <p:cNvPr id="256007" name="AutoShape 7">
            <a:extLst>
              <a:ext uri="{FF2B5EF4-FFF2-40B4-BE49-F238E27FC236}">
                <a16:creationId xmlns:a16="http://schemas.microsoft.com/office/drawing/2014/main" id="{094F15C3-2AE2-CD49-B5C6-31DF9C508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881688"/>
            <a:ext cx="333375" cy="671512"/>
          </a:xfrm>
          <a:prstGeom prst="downArrow">
            <a:avLst>
              <a:gd name="adj1" fmla="val 50000"/>
              <a:gd name="adj2" fmla="val 50357"/>
            </a:avLst>
          </a:prstGeom>
          <a:solidFill>
            <a:srgbClr val="A3816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08" name="Text Box 8">
            <a:extLst>
              <a:ext uri="{FF2B5EF4-FFF2-40B4-BE49-F238E27FC236}">
                <a16:creationId xmlns:a16="http://schemas.microsoft.com/office/drawing/2014/main" id="{EA65F284-636E-814C-A6B2-D5764EC7A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1573213"/>
            <a:ext cx="492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14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Don’t forget the </a:t>
            </a:r>
            <a:r>
              <a:rPr lang="en-US" altLang="en-US" sz="2400" b="1">
                <a:solidFill>
                  <a:srgbClr val="CC0000"/>
                </a:solidFill>
              </a:rPr>
              <a:t>heading</a:t>
            </a:r>
            <a:r>
              <a:rPr lang="en-US" altLang="en-US" sz="2400" b="1"/>
              <a:t>:</a:t>
            </a:r>
          </a:p>
          <a:p>
            <a:r>
              <a:rPr lang="en-US" altLang="en-US" sz="2400" b="1"/>
              <a:t>Name, Class, Period, Date, Topic</a:t>
            </a:r>
            <a:endParaRPr lang="en-US" altLang="en-US" sz="2000"/>
          </a:p>
        </p:txBody>
      </p:sp>
      <p:sp>
        <p:nvSpPr>
          <p:cNvPr id="256009" name="AutoShape 9">
            <a:extLst>
              <a:ext uri="{FF2B5EF4-FFF2-40B4-BE49-F238E27FC236}">
                <a16:creationId xmlns:a16="http://schemas.microsoft.com/office/drawing/2014/main" id="{4A994130-07D6-C44C-A218-B5F4707BF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295400"/>
            <a:ext cx="257175" cy="671513"/>
          </a:xfrm>
          <a:prstGeom prst="upArrow">
            <a:avLst>
              <a:gd name="adj1" fmla="val 50000"/>
              <a:gd name="adj2" fmla="val 65278"/>
            </a:avLst>
          </a:prstGeom>
          <a:solidFill>
            <a:srgbClr val="A3816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3" name="Line 10">
            <a:extLst>
              <a:ext uri="{FF2B5EF4-FFF2-40B4-BE49-F238E27FC236}">
                <a16:creationId xmlns:a16="http://schemas.microsoft.com/office/drawing/2014/main" id="{914B4B42-B71C-1F47-AAD8-B213027DD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28600"/>
            <a:ext cx="0" cy="6400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  <p:bldP spid="256005" grpId="0" autoUpdateAnimBg="0"/>
      <p:bldP spid="256006" grpId="0" autoUpdateAnimBg="0"/>
      <p:bldP spid="25600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WordArt 2">
            <a:extLst>
              <a:ext uri="{FF2B5EF4-FFF2-40B4-BE49-F238E27FC236}">
                <a16:creationId xmlns:a16="http://schemas.microsoft.com/office/drawing/2014/main" id="{4009F394-BD58-C049-B45F-BE5B3F43CA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74168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C786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Handouts</a:t>
            </a:r>
          </a:p>
        </p:txBody>
      </p:sp>
      <p:sp>
        <p:nvSpPr>
          <p:cNvPr id="28674" name="Text Box 3">
            <a:extLst>
              <a:ext uri="{FF2B5EF4-FFF2-40B4-BE49-F238E27FC236}">
                <a16:creationId xmlns:a16="http://schemas.microsoft.com/office/drawing/2014/main" id="{2A284BB1-E998-3B4E-A8D1-1FE5D2F2D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3389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5" name="Text Box 4">
            <a:extLst>
              <a:ext uri="{FF2B5EF4-FFF2-40B4-BE49-F238E27FC236}">
                <a16:creationId xmlns:a16="http://schemas.microsoft.com/office/drawing/2014/main" id="{A77503E8-4825-104A-84C3-F388B4D72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05000"/>
            <a:ext cx="45720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4400"/>
          </a:p>
          <a:p>
            <a:endParaRPr lang="en-US" altLang="en-US" sz="3200"/>
          </a:p>
        </p:txBody>
      </p:sp>
      <p:sp>
        <p:nvSpPr>
          <p:cNvPr id="28676" name="Text Box 5">
            <a:extLst>
              <a:ext uri="{FF2B5EF4-FFF2-40B4-BE49-F238E27FC236}">
                <a16:creationId xmlns:a16="http://schemas.microsoft.com/office/drawing/2014/main" id="{437517B4-F8E9-C642-AB9E-298989E3F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00600"/>
            <a:ext cx="3352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/>
              <a:t>Student Samples</a:t>
            </a:r>
          </a:p>
        </p:txBody>
      </p:sp>
      <p:pic>
        <p:nvPicPr>
          <p:cNvPr id="28677" name="Picture 6">
            <a:extLst>
              <a:ext uri="{FF2B5EF4-FFF2-40B4-BE49-F238E27FC236}">
                <a16:creationId xmlns:a16="http://schemas.microsoft.com/office/drawing/2014/main" id="{86D88094-5DF7-2845-83AA-DE8ACD556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23479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>
            <a:extLst>
              <a:ext uri="{FF2B5EF4-FFF2-40B4-BE49-F238E27FC236}">
                <a16:creationId xmlns:a16="http://schemas.microsoft.com/office/drawing/2014/main" id="{171196CE-8377-B94F-A7AB-CC1C1855A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23463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">
            <a:extLst>
              <a:ext uri="{FF2B5EF4-FFF2-40B4-BE49-F238E27FC236}">
                <a16:creationId xmlns:a16="http://schemas.microsoft.com/office/drawing/2014/main" id="{F3CB64B4-2ABA-5941-9491-A13C47CB7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">
            <a:extLst>
              <a:ext uri="{FF2B5EF4-FFF2-40B4-BE49-F238E27FC236}">
                <a16:creationId xmlns:a16="http://schemas.microsoft.com/office/drawing/2014/main" id="{2CC53317-B2D2-A74C-824A-21D7A8E31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00"/>
            <a:ext cx="4684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AB71E40F-BE33-0048-B3B1-A8FB60E365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7300" y="266700"/>
            <a:ext cx="70866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pply Your Thinking</a:t>
            </a:r>
          </a:p>
        </p:txBody>
      </p:sp>
      <p:sp>
        <p:nvSpPr>
          <p:cNvPr id="30722" name="Rectangle 4">
            <a:extLst>
              <a:ext uri="{FF2B5EF4-FFF2-40B4-BE49-F238E27FC236}">
                <a16:creationId xmlns:a16="http://schemas.microsoft.com/office/drawing/2014/main" id="{21BF4698-C734-B247-B673-E90D9432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838200" cy="228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DE9B3F5C-1DED-994B-9DA4-1326CCF13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7620000" cy="228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40A88F9A-A8B7-594A-8EB0-D94C26F42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05000"/>
            <a:ext cx="4114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Tx/>
              <a:buChar char="•"/>
              <a:defRPr/>
            </a:pPr>
            <a:r>
              <a:rPr lang="en-US" sz="3200" dirty="0">
                <a:solidFill>
                  <a:srgbClr val="000099"/>
                </a:solidFill>
                <a:latin typeface="Arial" charset="0"/>
                <a:cs typeface="Arial" charset="0"/>
              </a:rPr>
              <a:t>Within 24 hours of taking notes (or while note taking), review your notes and write 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questions</a:t>
            </a:r>
            <a:r>
              <a:rPr lang="en-US" sz="3200" dirty="0">
                <a:solidFill>
                  <a:srgbClr val="000099"/>
                </a:solidFill>
                <a:latin typeface="Arial" charset="0"/>
                <a:cs typeface="Arial" charset="0"/>
              </a:rPr>
              <a:t> on the left side of the page.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Tx/>
              <a:buChar char="•"/>
              <a:defRPr/>
            </a:pPr>
            <a:endParaRPr lang="en-US" sz="32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defRPr/>
            </a:pPr>
            <a:endParaRPr lang="en-US" sz="32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defRPr/>
            </a:pPr>
            <a:endParaRPr lang="en-US" sz="320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pic>
        <p:nvPicPr>
          <p:cNvPr id="30725" name="Picture 2">
            <a:extLst>
              <a:ext uri="{FF2B5EF4-FFF2-40B4-BE49-F238E27FC236}">
                <a16:creationId xmlns:a16="http://schemas.microsoft.com/office/drawing/2014/main" id="{A050CBCA-8C2A-1045-8D0D-450F9FDE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038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82314B1-FFFC-0F42-91C6-DA70D8A083F2}"/>
              </a:ext>
            </a:extLst>
          </p:cNvPr>
          <p:cNvSpPr/>
          <p:nvPr/>
        </p:nvSpPr>
        <p:spPr>
          <a:xfrm>
            <a:off x="685800" y="1981200"/>
            <a:ext cx="1143000" cy="304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>
            <a:extLst>
              <a:ext uri="{FF2B5EF4-FFF2-40B4-BE49-F238E27FC236}">
                <a16:creationId xmlns:a16="http://schemas.microsoft.com/office/drawing/2014/main" id="{F9168C39-7A97-214E-AA22-0F32224F3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148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8" name="Rectangle 2">
            <a:extLst>
              <a:ext uri="{FF2B5EF4-FFF2-40B4-BE49-F238E27FC236}">
                <a16:creationId xmlns:a16="http://schemas.microsoft.com/office/drawing/2014/main" id="{D3C1FBBA-EB98-974D-BC75-7A465496D6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212725"/>
            <a:ext cx="70866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eflect on Notes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3B97775F-7B3E-484D-B9D5-31CD4882F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838200" cy="228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BE710C9D-DE79-3347-8CD8-810FC53C8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7620000" cy="228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0AC60CE1-D800-A148-A122-3A3F2F166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05000"/>
            <a:ext cx="4114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Tx/>
              <a:buChar char="•"/>
              <a:defRPr/>
            </a:pPr>
            <a:r>
              <a:rPr lang="en-US" sz="3200" dirty="0">
                <a:solidFill>
                  <a:srgbClr val="000099"/>
                </a:solidFill>
                <a:latin typeface="Arial" charset="0"/>
                <a:cs typeface="Arial" charset="0"/>
              </a:rPr>
              <a:t>Add a 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summary</a:t>
            </a:r>
            <a:r>
              <a:rPr lang="en-US" sz="3200" dirty="0">
                <a:solidFill>
                  <a:srgbClr val="000099"/>
                </a:solidFill>
                <a:latin typeface="Arial" charset="0"/>
                <a:cs typeface="Arial" charset="0"/>
              </a:rPr>
              <a:t> to your notes.  Answer the essential question as your topic sentence and turn each “chunk” of information into supporting sentences.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Tx/>
              <a:buChar char="•"/>
              <a:defRPr/>
            </a:pPr>
            <a:endParaRPr lang="en-US" sz="32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defRPr/>
            </a:pPr>
            <a:endParaRPr lang="en-US" sz="32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defRPr/>
            </a:pPr>
            <a:endParaRPr lang="en-US" sz="320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92D033-B7E3-C940-A667-70CAC5AE2091}"/>
              </a:ext>
            </a:extLst>
          </p:cNvPr>
          <p:cNvSpPr/>
          <p:nvPr/>
        </p:nvSpPr>
        <p:spPr>
          <a:xfrm rot="5400000">
            <a:off x="1943100" y="3924300"/>
            <a:ext cx="1143000" cy="3505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>
            <a:extLst>
              <a:ext uri="{FF2B5EF4-FFF2-40B4-BE49-F238E27FC236}">
                <a16:creationId xmlns:a16="http://schemas.microsoft.com/office/drawing/2014/main" id="{58AFC674-66A2-4548-9109-7F14B4AB6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148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8" name="Rectangle 2">
            <a:extLst>
              <a:ext uri="{FF2B5EF4-FFF2-40B4-BE49-F238E27FC236}">
                <a16:creationId xmlns:a16="http://schemas.microsoft.com/office/drawing/2014/main" id="{A6B4D023-81D3-A945-BFA6-A6B96FC159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204788"/>
            <a:ext cx="70866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evise Notes</a:t>
            </a: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5AEA370F-13A6-694F-A370-4CDDA65D5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838200" cy="228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32772" name="Rectangle 5">
            <a:extLst>
              <a:ext uri="{FF2B5EF4-FFF2-40B4-BE49-F238E27FC236}">
                <a16:creationId xmlns:a16="http://schemas.microsoft.com/office/drawing/2014/main" id="{85E93EE9-5C1E-4149-82E0-D770FC0F4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7620000" cy="228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452865E1-4078-114B-8F06-DCCCBAE2C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05000"/>
            <a:ext cx="4114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r>
              <a:rPr lang="en-US" altLang="en-US" b="0">
                <a:solidFill>
                  <a:srgbClr val="000099"/>
                </a:solidFill>
                <a:cs typeface="Arial" panose="020B0604020202020204" pitchFamily="34" charset="0"/>
              </a:rPr>
              <a:t>Review notes with a partner and add details that you each missed.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Tx/>
              <a:buNone/>
            </a:pPr>
            <a:endParaRPr lang="en-US" altLang="en-US" b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Tx/>
              <a:buNone/>
            </a:pPr>
            <a:endParaRPr lang="en-US" altLang="en-US" b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Tx/>
              <a:buNone/>
            </a:pPr>
            <a:endParaRPr lang="en-US" altLang="en-US" b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BCBF97-F868-1540-AFBD-E102C2AD0002}"/>
              </a:ext>
            </a:extLst>
          </p:cNvPr>
          <p:cNvSpPr/>
          <p:nvPr/>
        </p:nvSpPr>
        <p:spPr>
          <a:xfrm rot="5400000">
            <a:off x="2857500" y="1562100"/>
            <a:ext cx="2286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2D343D-AF3D-9649-80CF-583898EF44DA}"/>
              </a:ext>
            </a:extLst>
          </p:cNvPr>
          <p:cNvSpPr/>
          <p:nvPr/>
        </p:nvSpPr>
        <p:spPr>
          <a:xfrm rot="5400000">
            <a:off x="2857500" y="2705100"/>
            <a:ext cx="2286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4C815F-0054-C24D-89BE-AB66DE6F6866}"/>
              </a:ext>
            </a:extLst>
          </p:cNvPr>
          <p:cNvSpPr/>
          <p:nvPr/>
        </p:nvSpPr>
        <p:spPr>
          <a:xfrm rot="5400000">
            <a:off x="2857500" y="3619500"/>
            <a:ext cx="2286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 build="p"/>
      <p:bldP spid="10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>
            <a:extLst>
              <a:ext uri="{FF2B5EF4-FFF2-40B4-BE49-F238E27FC236}">
                <a16:creationId xmlns:a16="http://schemas.microsoft.com/office/drawing/2014/main" id="{73848E2A-D7B8-5749-973E-C39564B25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148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8" name="Rectangle 2">
            <a:extLst>
              <a:ext uri="{FF2B5EF4-FFF2-40B4-BE49-F238E27FC236}">
                <a16:creationId xmlns:a16="http://schemas.microsoft.com/office/drawing/2014/main" id="{77888B2A-5AD4-3848-B3AE-BAA2813792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190500"/>
            <a:ext cx="70866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evise Notes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7A16366A-FD11-744E-84E2-DD7F6B797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838200" cy="228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9EFE385B-5060-384B-A4A0-A1C1B746A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7620000" cy="228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D7C12810-474E-B94D-923E-15FEFD104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05000"/>
            <a:ext cx="4114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r>
              <a:rPr lang="en-US" altLang="en-US" b="0">
                <a:solidFill>
                  <a:srgbClr val="000099"/>
                </a:solidFill>
                <a:cs typeface="Arial" panose="020B0604020202020204" pitchFamily="34" charset="0"/>
              </a:rPr>
              <a:t>Look in your textbook or online (reputable source) and add details from the book to your notes.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Tx/>
              <a:buNone/>
            </a:pPr>
            <a:endParaRPr lang="en-US" altLang="en-US" b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Tx/>
              <a:buNone/>
            </a:pPr>
            <a:endParaRPr lang="en-US" altLang="en-US" b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Tx/>
              <a:buNone/>
            </a:pPr>
            <a:endParaRPr lang="en-US" altLang="en-US" b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0919A3-8F5E-A940-A1B6-6B0F98EDD9C6}"/>
              </a:ext>
            </a:extLst>
          </p:cNvPr>
          <p:cNvSpPr/>
          <p:nvPr/>
        </p:nvSpPr>
        <p:spPr>
          <a:xfrm rot="5400000">
            <a:off x="2857500" y="1562100"/>
            <a:ext cx="2286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94D333-32C5-C843-B5E6-BE504506416A}"/>
              </a:ext>
            </a:extLst>
          </p:cNvPr>
          <p:cNvSpPr/>
          <p:nvPr/>
        </p:nvSpPr>
        <p:spPr>
          <a:xfrm rot="5400000">
            <a:off x="2857500" y="2705100"/>
            <a:ext cx="2286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D3D719-7CF2-4546-A74E-B6A1C9AEEDC0}"/>
              </a:ext>
            </a:extLst>
          </p:cNvPr>
          <p:cNvSpPr/>
          <p:nvPr/>
        </p:nvSpPr>
        <p:spPr>
          <a:xfrm rot="5400000">
            <a:off x="2857500" y="3619500"/>
            <a:ext cx="2286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 build="p"/>
      <p:bldP spid="10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>
            <a:extLst>
              <a:ext uri="{FF2B5EF4-FFF2-40B4-BE49-F238E27FC236}">
                <a16:creationId xmlns:a16="http://schemas.microsoft.com/office/drawing/2014/main" id="{59B99BCD-E2CB-D847-830C-7EFC65691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0" t="4320" r="16319" b="5521"/>
          <a:stretch>
            <a:fillRect/>
          </a:stretch>
        </p:blipFill>
        <p:spPr bwMode="auto">
          <a:xfrm>
            <a:off x="762000" y="1709738"/>
            <a:ext cx="2501900" cy="5029200"/>
          </a:xfrm>
          <a:prstGeom prst="rect">
            <a:avLst/>
          </a:prstGeom>
          <a:noFill/>
          <a:ln w="9525">
            <a:solidFill>
              <a:srgbClr val="365F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3">
            <a:extLst>
              <a:ext uri="{FF2B5EF4-FFF2-40B4-BE49-F238E27FC236}">
                <a16:creationId xmlns:a16="http://schemas.microsoft.com/office/drawing/2014/main" id="{EB82ECAB-5831-B149-BC25-D017F18BD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15"/>
          <a:stretch>
            <a:fillRect/>
          </a:stretch>
        </p:blipFill>
        <p:spPr bwMode="auto">
          <a:xfrm>
            <a:off x="1828800" y="1647825"/>
            <a:ext cx="1447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8" name="Rectangle 2">
            <a:extLst>
              <a:ext uri="{FF2B5EF4-FFF2-40B4-BE49-F238E27FC236}">
                <a16:creationId xmlns:a16="http://schemas.microsoft.com/office/drawing/2014/main" id="{9BED489B-3C6C-914A-8C1A-6942CF3599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227013"/>
            <a:ext cx="70866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eview Notes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7F4D2A5C-9BBD-1D4A-8E9A-DA51D6F46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838200" cy="228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2FABA76C-771D-794C-8127-2F4933712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7620000" cy="228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20780330-FBE9-574E-B558-3CB3C0D23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746250"/>
            <a:ext cx="55451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CC00"/>
              </a:buClr>
              <a:defRPr/>
            </a:pP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Fold your notes so that the questions show, but the notes do not.  Quiz yourself or work with another student to quiz each other. </a:t>
            </a:r>
          </a:p>
          <a:p>
            <a:pPr>
              <a:buClr>
                <a:srgbClr val="CC0000"/>
              </a:buClr>
              <a:defRPr/>
            </a:pPr>
            <a:r>
              <a:rPr lang="en-CA" altLang="en-US" sz="2400" noProof="1">
                <a:solidFill>
                  <a:srgbClr val="0000CC"/>
                </a:solidFill>
                <a:latin typeface="+mn-lt"/>
              </a:rPr>
              <a:t>Cover the right side</a:t>
            </a:r>
            <a:r>
              <a:rPr lang="en-CA" altLang="en-US" sz="2400" noProof="1">
                <a:latin typeface="+mn-lt"/>
              </a:rPr>
              <a:t> of your notes; review and answer study questions from the left using the right side as an answer key</a:t>
            </a:r>
          </a:p>
          <a:p>
            <a:pPr>
              <a:buClr>
                <a:srgbClr val="CC0000"/>
              </a:buClr>
              <a:defRPr/>
            </a:pPr>
            <a:r>
              <a:rPr lang="en-CA" altLang="en-US" sz="2400" noProof="1">
                <a:solidFill>
                  <a:srgbClr val="0000CC"/>
                </a:solidFill>
                <a:latin typeface="+mn-lt"/>
              </a:rPr>
              <a:t>Quiz yourself out loud</a:t>
            </a:r>
            <a:endParaRPr lang="en-CA" altLang="en-US" sz="2400" noProof="1">
              <a:latin typeface="+mn-lt"/>
            </a:endParaRPr>
          </a:p>
          <a:p>
            <a:pPr>
              <a:buClr>
                <a:srgbClr val="CC0000"/>
              </a:buClr>
              <a:defRPr/>
            </a:pPr>
            <a:r>
              <a:rPr lang="en-CA" altLang="en-US" sz="2400" noProof="1">
                <a:latin typeface="+mn-lt"/>
              </a:rPr>
              <a:t>Cover the right side with blank paper; </a:t>
            </a:r>
            <a:r>
              <a:rPr lang="en-CA" altLang="en-US" sz="2400" noProof="1">
                <a:solidFill>
                  <a:srgbClr val="0000CC"/>
                </a:solidFill>
                <a:latin typeface="+mn-lt"/>
              </a:rPr>
              <a:t>write out answers</a:t>
            </a:r>
            <a:r>
              <a:rPr lang="en-CA" altLang="en-US" sz="2400" noProof="1">
                <a:latin typeface="+mn-lt"/>
              </a:rPr>
              <a:t> to the left column study </a:t>
            </a:r>
            <a:r>
              <a:rPr lang="en-CA" altLang="en-US" sz="2400" noProof="1"/>
              <a:t>questions</a:t>
            </a:r>
            <a:endParaRPr lang="en-US" altLang="en-US" sz="2400" dirty="0">
              <a:solidFill>
                <a:srgbClr val="000099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Tx/>
              <a:buNone/>
              <a:defRPr/>
            </a:pPr>
            <a:endParaRPr lang="en-US" altLang="en-US" sz="2400" dirty="0">
              <a:solidFill>
                <a:srgbClr val="000099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Tx/>
              <a:buNone/>
              <a:defRPr/>
            </a:pPr>
            <a:endParaRPr lang="en-US" altLang="en-US" sz="2400" dirty="0">
              <a:solidFill>
                <a:srgbClr val="000099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Tx/>
              <a:buNone/>
              <a:defRPr/>
            </a:pPr>
            <a:endParaRPr lang="en-US" altLang="en-US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BC0E78CC-D51A-714C-9A9B-516A70C3D99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4738" y="215900"/>
            <a:ext cx="70866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Curve of Forgetting</a:t>
            </a:r>
          </a:p>
        </p:txBody>
      </p:sp>
      <p:sp>
        <p:nvSpPr>
          <p:cNvPr id="11266" name="Rectangle 4">
            <a:extLst>
              <a:ext uri="{FF2B5EF4-FFF2-40B4-BE49-F238E27FC236}">
                <a16:creationId xmlns:a16="http://schemas.microsoft.com/office/drawing/2014/main" id="{88E57885-4160-9244-B908-75C8A579F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838200" cy="228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BFA98E9E-BA06-BF4D-9A16-D44435112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7620000" cy="228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F756A5CD-9688-174E-9A09-5AC512CB0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981200"/>
            <a:ext cx="7126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r>
              <a:rPr lang="en-US" altLang="en-US" b="0">
                <a:solidFill>
                  <a:srgbClr val="000099"/>
                </a:solidFill>
                <a:cs typeface="Arial" panose="020B0604020202020204" pitchFamily="34" charset="0"/>
              </a:rPr>
              <a:t>By day 2, if you do not think about or review your notes, you will lose 50%-80% of what you learned.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endParaRPr lang="en-US" altLang="en-US" b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r>
              <a:rPr lang="en-US" altLang="en-US" b="0">
                <a:solidFill>
                  <a:srgbClr val="000099"/>
                </a:solidFill>
                <a:cs typeface="Arial" panose="020B0604020202020204" pitchFamily="34" charset="0"/>
              </a:rPr>
              <a:t>By day 30, if you do not think about or review your notes, you remember only   2% - 3% of what you learned on day 1.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Tx/>
              <a:buNone/>
            </a:pPr>
            <a:endParaRPr lang="en-US" altLang="en-US" b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endParaRPr lang="en-US" altLang="en-US" b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Tx/>
              <a:buNone/>
            </a:pPr>
            <a:endParaRPr lang="en-US" altLang="en-US" b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Tx/>
              <a:buNone/>
            </a:pPr>
            <a:endParaRPr lang="en-US" altLang="en-US" b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80F774A8-0214-F343-A47A-4B3C9985A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172200"/>
            <a:ext cx="685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cs typeface="Arial" panose="020B0604020202020204" pitchFamily="34" charset="0"/>
              </a:rPr>
              <a:t>Source:  Counseling Services, Study Skills Program at the University of Waterloo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B5836AC8-50A3-724E-9F6A-D980E4C10D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53745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Value of Cornell Notes</a:t>
            </a:r>
          </a:p>
        </p:txBody>
      </p:sp>
      <p:sp>
        <p:nvSpPr>
          <p:cNvPr id="12290" name="Rectangle 4">
            <a:extLst>
              <a:ext uri="{FF2B5EF4-FFF2-40B4-BE49-F238E27FC236}">
                <a16:creationId xmlns:a16="http://schemas.microsoft.com/office/drawing/2014/main" id="{54901F96-17EF-3843-A2E2-1DDBE03F1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838200" cy="228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7BB250FF-5A61-444F-A67C-8EFC3F5D9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7620000" cy="228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D05741CE-7A5E-A44C-88F7-9AE4939FC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981200"/>
            <a:ext cx="6838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r>
              <a:rPr lang="en-US" altLang="en-US" b="0">
                <a:solidFill>
                  <a:srgbClr val="000099"/>
                </a:solidFill>
                <a:cs typeface="Arial" panose="020B0604020202020204" pitchFamily="34" charset="0"/>
              </a:rPr>
              <a:t> Students who take no notes or  some notes retain less than 59% of what was learned.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endParaRPr lang="en-US" altLang="en-US" b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r>
              <a:rPr lang="en-US" altLang="en-US" b="0">
                <a:solidFill>
                  <a:srgbClr val="000099"/>
                </a:solidFill>
                <a:cs typeface="Arial" panose="020B0604020202020204" pitchFamily="34" charset="0"/>
              </a:rPr>
              <a:t> Students who take and use Cornell Notes as a study tool retain 90%-100% of what was learned.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Tx/>
              <a:buNone/>
            </a:pPr>
            <a:endParaRPr lang="en-US" altLang="en-US" b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endParaRPr lang="en-US" altLang="en-US" b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Tx/>
              <a:buNone/>
            </a:pPr>
            <a:endParaRPr lang="en-US" altLang="en-US" b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Tx/>
              <a:buNone/>
            </a:pPr>
            <a:endParaRPr lang="en-US" altLang="en-US" b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D1C372E-7C72-1A4C-B3F4-22502602DE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14450" y="190500"/>
            <a:ext cx="70866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Take Notes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DC32F0C-B6B9-1E47-9F4E-3835938621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14450" y="1981200"/>
            <a:ext cx="7361238" cy="1981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Clr>
                <a:srgbClr val="FFCC00"/>
              </a:buClr>
              <a:buFontTx/>
              <a:buChar char="•"/>
              <a:defRPr/>
            </a:pPr>
            <a:r>
              <a:rPr lang="en-US" altLang="en-US" sz="3400" dirty="0">
                <a:solidFill>
                  <a:srgbClr val="000066"/>
                </a:solidFill>
              </a:rPr>
              <a:t> </a:t>
            </a:r>
            <a:r>
              <a:rPr lang="en-US" altLang="en-US" sz="3400" dirty="0">
                <a:solidFill>
                  <a:srgbClr val="000099"/>
                </a:solidFill>
              </a:rPr>
              <a:t>The speaker says to take notes</a:t>
            </a:r>
          </a:p>
          <a:p>
            <a:pPr algn="l" eaLnBrk="1" hangingPunct="1">
              <a:lnSpc>
                <a:spcPct val="80000"/>
              </a:lnSpc>
              <a:buClr>
                <a:srgbClr val="FFCC00"/>
              </a:buClr>
              <a:buFontTx/>
              <a:buChar char="•"/>
              <a:defRPr/>
            </a:pPr>
            <a:r>
              <a:rPr lang="en-US" altLang="en-US" sz="3400" dirty="0">
                <a:solidFill>
                  <a:srgbClr val="000099"/>
                </a:solidFill>
              </a:rPr>
              <a:t> The speaker says something you</a:t>
            </a:r>
          </a:p>
          <a:p>
            <a:pPr algn="l" eaLnBrk="1" hangingPunct="1">
              <a:lnSpc>
                <a:spcPct val="80000"/>
              </a:lnSpc>
              <a:buClr>
                <a:srgbClr val="FFCC00"/>
              </a:buClr>
              <a:defRPr/>
            </a:pPr>
            <a:r>
              <a:rPr lang="en-US" altLang="en-US" sz="3400" dirty="0">
                <a:solidFill>
                  <a:srgbClr val="000099"/>
                </a:solidFill>
              </a:rPr>
              <a:t>   don’t already know</a:t>
            </a:r>
          </a:p>
          <a:p>
            <a:pPr algn="l" eaLnBrk="1" hangingPunct="1">
              <a:lnSpc>
                <a:spcPct val="80000"/>
              </a:lnSpc>
              <a:buClr>
                <a:srgbClr val="FFCC00"/>
              </a:buClr>
              <a:buFontTx/>
              <a:buChar char="•"/>
              <a:defRPr/>
            </a:pPr>
            <a:r>
              <a:rPr lang="en-US" altLang="en-US" sz="3400" dirty="0">
                <a:solidFill>
                  <a:srgbClr val="000099"/>
                </a:solidFill>
              </a:rPr>
              <a:t> The speaker presents using </a:t>
            </a:r>
          </a:p>
          <a:p>
            <a:pPr algn="l" eaLnBrk="1" hangingPunct="1">
              <a:lnSpc>
                <a:spcPct val="80000"/>
              </a:lnSpc>
              <a:buClr>
                <a:srgbClr val="FFCC00"/>
              </a:buClr>
              <a:defRPr/>
            </a:pPr>
            <a:r>
              <a:rPr lang="en-US" altLang="en-US" sz="3400" dirty="0">
                <a:solidFill>
                  <a:srgbClr val="000099"/>
                </a:solidFill>
              </a:rPr>
              <a:t>   PowerPoint</a:t>
            </a:r>
          </a:p>
          <a:p>
            <a:pPr algn="l" eaLnBrk="1" hangingPunct="1">
              <a:lnSpc>
                <a:spcPct val="80000"/>
              </a:lnSpc>
              <a:buClr>
                <a:srgbClr val="FFCC00"/>
              </a:buClr>
              <a:buFontTx/>
              <a:buChar char="•"/>
              <a:defRPr/>
            </a:pPr>
            <a:r>
              <a:rPr lang="en-US" altLang="en-US" sz="3400" dirty="0">
                <a:solidFill>
                  <a:srgbClr val="000099"/>
                </a:solidFill>
              </a:rPr>
              <a:t> The speaker writes on the board</a:t>
            </a:r>
          </a:p>
          <a:p>
            <a:pPr algn="l" eaLnBrk="1" hangingPunct="1">
              <a:lnSpc>
                <a:spcPct val="80000"/>
              </a:lnSpc>
              <a:buClr>
                <a:srgbClr val="FFCC00"/>
              </a:buClr>
              <a:buFontTx/>
              <a:buChar char="•"/>
              <a:defRPr/>
            </a:pPr>
            <a:r>
              <a:rPr lang="en-US" altLang="en-US" sz="3400" dirty="0">
                <a:solidFill>
                  <a:srgbClr val="000099"/>
                </a:solidFill>
              </a:rPr>
              <a:t> The teacher says, “This will be on the test.”</a:t>
            </a:r>
            <a:endParaRPr lang="en-US" altLang="en-US" sz="3400" dirty="0">
              <a:solidFill>
                <a:srgbClr val="000066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endParaRPr lang="en-US" altLang="en-US" sz="3400" dirty="0">
              <a:solidFill>
                <a:srgbClr val="000066"/>
              </a:solidFill>
            </a:endParaRP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E8B1E340-C2F1-7F45-AAD0-9A13030F5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838200" cy="228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cs typeface="Arial" panose="020B0604020202020204" pitchFamily="34" charset="0"/>
            </a:endParaRPr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id="{88E4B704-6A5E-B944-82D4-F7A2F6D2C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7620000" cy="228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2">
            <a:extLst>
              <a:ext uri="{FF2B5EF4-FFF2-40B4-BE49-F238E27FC236}">
                <a16:creationId xmlns:a16="http://schemas.microsoft.com/office/drawing/2014/main" id="{EAB186E5-6B98-3145-B521-14782BDFE2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457200"/>
            <a:ext cx="7467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C7862"/>
                </a:solidFill>
                <a:cs typeface="Arial" panose="020B0604020202020204" pitchFamily="34" charset="0"/>
              </a:rPr>
              <a:t>Why take notes?</a:t>
            </a:r>
          </a:p>
        </p:txBody>
      </p:sp>
      <p:sp>
        <p:nvSpPr>
          <p:cNvPr id="240643" name="Text Box 3">
            <a:extLst>
              <a:ext uri="{FF2B5EF4-FFF2-40B4-BE49-F238E27FC236}">
                <a16:creationId xmlns:a16="http://schemas.microsoft.com/office/drawing/2014/main" id="{C5F2F9AD-5940-E349-956D-48BF7D38A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00200"/>
            <a:ext cx="7010400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14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6550" indent="-336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32C0B"/>
              </a:buClr>
              <a:buFontTx/>
              <a:buChar char="•"/>
            </a:pPr>
            <a:r>
              <a:rPr lang="en-US" altLang="en-US" sz="3200" b="1"/>
              <a:t>Cornell note taking stimulates </a:t>
            </a:r>
            <a:r>
              <a:rPr lang="en-US" altLang="en-US" sz="3200" b="1">
                <a:solidFill>
                  <a:srgbClr val="CC0000"/>
                </a:solidFill>
              </a:rPr>
              <a:t>critical thinking skills.</a:t>
            </a:r>
            <a:endParaRPr lang="en-US" altLang="en-US" sz="3200" b="1"/>
          </a:p>
          <a:p>
            <a:pPr>
              <a:buClr>
                <a:srgbClr val="A32C0B"/>
              </a:buClr>
              <a:buFontTx/>
              <a:buChar char="•"/>
            </a:pPr>
            <a:endParaRPr lang="en-US" altLang="en-US" sz="2400" b="1"/>
          </a:p>
          <a:p>
            <a:pPr>
              <a:buClr>
                <a:srgbClr val="A32C0B"/>
              </a:buClr>
              <a:buFontTx/>
              <a:buChar char="•"/>
            </a:pPr>
            <a:r>
              <a:rPr lang="en-US" altLang="en-US" sz="3200" b="1"/>
              <a:t>Note taking helps you </a:t>
            </a:r>
            <a:r>
              <a:rPr lang="en-US" altLang="en-US" sz="3200" b="1">
                <a:solidFill>
                  <a:srgbClr val="CC0000"/>
                </a:solidFill>
              </a:rPr>
              <a:t>remember what is said</a:t>
            </a:r>
            <a:r>
              <a:rPr lang="en-US" altLang="en-US" sz="3200" b="1"/>
              <a:t> in  class.</a:t>
            </a:r>
          </a:p>
          <a:p>
            <a:pPr>
              <a:buClr>
                <a:srgbClr val="A32C0B"/>
              </a:buClr>
              <a:buFontTx/>
              <a:buChar char="•"/>
            </a:pPr>
            <a:endParaRPr lang="en-US" altLang="en-US" sz="2400" b="1"/>
          </a:p>
          <a:p>
            <a:pPr>
              <a:buClr>
                <a:srgbClr val="A32C0B"/>
              </a:buClr>
              <a:buFontTx/>
              <a:buChar char="•"/>
            </a:pPr>
            <a:r>
              <a:rPr lang="en-US" altLang="en-US" sz="3200" b="1"/>
              <a:t>A good set of notes can help you work on assignments and </a:t>
            </a:r>
            <a:r>
              <a:rPr lang="en-US" altLang="en-US" sz="3200" b="1">
                <a:solidFill>
                  <a:srgbClr val="CC0000"/>
                </a:solidFill>
              </a:rPr>
              <a:t>prepare for tests</a:t>
            </a:r>
            <a:r>
              <a:rPr lang="en-US" altLang="en-US" sz="3200" b="1"/>
              <a:t> outside of the classroom.</a:t>
            </a:r>
            <a:endParaRPr lang="en-US" altLang="en-US" sz="3200"/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311AAFF2-32AC-D448-9167-801FAECA8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1371600"/>
            <a:ext cx="1541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>
            <a:extLst>
              <a:ext uri="{FF2B5EF4-FFF2-40B4-BE49-F238E27FC236}">
                <a16:creationId xmlns:a16="http://schemas.microsoft.com/office/drawing/2014/main" id="{6032901D-BC25-C546-9F83-D76E861FF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00200"/>
            <a:ext cx="77724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14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9400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32C0B"/>
              </a:buClr>
              <a:buFontTx/>
              <a:buChar char="•"/>
            </a:pPr>
            <a:r>
              <a:rPr lang="en-US" altLang="en-US" sz="3200" b="1"/>
              <a:t>Good notes allow you and your peers to help each other </a:t>
            </a:r>
            <a:r>
              <a:rPr lang="en-US" altLang="en-US" sz="3200" b="1">
                <a:solidFill>
                  <a:srgbClr val="CC0000"/>
                </a:solidFill>
              </a:rPr>
              <a:t>problem solve</a:t>
            </a:r>
            <a:r>
              <a:rPr lang="en-US" altLang="en-US" sz="3200" b="1"/>
              <a:t>.</a:t>
            </a:r>
          </a:p>
          <a:p>
            <a:pPr>
              <a:buClr>
                <a:srgbClr val="A32C0B"/>
              </a:buClr>
              <a:buFontTx/>
              <a:buChar char="•"/>
            </a:pPr>
            <a:endParaRPr lang="en-US" altLang="en-US" b="1"/>
          </a:p>
          <a:p>
            <a:pPr>
              <a:buClr>
                <a:srgbClr val="A32C0B"/>
              </a:buClr>
              <a:buFontTx/>
              <a:buChar char="•"/>
            </a:pPr>
            <a:r>
              <a:rPr lang="en-US" altLang="en-US" sz="3200" b="1"/>
              <a:t>Good Notes help you </a:t>
            </a:r>
            <a:r>
              <a:rPr lang="en-US" altLang="en-US" sz="3200" b="1">
                <a:solidFill>
                  <a:srgbClr val="CC0000"/>
                </a:solidFill>
              </a:rPr>
              <a:t>organize and process data</a:t>
            </a:r>
            <a:r>
              <a:rPr lang="en-US" altLang="en-US" sz="3200" b="1"/>
              <a:t> and information.</a:t>
            </a:r>
          </a:p>
          <a:p>
            <a:pPr>
              <a:buClr>
                <a:srgbClr val="A32C0B"/>
              </a:buClr>
              <a:buFontTx/>
              <a:buChar char="•"/>
            </a:pPr>
            <a:endParaRPr lang="en-US" altLang="en-US" sz="1600" b="1"/>
          </a:p>
          <a:p>
            <a:pPr>
              <a:buClr>
                <a:srgbClr val="A32C0B"/>
              </a:buClr>
              <a:buFontTx/>
              <a:buChar char="•"/>
            </a:pPr>
            <a:r>
              <a:rPr lang="en-US" altLang="en-US" sz="3200" b="1"/>
              <a:t>Helps you </a:t>
            </a:r>
            <a:r>
              <a:rPr lang="en-US" altLang="en-US" sz="3200" b="1">
                <a:solidFill>
                  <a:srgbClr val="CC0000"/>
                </a:solidFill>
              </a:rPr>
              <a:t>recall</a:t>
            </a:r>
            <a:r>
              <a:rPr lang="en-US" altLang="en-US" sz="3200" b="1"/>
              <a:t> by                      getting you to process                         your notes 3 times.</a:t>
            </a:r>
            <a:endParaRPr lang="en-US" altLang="en-US" sz="3400" b="1">
              <a:solidFill>
                <a:srgbClr val="CC0000"/>
              </a:solidFill>
            </a:endParaRPr>
          </a:p>
        </p:txBody>
      </p:sp>
      <p:sp>
        <p:nvSpPr>
          <p:cNvPr id="17410" name="WordArt 3">
            <a:extLst>
              <a:ext uri="{FF2B5EF4-FFF2-40B4-BE49-F238E27FC236}">
                <a16:creationId xmlns:a16="http://schemas.microsoft.com/office/drawing/2014/main" id="{CAEF697D-C92D-044B-A85D-7C978C4EA9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457200"/>
            <a:ext cx="7467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C7862"/>
                </a:solidFill>
                <a:cs typeface="Arial" panose="020B0604020202020204" pitchFamily="34" charset="0"/>
              </a:rPr>
              <a:t>Why take notes?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85AFEF9A-DCE6-7E45-8554-A6D30EC71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62400"/>
            <a:ext cx="1541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9" name="Text Box 5">
            <a:extLst>
              <a:ext uri="{FF2B5EF4-FFF2-40B4-BE49-F238E27FC236}">
                <a16:creationId xmlns:a16="http://schemas.microsoft.com/office/drawing/2014/main" id="{5F13F26D-3F2F-4D4F-832B-762806932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6388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14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9400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32C0B"/>
              </a:buClr>
              <a:buFontTx/>
              <a:buChar char="•"/>
            </a:pPr>
            <a:r>
              <a:rPr lang="en-US" altLang="en-US" sz="3200" b="1" i="1">
                <a:solidFill>
                  <a:srgbClr val="0000CC"/>
                </a:solidFill>
              </a:rPr>
              <a:t>Writing is a great tool for learning!</a:t>
            </a:r>
            <a:endParaRPr lang="en-US" altLang="en-US" sz="34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1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build="p" autoUpdateAnimBg="0"/>
      <p:bldP spid="24166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2">
            <a:extLst>
              <a:ext uri="{FF2B5EF4-FFF2-40B4-BE49-F238E27FC236}">
                <a16:creationId xmlns:a16="http://schemas.microsoft.com/office/drawing/2014/main" id="{E3A24E3C-E8CB-7D4E-AF02-042C5A74E1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7543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C7862"/>
                </a:solidFill>
                <a:cs typeface="Arial" panose="020B0604020202020204" pitchFamily="34" charset="0"/>
              </a:rPr>
              <a:t>History of Cornell Notes</a:t>
            </a:r>
          </a:p>
        </p:txBody>
      </p:sp>
      <p:sp>
        <p:nvSpPr>
          <p:cNvPr id="242691" name="Text Box 3">
            <a:extLst>
              <a:ext uri="{FF2B5EF4-FFF2-40B4-BE49-F238E27FC236}">
                <a16:creationId xmlns:a16="http://schemas.microsoft.com/office/drawing/2014/main" id="{47A8F26C-792E-6241-8C1F-B5247A5EF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00200"/>
            <a:ext cx="7696200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14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9400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32C0B"/>
              </a:buClr>
              <a:buFontTx/>
              <a:buChar char="•"/>
            </a:pPr>
            <a:r>
              <a:rPr lang="en-US" altLang="en-US" sz="3200" b="1"/>
              <a:t>Developed in 1949 at Cornell University by Walter Pauk.</a:t>
            </a:r>
          </a:p>
          <a:p>
            <a:pPr>
              <a:buClr>
                <a:srgbClr val="A32C0B"/>
              </a:buClr>
              <a:buFontTx/>
              <a:buChar char="•"/>
            </a:pPr>
            <a:endParaRPr lang="en-US" altLang="en-US" b="1"/>
          </a:p>
          <a:p>
            <a:pPr>
              <a:buClr>
                <a:srgbClr val="A32C0B"/>
              </a:buClr>
              <a:buFontTx/>
              <a:buChar char="•"/>
            </a:pPr>
            <a:endParaRPr lang="en-US" altLang="en-US" b="1"/>
          </a:p>
          <a:p>
            <a:pPr>
              <a:buClr>
                <a:srgbClr val="A32C0B"/>
              </a:buClr>
              <a:buFontTx/>
              <a:buChar char="•"/>
            </a:pPr>
            <a:r>
              <a:rPr lang="en-US" altLang="en-US" sz="3200" b="1"/>
              <a:t>Meant to be easily used                               as a </a:t>
            </a:r>
            <a:r>
              <a:rPr lang="en-US" altLang="en-US" sz="3200" b="1">
                <a:solidFill>
                  <a:srgbClr val="CC0000"/>
                </a:solidFill>
              </a:rPr>
              <a:t>test study guide</a:t>
            </a:r>
            <a:r>
              <a:rPr lang="en-US" altLang="en-US" sz="3200" b="1"/>
              <a:t>.</a:t>
            </a:r>
            <a:endParaRPr lang="en-US" altLang="en-US" b="1"/>
          </a:p>
          <a:p>
            <a:pPr>
              <a:buClr>
                <a:srgbClr val="A32C0B"/>
              </a:buClr>
            </a:pPr>
            <a:endParaRPr lang="en-US" altLang="en-US" b="1"/>
          </a:p>
          <a:p>
            <a:pPr>
              <a:buClr>
                <a:srgbClr val="A32C0B"/>
              </a:buClr>
              <a:buFontTx/>
              <a:buChar char="•"/>
            </a:pPr>
            <a:r>
              <a:rPr lang="en-US" altLang="en-US" sz="3200" b="1"/>
              <a:t>Adopted by most major </a:t>
            </a:r>
            <a:r>
              <a:rPr lang="en-US" altLang="en-US" sz="3200" b="1">
                <a:solidFill>
                  <a:srgbClr val="CC0000"/>
                </a:solidFill>
              </a:rPr>
              <a:t>law schools</a:t>
            </a:r>
            <a:r>
              <a:rPr lang="en-US" altLang="en-US" sz="3200" b="1"/>
              <a:t> as the preferred note taking method.</a:t>
            </a:r>
            <a:endParaRPr lang="en-US" altLang="en-US" sz="3200"/>
          </a:p>
        </p:txBody>
      </p:sp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26C2F0B5-F0BB-A847-A1A8-361295BADB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48488" y="2590800"/>
          <a:ext cx="155733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Clip" r:id="rId4" imgW="1155700" imgH="1244600" progId="MS_ClipArt_Gallery.5">
                  <p:embed/>
                </p:oleObj>
              </mc:Choice>
              <mc:Fallback>
                <p:oleObj name="Clip" r:id="rId4" imgW="1155700" imgH="124460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590800"/>
                        <a:ext cx="1557337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>
            <a:extLst>
              <a:ext uri="{FF2B5EF4-FFF2-40B4-BE49-F238E27FC236}">
                <a16:creationId xmlns:a16="http://schemas.microsoft.com/office/drawing/2014/main" id="{F2B00F83-E454-C745-988C-FFD88FB5F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600"/>
            <a:ext cx="25542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14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/>
              <a:t>First &amp; Last Name</a:t>
            </a:r>
          </a:p>
          <a:p>
            <a:pPr algn="ctr"/>
            <a:r>
              <a:rPr lang="en-US" altLang="en-US" sz="2000" b="1"/>
              <a:t>Class Title</a:t>
            </a:r>
          </a:p>
          <a:p>
            <a:pPr algn="ctr"/>
            <a:r>
              <a:rPr lang="en-US" altLang="en-US" sz="2000" b="1"/>
              <a:t>Period</a:t>
            </a:r>
          </a:p>
          <a:p>
            <a:pPr algn="ctr"/>
            <a:r>
              <a:rPr lang="en-US" altLang="en-US" sz="2000" b="1"/>
              <a:t>Date</a:t>
            </a:r>
            <a:endParaRPr lang="en-US" altLang="en-US" sz="2400"/>
          </a:p>
        </p:txBody>
      </p:sp>
      <p:sp>
        <p:nvSpPr>
          <p:cNvPr id="244739" name="Line 3">
            <a:extLst>
              <a:ext uri="{FF2B5EF4-FFF2-40B4-BE49-F238E27FC236}">
                <a16:creationId xmlns:a16="http://schemas.microsoft.com/office/drawing/2014/main" id="{46019B18-4A35-A247-8485-1C05A638D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6002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>
            <a:extLst>
              <a:ext uri="{FF2B5EF4-FFF2-40B4-BE49-F238E27FC236}">
                <a16:creationId xmlns:a16="http://schemas.microsoft.com/office/drawing/2014/main" id="{AB4BCF99-E593-2F4A-B7E0-2D065E2B7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708025"/>
            <a:ext cx="130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14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/>
              <a:t>Topic</a:t>
            </a:r>
            <a:endParaRPr lang="en-US" altLang="en-US" sz="2400"/>
          </a:p>
        </p:txBody>
      </p:sp>
      <p:sp>
        <p:nvSpPr>
          <p:cNvPr id="244741" name="Text Box 5">
            <a:extLst>
              <a:ext uri="{FF2B5EF4-FFF2-40B4-BE49-F238E27FC236}">
                <a16:creationId xmlns:a16="http://schemas.microsoft.com/office/drawing/2014/main" id="{502E4577-C903-5F42-808A-40C8BA8DF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98625"/>
            <a:ext cx="233045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14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/>
              <a:t>Questions,</a:t>
            </a:r>
          </a:p>
          <a:p>
            <a:r>
              <a:rPr lang="en-US" altLang="en-US" sz="3200"/>
              <a:t>Subtitles,</a:t>
            </a:r>
          </a:p>
          <a:p>
            <a:r>
              <a:rPr lang="en-US" altLang="en-US" sz="3200"/>
              <a:t>Headings,</a:t>
            </a:r>
          </a:p>
          <a:p>
            <a:r>
              <a:rPr lang="en-US" altLang="en-US" sz="3200"/>
              <a:t>Vocabulary,</a:t>
            </a:r>
          </a:p>
          <a:p>
            <a:r>
              <a:rPr lang="en-US" altLang="en-US" sz="3200"/>
              <a:t>Drawings,</a:t>
            </a:r>
          </a:p>
          <a:p>
            <a:r>
              <a:rPr lang="en-US" altLang="en-US" sz="3200"/>
              <a:t>Diagrams</a:t>
            </a:r>
          </a:p>
          <a:p>
            <a:r>
              <a:rPr lang="en-US" altLang="en-US" sz="3200"/>
              <a:t>Etc.</a:t>
            </a:r>
            <a:endParaRPr lang="en-US" altLang="en-US"/>
          </a:p>
        </p:txBody>
      </p:sp>
      <p:sp>
        <p:nvSpPr>
          <p:cNvPr id="244742" name="Text Box 6">
            <a:extLst>
              <a:ext uri="{FF2B5EF4-FFF2-40B4-BE49-F238E27FC236}">
                <a16:creationId xmlns:a16="http://schemas.microsoft.com/office/drawing/2014/main" id="{827F96B9-5528-A445-AAC0-BA4507802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133600"/>
            <a:ext cx="38814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14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/>
              <a:t>Class Notes</a:t>
            </a:r>
            <a:endParaRPr lang="en-US" altLang="en-US" sz="2400"/>
          </a:p>
        </p:txBody>
      </p:sp>
      <p:sp>
        <p:nvSpPr>
          <p:cNvPr id="244743" name="AutoShape 7">
            <a:extLst>
              <a:ext uri="{FF2B5EF4-FFF2-40B4-BE49-F238E27FC236}">
                <a16:creationId xmlns:a16="http://schemas.microsoft.com/office/drawing/2014/main" id="{F99B9B98-8839-2B47-9B25-C0B114F9E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8674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A3816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5" name="Line 8">
            <a:extLst>
              <a:ext uri="{FF2B5EF4-FFF2-40B4-BE49-F238E27FC236}">
                <a16:creationId xmlns:a16="http://schemas.microsoft.com/office/drawing/2014/main" id="{8ABBB6E1-6E57-CF4B-ACA5-DA5483421E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28600"/>
            <a:ext cx="0" cy="6400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5" name="Text Box 9">
            <a:extLst>
              <a:ext uri="{FF2B5EF4-FFF2-40B4-BE49-F238E27FC236}">
                <a16:creationId xmlns:a16="http://schemas.microsoft.com/office/drawing/2014/main" id="{186BBFEF-B465-2C4B-BD9F-88C021C33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105400"/>
            <a:ext cx="788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14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2 </a:t>
            </a:r>
            <a:r>
              <a:rPr lang="en-US" altLang="en-US" sz="1600"/>
              <a:t>1/2”</a:t>
            </a:r>
            <a:endParaRPr lang="en-US" altLang="en-US" sz="2400"/>
          </a:p>
        </p:txBody>
      </p:sp>
      <p:sp>
        <p:nvSpPr>
          <p:cNvPr id="244746" name="Line 10">
            <a:extLst>
              <a:ext uri="{FF2B5EF4-FFF2-40B4-BE49-F238E27FC236}">
                <a16:creationId xmlns:a16="http://schemas.microsoft.com/office/drawing/2014/main" id="{BB40885E-97A5-E743-B161-71E35A7F6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257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7" name="Line 11">
            <a:extLst>
              <a:ext uri="{FF2B5EF4-FFF2-40B4-BE49-F238E27FC236}">
                <a16:creationId xmlns:a16="http://schemas.microsoft.com/office/drawing/2014/main" id="{FB1A96E5-F53D-414F-B73A-0255B4EF9E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" y="5257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8" name="Text Box 12">
            <a:extLst>
              <a:ext uri="{FF2B5EF4-FFF2-40B4-BE49-F238E27FC236}">
                <a16:creationId xmlns:a16="http://schemas.microsoft.com/office/drawing/2014/main" id="{0F2EB698-7CE6-8F46-B3C1-C6CB28296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876800"/>
            <a:ext cx="58642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14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3 to 4 sentence </a:t>
            </a:r>
            <a:r>
              <a:rPr lang="en-US" altLang="en-US" sz="2800" u="sng"/>
              <a:t>summary</a:t>
            </a:r>
            <a:r>
              <a:rPr lang="en-US" altLang="en-US" sz="2800"/>
              <a:t> across </a:t>
            </a:r>
          </a:p>
          <a:p>
            <a:r>
              <a:rPr lang="en-US" altLang="en-US" sz="2800"/>
              <a:t>the bottom of the </a:t>
            </a:r>
            <a:r>
              <a:rPr lang="en-US" altLang="en-US" sz="2800" b="1">
                <a:solidFill>
                  <a:srgbClr val="CC0000"/>
                </a:solidFill>
              </a:rPr>
              <a:t>last page</a:t>
            </a:r>
            <a:r>
              <a:rPr lang="en-US" altLang="en-US" sz="2800"/>
              <a:t> of the day’s notes</a:t>
            </a:r>
            <a:endParaRPr lang="en-US" altLang="en-US" sz="400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autoUpdateAnimBg="0"/>
      <p:bldP spid="244740" grpId="0" autoUpdateAnimBg="0"/>
      <p:bldP spid="244741" grpId="0" autoUpdateAnimBg="0"/>
      <p:bldP spid="244742" grpId="0" autoUpdateAnimBg="0"/>
      <p:bldP spid="244745" grpId="0" autoUpdateAnimBg="0"/>
      <p:bldP spid="24474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notebook">
            <a:extLst>
              <a:ext uri="{FF2B5EF4-FFF2-40B4-BE49-F238E27FC236}">
                <a16:creationId xmlns:a16="http://schemas.microsoft.com/office/drawing/2014/main" id="{45D627D1-0C35-A24A-B9B8-5C9D05557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4953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 Box 3">
            <a:extLst>
              <a:ext uri="{FF2B5EF4-FFF2-40B4-BE49-F238E27FC236}">
                <a16:creationId xmlns:a16="http://schemas.microsoft.com/office/drawing/2014/main" id="{686A2F99-8D64-2F4E-9805-951FA6EC6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57200"/>
            <a:ext cx="1093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14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Anthropods</a:t>
            </a:r>
            <a:endParaRPr lang="en-US" altLang="en-US" sz="2400"/>
          </a:p>
        </p:txBody>
      </p:sp>
      <p:sp>
        <p:nvSpPr>
          <p:cNvPr id="24579" name="WordArt 4">
            <a:extLst>
              <a:ext uri="{FF2B5EF4-FFF2-40B4-BE49-F238E27FC236}">
                <a16:creationId xmlns:a16="http://schemas.microsoft.com/office/drawing/2014/main" id="{0D41A58C-2964-6B4E-80A1-5C7AABA499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838200"/>
            <a:ext cx="2133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C7862"/>
                </a:solidFill>
                <a:cs typeface="Arial" panose="020B0604020202020204" pitchFamily="34" charset="0"/>
              </a:rPr>
              <a:t>Cornell 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C7862"/>
                </a:solidFill>
                <a:cs typeface="Arial" panose="020B0604020202020204" pitchFamily="34" charset="0"/>
              </a:rPr>
              <a:t>Notes 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C7862"/>
                </a:solidFill>
                <a:cs typeface="Arial" panose="020B0604020202020204" pitchFamily="34" charset="0"/>
              </a:rPr>
              <a:t>Sample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2001:Templates:Presentations:Designs:Notebook</Template>
  <TotalTime>16438</TotalTime>
  <Words>613</Words>
  <Application>Microsoft Macintosh PowerPoint</Application>
  <PresentationFormat>On-screen Show (4:3)</PresentationFormat>
  <Paragraphs>113</Paragraphs>
  <Slides>16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Notebook</vt:lpstr>
      <vt:lpstr>Microsoft Clip Gallery</vt:lpstr>
      <vt:lpstr> </vt:lpstr>
      <vt:lpstr>The Curve of Forgetting</vt:lpstr>
      <vt:lpstr>The Value of Cornell Notes</vt:lpstr>
      <vt:lpstr>When to Take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Apply Your Thinking</vt:lpstr>
      <vt:lpstr>Reflect on Notes</vt:lpstr>
      <vt:lpstr>Revise Notes</vt:lpstr>
      <vt:lpstr>Revise Notes</vt:lpstr>
      <vt:lpstr>Review Notes</vt:lpstr>
    </vt:vector>
  </TitlesOfParts>
  <Company>LACOE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CIS</dc:creator>
  <cp:lastModifiedBy>Laura Spindlove</cp:lastModifiedBy>
  <cp:revision>158</cp:revision>
  <cp:lastPrinted>2001-08-14T21:30:16Z</cp:lastPrinted>
  <dcterms:created xsi:type="dcterms:W3CDTF">2001-07-26T18:06:01Z</dcterms:created>
  <dcterms:modified xsi:type="dcterms:W3CDTF">2020-09-18T18:15:30Z</dcterms:modified>
</cp:coreProperties>
</file>