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19"/>
  </p:notesMasterIdLst>
  <p:sldIdLst>
    <p:sldId id="673" r:id="rId2"/>
    <p:sldId id="386" r:id="rId3"/>
    <p:sldId id="444" r:id="rId4"/>
    <p:sldId id="445" r:id="rId5"/>
    <p:sldId id="446" r:id="rId6"/>
    <p:sldId id="447" r:id="rId7"/>
    <p:sldId id="451" r:id="rId8"/>
    <p:sldId id="676" r:id="rId9"/>
    <p:sldId id="452" r:id="rId10"/>
    <p:sldId id="675" r:id="rId11"/>
    <p:sldId id="677" r:id="rId12"/>
    <p:sldId id="454" r:id="rId13"/>
    <p:sldId id="678" r:id="rId14"/>
    <p:sldId id="456" r:id="rId15"/>
    <p:sldId id="457" r:id="rId16"/>
    <p:sldId id="728" r:id="rId17"/>
    <p:sldId id="72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DEB"/>
    <a:srgbClr val="E7E7E7"/>
    <a:srgbClr val="FAFAFA"/>
    <a:srgbClr val="CB974C"/>
    <a:srgbClr val="FAFCF0"/>
    <a:srgbClr val="FFFD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85909"/>
  </p:normalViewPr>
  <p:slideViewPr>
    <p:cSldViewPr snapToGrid="0" snapToObjects="1">
      <p:cViewPr varScale="1">
        <p:scale>
          <a:sx n="57" d="100"/>
          <a:sy n="57" d="100"/>
        </p:scale>
        <p:origin x="184" y="9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006858-1954-43DA-9D52-D86A76FA5579}" type="doc">
      <dgm:prSet loTypeId="urn:microsoft.com/office/officeart/2016/7/layout/ChevronBlockProcess" loCatId="process" qsTypeId="urn:microsoft.com/office/officeart/2005/8/quickstyle/simple1" qsCatId="simple" csTypeId="urn:microsoft.com/office/officeart/2005/8/colors/accent1_2" csCatId="accent1" phldr="1"/>
      <dgm:spPr/>
      <dgm:t>
        <a:bodyPr/>
        <a:lstStyle/>
        <a:p>
          <a:endParaRPr lang="en-US"/>
        </a:p>
      </dgm:t>
    </dgm:pt>
    <dgm:pt modelId="{98BAAB9C-652D-4999-AE54-9744D7088807}">
      <dgm:prSet/>
      <dgm:spPr/>
      <dgm:t>
        <a:bodyPr/>
        <a:lstStyle/>
        <a:p>
          <a:r>
            <a:rPr lang="en-US" dirty="0"/>
            <a:t>1</a:t>
          </a:r>
          <a:r>
            <a:rPr lang="en-US" baseline="30000" dirty="0"/>
            <a:t>st</a:t>
          </a:r>
          <a:r>
            <a:rPr lang="en-US" dirty="0"/>
            <a:t> Element</a:t>
          </a:r>
        </a:p>
      </dgm:t>
    </dgm:pt>
    <dgm:pt modelId="{010DDD91-A9EF-4FD8-8207-E67FF5CFF410}" type="parTrans" cxnId="{C7891F61-88FD-48D5-83EC-58284B34253D}">
      <dgm:prSet/>
      <dgm:spPr/>
      <dgm:t>
        <a:bodyPr/>
        <a:lstStyle/>
        <a:p>
          <a:endParaRPr lang="en-US"/>
        </a:p>
      </dgm:t>
    </dgm:pt>
    <dgm:pt modelId="{2B8702C9-2BEE-472F-BC34-6E33F26E7F0F}" type="sibTrans" cxnId="{C7891F61-88FD-48D5-83EC-58284B34253D}">
      <dgm:prSet/>
      <dgm:spPr/>
      <dgm:t>
        <a:bodyPr/>
        <a:lstStyle/>
        <a:p>
          <a:endParaRPr lang="en-US"/>
        </a:p>
      </dgm:t>
    </dgm:pt>
    <dgm:pt modelId="{638E45F1-209B-46E8-84BB-1863838CFCDC}">
      <dgm:prSet custT="1"/>
      <dgm:spPr/>
      <dgm:t>
        <a:bodyPr/>
        <a:lstStyle/>
        <a:p>
          <a:pPr algn="ctr"/>
          <a:r>
            <a:rPr lang="en-US" sz="3200" dirty="0"/>
            <a:t>Name the first element. </a:t>
          </a:r>
        </a:p>
      </dgm:t>
    </dgm:pt>
    <dgm:pt modelId="{0BDC535C-ECA4-4D5B-9790-74F667F55A4B}" type="parTrans" cxnId="{CFB5C02A-4441-486B-8DC0-28FD1EFD56CA}">
      <dgm:prSet/>
      <dgm:spPr/>
      <dgm:t>
        <a:bodyPr/>
        <a:lstStyle/>
        <a:p>
          <a:endParaRPr lang="en-US"/>
        </a:p>
      </dgm:t>
    </dgm:pt>
    <dgm:pt modelId="{AE2E3576-D826-4132-AD08-0B8EC8681E30}" type="sibTrans" cxnId="{CFB5C02A-4441-486B-8DC0-28FD1EFD56CA}">
      <dgm:prSet/>
      <dgm:spPr/>
      <dgm:t>
        <a:bodyPr/>
        <a:lstStyle/>
        <a:p>
          <a:endParaRPr lang="en-US"/>
        </a:p>
      </dgm:t>
    </dgm:pt>
    <dgm:pt modelId="{55E56775-830E-4E56-964B-720AA7836ABE}">
      <dgm:prSet/>
      <dgm:spPr/>
      <dgm:t>
        <a:bodyPr/>
        <a:lstStyle/>
        <a:p>
          <a:r>
            <a:rPr lang="en-US" dirty="0"/>
            <a:t>2</a:t>
          </a:r>
          <a:r>
            <a:rPr lang="en-US" baseline="30000" dirty="0"/>
            <a:t>nd</a:t>
          </a:r>
          <a:r>
            <a:rPr lang="en-US" dirty="0"/>
            <a:t> Element</a:t>
          </a:r>
        </a:p>
      </dgm:t>
    </dgm:pt>
    <dgm:pt modelId="{34D4396E-B2AA-4FB1-A5FF-18105FB90F1B}" type="parTrans" cxnId="{EDADD498-EDE0-4950-A475-A6748BA3B072}">
      <dgm:prSet/>
      <dgm:spPr/>
      <dgm:t>
        <a:bodyPr/>
        <a:lstStyle/>
        <a:p>
          <a:endParaRPr lang="en-US"/>
        </a:p>
      </dgm:t>
    </dgm:pt>
    <dgm:pt modelId="{11952564-0662-4DB5-A2E6-5E396761CAFD}" type="sibTrans" cxnId="{EDADD498-EDE0-4950-A475-A6748BA3B072}">
      <dgm:prSet/>
      <dgm:spPr/>
      <dgm:t>
        <a:bodyPr/>
        <a:lstStyle/>
        <a:p>
          <a:endParaRPr lang="en-US"/>
        </a:p>
      </dgm:t>
    </dgm:pt>
    <dgm:pt modelId="{7120370C-00EF-48D6-84AC-63150E4D2535}">
      <dgm:prSet custT="1"/>
      <dgm:spPr/>
      <dgm:t>
        <a:bodyPr/>
        <a:lstStyle/>
        <a:p>
          <a:pPr algn="ctr"/>
          <a:r>
            <a:rPr lang="en-US" sz="2600" dirty="0"/>
            <a:t>Name the second element and add the suffix “ide”</a:t>
          </a:r>
        </a:p>
      </dgm:t>
    </dgm:pt>
    <dgm:pt modelId="{07358DBB-29A3-4C17-88D8-F98C888F11A1}" type="parTrans" cxnId="{24FBEDC0-4121-4B05-A89A-EC0C8EFC95D8}">
      <dgm:prSet/>
      <dgm:spPr/>
      <dgm:t>
        <a:bodyPr/>
        <a:lstStyle/>
        <a:p>
          <a:endParaRPr lang="en-US"/>
        </a:p>
      </dgm:t>
    </dgm:pt>
    <dgm:pt modelId="{BA83A27A-819C-4DA3-8367-5AF2ADAF9F59}" type="sibTrans" cxnId="{24FBEDC0-4121-4B05-A89A-EC0C8EFC95D8}">
      <dgm:prSet/>
      <dgm:spPr/>
      <dgm:t>
        <a:bodyPr/>
        <a:lstStyle/>
        <a:p>
          <a:endParaRPr lang="en-US"/>
        </a:p>
      </dgm:t>
    </dgm:pt>
    <dgm:pt modelId="{E5B91D66-E6EC-46AB-B0EA-9659E35CEFED}">
      <dgm:prSet/>
      <dgm:spPr/>
      <dgm:t>
        <a:bodyPr/>
        <a:lstStyle/>
        <a:p>
          <a:r>
            <a:rPr lang="en-US" dirty="0"/>
            <a:t>Prefix</a:t>
          </a:r>
        </a:p>
      </dgm:t>
    </dgm:pt>
    <dgm:pt modelId="{732D9ACC-DE43-4495-B379-44DC66A71742}" type="parTrans" cxnId="{98888B27-05D0-4D53-A7AE-1C680F17CF12}">
      <dgm:prSet/>
      <dgm:spPr/>
      <dgm:t>
        <a:bodyPr/>
        <a:lstStyle/>
        <a:p>
          <a:endParaRPr lang="en-US"/>
        </a:p>
      </dgm:t>
    </dgm:pt>
    <dgm:pt modelId="{2E83BBF0-0F1D-4BA7-93B2-7B59293AA020}" type="sibTrans" cxnId="{98888B27-05D0-4D53-A7AE-1C680F17CF12}">
      <dgm:prSet/>
      <dgm:spPr/>
      <dgm:t>
        <a:bodyPr/>
        <a:lstStyle/>
        <a:p>
          <a:endParaRPr lang="en-US"/>
        </a:p>
      </dgm:t>
    </dgm:pt>
    <dgm:pt modelId="{B8920CE3-2348-42F2-8E06-1766CDD71625}">
      <dgm:prSet custT="1"/>
      <dgm:spPr/>
      <dgm:t>
        <a:bodyPr/>
        <a:lstStyle/>
        <a:p>
          <a:pPr algn="ctr">
            <a:lnSpc>
              <a:spcPct val="100000"/>
            </a:lnSpc>
            <a:spcAft>
              <a:spcPts val="0"/>
            </a:spcAft>
          </a:pPr>
          <a:r>
            <a:rPr lang="en-US" sz="2400" dirty="0"/>
            <a:t>Add a prefix to </a:t>
          </a:r>
          <a:r>
            <a:rPr lang="en-US" sz="2400" u="sng" dirty="0"/>
            <a:t>each</a:t>
          </a:r>
          <a:r>
            <a:rPr lang="en-US" sz="2400" dirty="0"/>
            <a:t> element’s name to indicate the number of atoms. </a:t>
          </a:r>
        </a:p>
        <a:p>
          <a:pPr algn="l">
            <a:lnSpc>
              <a:spcPct val="100000"/>
            </a:lnSpc>
            <a:spcAft>
              <a:spcPts val="0"/>
            </a:spcAft>
          </a:pPr>
          <a:endParaRPr lang="en-US" sz="1800" dirty="0"/>
        </a:p>
      </dgm:t>
    </dgm:pt>
    <dgm:pt modelId="{61F3CFFD-2865-4A40-8BC9-D5A78E167C96}" type="parTrans" cxnId="{7B11EB4A-9A1B-4DED-A170-268B86037CF6}">
      <dgm:prSet/>
      <dgm:spPr/>
      <dgm:t>
        <a:bodyPr/>
        <a:lstStyle/>
        <a:p>
          <a:endParaRPr lang="en-US"/>
        </a:p>
      </dgm:t>
    </dgm:pt>
    <dgm:pt modelId="{2DDB7D89-1C61-4FC9-94C2-BCE107E48FA2}" type="sibTrans" cxnId="{7B11EB4A-9A1B-4DED-A170-268B86037CF6}">
      <dgm:prSet/>
      <dgm:spPr/>
      <dgm:t>
        <a:bodyPr/>
        <a:lstStyle/>
        <a:p>
          <a:endParaRPr lang="en-US"/>
        </a:p>
      </dgm:t>
    </dgm:pt>
    <dgm:pt modelId="{F6D3290F-43A6-8F48-8269-CDFC163C8555}" type="pres">
      <dgm:prSet presAssocID="{A3006858-1954-43DA-9D52-D86A76FA5579}" presName="Name0" presStyleCnt="0">
        <dgm:presLayoutVars>
          <dgm:dir/>
          <dgm:animLvl val="lvl"/>
          <dgm:resizeHandles val="exact"/>
        </dgm:presLayoutVars>
      </dgm:prSet>
      <dgm:spPr/>
    </dgm:pt>
    <dgm:pt modelId="{BCEE4425-F3A6-2B4A-A928-4A5C763DF081}" type="pres">
      <dgm:prSet presAssocID="{98BAAB9C-652D-4999-AE54-9744D7088807}" presName="composite" presStyleCnt="0"/>
      <dgm:spPr/>
    </dgm:pt>
    <dgm:pt modelId="{C6E3746F-B46C-EF4D-AC7E-BF603DB75D38}" type="pres">
      <dgm:prSet presAssocID="{98BAAB9C-652D-4999-AE54-9744D7088807}" presName="parTx" presStyleLbl="alignNode1" presStyleIdx="0" presStyleCnt="3">
        <dgm:presLayoutVars>
          <dgm:chMax val="0"/>
          <dgm:chPref val="0"/>
        </dgm:presLayoutVars>
      </dgm:prSet>
      <dgm:spPr/>
    </dgm:pt>
    <dgm:pt modelId="{4FCF87DE-DF1B-D94D-AD3D-01F707833823}" type="pres">
      <dgm:prSet presAssocID="{98BAAB9C-652D-4999-AE54-9744D7088807}" presName="desTx" presStyleLbl="alignAccFollowNode1" presStyleIdx="0" presStyleCnt="3">
        <dgm:presLayoutVars/>
      </dgm:prSet>
      <dgm:spPr/>
    </dgm:pt>
    <dgm:pt modelId="{EE61328E-9A1F-6E48-AA1D-72376294778F}" type="pres">
      <dgm:prSet presAssocID="{2B8702C9-2BEE-472F-BC34-6E33F26E7F0F}" presName="space" presStyleCnt="0"/>
      <dgm:spPr/>
    </dgm:pt>
    <dgm:pt modelId="{DA4BC628-F162-8741-9492-7B6667D00400}" type="pres">
      <dgm:prSet presAssocID="{55E56775-830E-4E56-964B-720AA7836ABE}" presName="composite" presStyleCnt="0"/>
      <dgm:spPr/>
    </dgm:pt>
    <dgm:pt modelId="{017203C0-8D7E-294D-B06E-D559EF06B453}" type="pres">
      <dgm:prSet presAssocID="{55E56775-830E-4E56-964B-720AA7836ABE}" presName="parTx" presStyleLbl="alignNode1" presStyleIdx="1" presStyleCnt="3">
        <dgm:presLayoutVars>
          <dgm:chMax val="0"/>
          <dgm:chPref val="0"/>
        </dgm:presLayoutVars>
      </dgm:prSet>
      <dgm:spPr/>
    </dgm:pt>
    <dgm:pt modelId="{4D0B25E1-6A39-C34D-8A71-9E6275BA95EB}" type="pres">
      <dgm:prSet presAssocID="{55E56775-830E-4E56-964B-720AA7836ABE}" presName="desTx" presStyleLbl="alignAccFollowNode1" presStyleIdx="1" presStyleCnt="3">
        <dgm:presLayoutVars/>
      </dgm:prSet>
      <dgm:spPr/>
    </dgm:pt>
    <dgm:pt modelId="{48DF6790-EFDA-9944-8B39-0D712BB17C8A}" type="pres">
      <dgm:prSet presAssocID="{11952564-0662-4DB5-A2E6-5E396761CAFD}" presName="space" presStyleCnt="0"/>
      <dgm:spPr/>
    </dgm:pt>
    <dgm:pt modelId="{9AF3603B-9663-6B41-8E59-1992F5F87279}" type="pres">
      <dgm:prSet presAssocID="{E5B91D66-E6EC-46AB-B0EA-9659E35CEFED}" presName="composite" presStyleCnt="0"/>
      <dgm:spPr/>
    </dgm:pt>
    <dgm:pt modelId="{1815844B-96EA-184B-9EBD-9AFF42D6450E}" type="pres">
      <dgm:prSet presAssocID="{E5B91D66-E6EC-46AB-B0EA-9659E35CEFED}" presName="parTx" presStyleLbl="alignNode1" presStyleIdx="2" presStyleCnt="3">
        <dgm:presLayoutVars>
          <dgm:chMax val="0"/>
          <dgm:chPref val="0"/>
        </dgm:presLayoutVars>
      </dgm:prSet>
      <dgm:spPr/>
    </dgm:pt>
    <dgm:pt modelId="{8F9FEDE4-4FCF-7A40-84F7-FDA3761710AC}" type="pres">
      <dgm:prSet presAssocID="{E5B91D66-E6EC-46AB-B0EA-9659E35CEFED}" presName="desTx" presStyleLbl="alignAccFollowNode1" presStyleIdx="2" presStyleCnt="3">
        <dgm:presLayoutVars/>
      </dgm:prSet>
      <dgm:spPr/>
    </dgm:pt>
  </dgm:ptLst>
  <dgm:cxnLst>
    <dgm:cxn modelId="{98888B27-05D0-4D53-A7AE-1C680F17CF12}" srcId="{A3006858-1954-43DA-9D52-D86A76FA5579}" destId="{E5B91D66-E6EC-46AB-B0EA-9659E35CEFED}" srcOrd="2" destOrd="0" parTransId="{732D9ACC-DE43-4495-B379-44DC66A71742}" sibTransId="{2E83BBF0-0F1D-4BA7-93B2-7B59293AA020}"/>
    <dgm:cxn modelId="{CFB5C02A-4441-486B-8DC0-28FD1EFD56CA}" srcId="{98BAAB9C-652D-4999-AE54-9744D7088807}" destId="{638E45F1-209B-46E8-84BB-1863838CFCDC}" srcOrd="0" destOrd="0" parTransId="{0BDC535C-ECA4-4D5B-9790-74F667F55A4B}" sibTransId="{AE2E3576-D826-4132-AD08-0B8EC8681E30}"/>
    <dgm:cxn modelId="{314A943D-209E-CF46-B670-A9ACEE2C79B1}" type="presOf" srcId="{55E56775-830E-4E56-964B-720AA7836ABE}" destId="{017203C0-8D7E-294D-B06E-D559EF06B453}" srcOrd="0" destOrd="0" presId="urn:microsoft.com/office/officeart/2016/7/layout/ChevronBlockProcess"/>
    <dgm:cxn modelId="{7B11EB4A-9A1B-4DED-A170-268B86037CF6}" srcId="{E5B91D66-E6EC-46AB-B0EA-9659E35CEFED}" destId="{B8920CE3-2348-42F2-8E06-1766CDD71625}" srcOrd="0" destOrd="0" parTransId="{61F3CFFD-2865-4A40-8BC9-D5A78E167C96}" sibTransId="{2DDB7D89-1C61-4FC9-94C2-BCE107E48FA2}"/>
    <dgm:cxn modelId="{C7891F61-88FD-48D5-83EC-58284B34253D}" srcId="{A3006858-1954-43DA-9D52-D86A76FA5579}" destId="{98BAAB9C-652D-4999-AE54-9744D7088807}" srcOrd="0" destOrd="0" parTransId="{010DDD91-A9EF-4FD8-8207-E67FF5CFF410}" sibTransId="{2B8702C9-2BEE-472F-BC34-6E33F26E7F0F}"/>
    <dgm:cxn modelId="{9A81CF62-EBBE-FB43-A52B-C54F77FC4FA5}" type="presOf" srcId="{98BAAB9C-652D-4999-AE54-9744D7088807}" destId="{C6E3746F-B46C-EF4D-AC7E-BF603DB75D38}" srcOrd="0" destOrd="0" presId="urn:microsoft.com/office/officeart/2016/7/layout/ChevronBlockProcess"/>
    <dgm:cxn modelId="{BE087A8F-73F7-0949-9437-6A3A1B229F4B}" type="presOf" srcId="{B8920CE3-2348-42F2-8E06-1766CDD71625}" destId="{8F9FEDE4-4FCF-7A40-84F7-FDA3761710AC}" srcOrd="0" destOrd="0" presId="urn:microsoft.com/office/officeart/2016/7/layout/ChevronBlockProcess"/>
    <dgm:cxn modelId="{656E1D91-9C7B-5A4B-A4AA-30BF90A047B4}" type="presOf" srcId="{638E45F1-209B-46E8-84BB-1863838CFCDC}" destId="{4FCF87DE-DF1B-D94D-AD3D-01F707833823}" srcOrd="0" destOrd="0" presId="urn:microsoft.com/office/officeart/2016/7/layout/ChevronBlockProcess"/>
    <dgm:cxn modelId="{75DD0F96-1283-2F47-A468-5561AC109941}" type="presOf" srcId="{7120370C-00EF-48D6-84AC-63150E4D2535}" destId="{4D0B25E1-6A39-C34D-8A71-9E6275BA95EB}" srcOrd="0" destOrd="0" presId="urn:microsoft.com/office/officeart/2016/7/layout/ChevronBlockProcess"/>
    <dgm:cxn modelId="{EDADD498-EDE0-4950-A475-A6748BA3B072}" srcId="{A3006858-1954-43DA-9D52-D86A76FA5579}" destId="{55E56775-830E-4E56-964B-720AA7836ABE}" srcOrd="1" destOrd="0" parTransId="{34D4396E-B2AA-4FB1-A5FF-18105FB90F1B}" sibTransId="{11952564-0662-4DB5-A2E6-5E396761CAFD}"/>
    <dgm:cxn modelId="{CF8529AF-3650-0D4C-9A8D-75D973BF4B6D}" type="presOf" srcId="{A3006858-1954-43DA-9D52-D86A76FA5579}" destId="{F6D3290F-43A6-8F48-8269-CDFC163C8555}" srcOrd="0" destOrd="0" presId="urn:microsoft.com/office/officeart/2016/7/layout/ChevronBlockProcess"/>
    <dgm:cxn modelId="{37D027B4-B986-AA47-B8D7-7B498FA70640}" type="presOf" srcId="{E5B91D66-E6EC-46AB-B0EA-9659E35CEFED}" destId="{1815844B-96EA-184B-9EBD-9AFF42D6450E}" srcOrd="0" destOrd="0" presId="urn:microsoft.com/office/officeart/2016/7/layout/ChevronBlockProcess"/>
    <dgm:cxn modelId="{24FBEDC0-4121-4B05-A89A-EC0C8EFC95D8}" srcId="{55E56775-830E-4E56-964B-720AA7836ABE}" destId="{7120370C-00EF-48D6-84AC-63150E4D2535}" srcOrd="0" destOrd="0" parTransId="{07358DBB-29A3-4C17-88D8-F98C888F11A1}" sibTransId="{BA83A27A-819C-4DA3-8367-5AF2ADAF9F59}"/>
    <dgm:cxn modelId="{2C47796C-F6A4-934E-8096-F372CE6065FC}" type="presParOf" srcId="{F6D3290F-43A6-8F48-8269-CDFC163C8555}" destId="{BCEE4425-F3A6-2B4A-A928-4A5C763DF081}" srcOrd="0" destOrd="0" presId="urn:microsoft.com/office/officeart/2016/7/layout/ChevronBlockProcess"/>
    <dgm:cxn modelId="{823C9631-ABE6-A04D-BD56-33E399C34A11}" type="presParOf" srcId="{BCEE4425-F3A6-2B4A-A928-4A5C763DF081}" destId="{C6E3746F-B46C-EF4D-AC7E-BF603DB75D38}" srcOrd="0" destOrd="0" presId="urn:microsoft.com/office/officeart/2016/7/layout/ChevronBlockProcess"/>
    <dgm:cxn modelId="{991A8627-A6B5-E642-AC2B-6F3B4D2570A1}" type="presParOf" srcId="{BCEE4425-F3A6-2B4A-A928-4A5C763DF081}" destId="{4FCF87DE-DF1B-D94D-AD3D-01F707833823}" srcOrd="1" destOrd="0" presId="urn:microsoft.com/office/officeart/2016/7/layout/ChevronBlockProcess"/>
    <dgm:cxn modelId="{FF5785C8-4677-EB4E-BD6B-D7447098D1FD}" type="presParOf" srcId="{F6D3290F-43A6-8F48-8269-CDFC163C8555}" destId="{EE61328E-9A1F-6E48-AA1D-72376294778F}" srcOrd="1" destOrd="0" presId="urn:microsoft.com/office/officeart/2016/7/layout/ChevronBlockProcess"/>
    <dgm:cxn modelId="{39D45392-05A1-544F-B77A-5549A36F6795}" type="presParOf" srcId="{F6D3290F-43A6-8F48-8269-CDFC163C8555}" destId="{DA4BC628-F162-8741-9492-7B6667D00400}" srcOrd="2" destOrd="0" presId="urn:microsoft.com/office/officeart/2016/7/layout/ChevronBlockProcess"/>
    <dgm:cxn modelId="{ED70C527-DA53-E54D-9D1B-0D29D0615897}" type="presParOf" srcId="{DA4BC628-F162-8741-9492-7B6667D00400}" destId="{017203C0-8D7E-294D-B06E-D559EF06B453}" srcOrd="0" destOrd="0" presId="urn:microsoft.com/office/officeart/2016/7/layout/ChevronBlockProcess"/>
    <dgm:cxn modelId="{FDDDE0F2-6070-0D42-8237-F79E2DB77CDE}" type="presParOf" srcId="{DA4BC628-F162-8741-9492-7B6667D00400}" destId="{4D0B25E1-6A39-C34D-8A71-9E6275BA95EB}" srcOrd="1" destOrd="0" presId="urn:microsoft.com/office/officeart/2016/7/layout/ChevronBlockProcess"/>
    <dgm:cxn modelId="{AD12AAF9-36FB-AC48-B109-E1AF88D62AF2}" type="presParOf" srcId="{F6D3290F-43A6-8F48-8269-CDFC163C8555}" destId="{48DF6790-EFDA-9944-8B39-0D712BB17C8A}" srcOrd="3" destOrd="0" presId="urn:microsoft.com/office/officeart/2016/7/layout/ChevronBlockProcess"/>
    <dgm:cxn modelId="{74CE078E-4186-6F40-9327-A84523263F37}" type="presParOf" srcId="{F6D3290F-43A6-8F48-8269-CDFC163C8555}" destId="{9AF3603B-9663-6B41-8E59-1992F5F87279}" srcOrd="4" destOrd="0" presId="urn:microsoft.com/office/officeart/2016/7/layout/ChevronBlockProcess"/>
    <dgm:cxn modelId="{02C2BF64-2559-4145-BA31-2EE9ECBF0E3E}" type="presParOf" srcId="{9AF3603B-9663-6B41-8E59-1992F5F87279}" destId="{1815844B-96EA-184B-9EBD-9AFF42D6450E}" srcOrd="0" destOrd="0" presId="urn:microsoft.com/office/officeart/2016/7/layout/ChevronBlockProcess"/>
    <dgm:cxn modelId="{AEC92752-F6FA-B649-80A6-55420B46697E}" type="presParOf" srcId="{9AF3603B-9663-6B41-8E59-1992F5F87279}" destId="{8F9FEDE4-4FCF-7A40-84F7-FDA3761710AC}"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E3746F-B46C-EF4D-AC7E-BF603DB75D38}">
      <dsp:nvSpPr>
        <dsp:cNvPr id="0" name=""/>
        <dsp:cNvSpPr/>
      </dsp:nvSpPr>
      <dsp:spPr>
        <a:xfrm>
          <a:off x="3546" y="146083"/>
          <a:ext cx="3302317" cy="990695"/>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323" tIns="122323" rIns="122323" bIns="122323" numCol="1" spcCol="1270" anchor="ctr" anchorCtr="0">
          <a:noAutofit/>
        </a:bodyPr>
        <a:lstStyle/>
        <a:p>
          <a:pPr marL="0" lvl="0" indent="0" algn="ctr" defTabSz="1244600">
            <a:lnSpc>
              <a:spcPct val="90000"/>
            </a:lnSpc>
            <a:spcBef>
              <a:spcPct val="0"/>
            </a:spcBef>
            <a:spcAft>
              <a:spcPct val="35000"/>
            </a:spcAft>
            <a:buNone/>
          </a:pPr>
          <a:r>
            <a:rPr lang="en-US" sz="2800" kern="1200" dirty="0"/>
            <a:t>1</a:t>
          </a:r>
          <a:r>
            <a:rPr lang="en-US" sz="2800" kern="1200" baseline="30000" dirty="0"/>
            <a:t>st</a:t>
          </a:r>
          <a:r>
            <a:rPr lang="en-US" sz="2800" kern="1200" dirty="0"/>
            <a:t> Element</a:t>
          </a:r>
        </a:p>
      </dsp:txBody>
      <dsp:txXfrm>
        <a:off x="300755" y="146083"/>
        <a:ext cx="2707900" cy="990695"/>
      </dsp:txXfrm>
    </dsp:sp>
    <dsp:sp modelId="{4FCF87DE-DF1B-D94D-AD3D-01F707833823}">
      <dsp:nvSpPr>
        <dsp:cNvPr id="0" name=""/>
        <dsp:cNvSpPr/>
      </dsp:nvSpPr>
      <dsp:spPr>
        <a:xfrm>
          <a:off x="3546" y="1136779"/>
          <a:ext cx="3005108" cy="30393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7470" tIns="237470" rIns="237470" bIns="474941" numCol="1" spcCol="1270" anchor="t" anchorCtr="0">
          <a:noAutofit/>
        </a:bodyPr>
        <a:lstStyle/>
        <a:p>
          <a:pPr marL="0" lvl="0" indent="0" algn="ctr" defTabSz="1422400">
            <a:lnSpc>
              <a:spcPct val="90000"/>
            </a:lnSpc>
            <a:spcBef>
              <a:spcPct val="0"/>
            </a:spcBef>
            <a:spcAft>
              <a:spcPct val="35000"/>
            </a:spcAft>
            <a:buNone/>
          </a:pPr>
          <a:r>
            <a:rPr lang="en-US" sz="3200" kern="1200" dirty="0"/>
            <a:t>Name the first element. </a:t>
          </a:r>
        </a:p>
      </dsp:txBody>
      <dsp:txXfrm>
        <a:off x="3546" y="1136779"/>
        <a:ext cx="3005108" cy="3039316"/>
      </dsp:txXfrm>
    </dsp:sp>
    <dsp:sp modelId="{017203C0-8D7E-294D-B06E-D559EF06B453}">
      <dsp:nvSpPr>
        <dsp:cNvPr id="0" name=""/>
        <dsp:cNvSpPr/>
      </dsp:nvSpPr>
      <dsp:spPr>
        <a:xfrm>
          <a:off x="3256784" y="146083"/>
          <a:ext cx="3302317" cy="990695"/>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323" tIns="122323" rIns="122323" bIns="122323" numCol="1" spcCol="1270" anchor="ctr" anchorCtr="0">
          <a:noAutofit/>
        </a:bodyPr>
        <a:lstStyle/>
        <a:p>
          <a:pPr marL="0" lvl="0" indent="0" algn="ctr" defTabSz="1244600">
            <a:lnSpc>
              <a:spcPct val="90000"/>
            </a:lnSpc>
            <a:spcBef>
              <a:spcPct val="0"/>
            </a:spcBef>
            <a:spcAft>
              <a:spcPct val="35000"/>
            </a:spcAft>
            <a:buNone/>
          </a:pPr>
          <a:r>
            <a:rPr lang="en-US" sz="2800" kern="1200" dirty="0"/>
            <a:t>2</a:t>
          </a:r>
          <a:r>
            <a:rPr lang="en-US" sz="2800" kern="1200" baseline="30000" dirty="0"/>
            <a:t>nd</a:t>
          </a:r>
          <a:r>
            <a:rPr lang="en-US" sz="2800" kern="1200" dirty="0"/>
            <a:t> Element</a:t>
          </a:r>
        </a:p>
      </dsp:txBody>
      <dsp:txXfrm>
        <a:off x="3553993" y="146083"/>
        <a:ext cx="2707900" cy="990695"/>
      </dsp:txXfrm>
    </dsp:sp>
    <dsp:sp modelId="{4D0B25E1-6A39-C34D-8A71-9E6275BA95EB}">
      <dsp:nvSpPr>
        <dsp:cNvPr id="0" name=""/>
        <dsp:cNvSpPr/>
      </dsp:nvSpPr>
      <dsp:spPr>
        <a:xfrm>
          <a:off x="3256784" y="1136779"/>
          <a:ext cx="3005108" cy="30393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7470" tIns="237470" rIns="237470" bIns="474941" numCol="1" spcCol="1270" anchor="t" anchorCtr="0">
          <a:noAutofit/>
        </a:bodyPr>
        <a:lstStyle/>
        <a:p>
          <a:pPr marL="0" lvl="0" indent="0" algn="ctr" defTabSz="1155700">
            <a:lnSpc>
              <a:spcPct val="90000"/>
            </a:lnSpc>
            <a:spcBef>
              <a:spcPct val="0"/>
            </a:spcBef>
            <a:spcAft>
              <a:spcPct val="35000"/>
            </a:spcAft>
            <a:buNone/>
          </a:pPr>
          <a:r>
            <a:rPr lang="en-US" sz="2600" kern="1200" dirty="0"/>
            <a:t>Name the second element and add the suffix “ide”</a:t>
          </a:r>
        </a:p>
      </dsp:txBody>
      <dsp:txXfrm>
        <a:off x="3256784" y="1136779"/>
        <a:ext cx="3005108" cy="3039316"/>
      </dsp:txXfrm>
    </dsp:sp>
    <dsp:sp modelId="{1815844B-96EA-184B-9EBD-9AFF42D6450E}">
      <dsp:nvSpPr>
        <dsp:cNvPr id="0" name=""/>
        <dsp:cNvSpPr/>
      </dsp:nvSpPr>
      <dsp:spPr>
        <a:xfrm>
          <a:off x="6510022" y="146083"/>
          <a:ext cx="3302317" cy="990695"/>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2323" tIns="122323" rIns="122323" bIns="122323" numCol="1" spcCol="1270" anchor="ctr" anchorCtr="0">
          <a:noAutofit/>
        </a:bodyPr>
        <a:lstStyle/>
        <a:p>
          <a:pPr marL="0" lvl="0" indent="0" algn="ctr" defTabSz="1244600">
            <a:lnSpc>
              <a:spcPct val="90000"/>
            </a:lnSpc>
            <a:spcBef>
              <a:spcPct val="0"/>
            </a:spcBef>
            <a:spcAft>
              <a:spcPct val="35000"/>
            </a:spcAft>
            <a:buNone/>
          </a:pPr>
          <a:r>
            <a:rPr lang="en-US" sz="2800" kern="1200" dirty="0"/>
            <a:t>Prefix</a:t>
          </a:r>
        </a:p>
      </dsp:txBody>
      <dsp:txXfrm>
        <a:off x="6807231" y="146083"/>
        <a:ext cx="2707900" cy="990695"/>
      </dsp:txXfrm>
    </dsp:sp>
    <dsp:sp modelId="{8F9FEDE4-4FCF-7A40-84F7-FDA3761710AC}">
      <dsp:nvSpPr>
        <dsp:cNvPr id="0" name=""/>
        <dsp:cNvSpPr/>
      </dsp:nvSpPr>
      <dsp:spPr>
        <a:xfrm>
          <a:off x="6510022" y="1136779"/>
          <a:ext cx="3005108" cy="30393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7470" tIns="237470" rIns="237470" bIns="474941" numCol="1" spcCol="1270" anchor="t" anchorCtr="0">
          <a:noAutofit/>
        </a:bodyPr>
        <a:lstStyle/>
        <a:p>
          <a:pPr marL="0" lvl="0" indent="0" algn="ctr" defTabSz="1066800">
            <a:lnSpc>
              <a:spcPct val="100000"/>
            </a:lnSpc>
            <a:spcBef>
              <a:spcPct val="0"/>
            </a:spcBef>
            <a:spcAft>
              <a:spcPts val="0"/>
            </a:spcAft>
            <a:buNone/>
          </a:pPr>
          <a:r>
            <a:rPr lang="en-US" sz="2400" kern="1200" dirty="0"/>
            <a:t>Add a prefix to </a:t>
          </a:r>
          <a:r>
            <a:rPr lang="en-US" sz="2400" u="sng" kern="1200" dirty="0"/>
            <a:t>each</a:t>
          </a:r>
          <a:r>
            <a:rPr lang="en-US" sz="2400" kern="1200" dirty="0"/>
            <a:t> element’s name to indicate the number of atoms. </a:t>
          </a:r>
        </a:p>
        <a:p>
          <a:pPr marL="0" lvl="0" indent="0" algn="l" defTabSz="1066800">
            <a:lnSpc>
              <a:spcPct val="100000"/>
            </a:lnSpc>
            <a:spcBef>
              <a:spcPct val="0"/>
            </a:spcBef>
            <a:spcAft>
              <a:spcPts val="0"/>
            </a:spcAft>
            <a:buNone/>
          </a:pPr>
          <a:endParaRPr lang="en-US" sz="1800" kern="1200" dirty="0"/>
        </a:p>
      </dsp:txBody>
      <dsp:txXfrm>
        <a:off x="6510022" y="1136779"/>
        <a:ext cx="3005108" cy="3039316"/>
      </dsp:txXfrm>
    </dsp:sp>
  </dsp:spTree>
</dsp:drawing>
</file>

<file path=ppt/diagrams/layout1.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D10B3-D818-5644-AA53-546246B7EC04}" type="datetimeFigureOut">
              <a:rPr lang="en-US" smtClean="0"/>
              <a:t>1/15/21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AC76A-5B43-674C-8390-A6909145331E}" type="slidenum">
              <a:rPr lang="en-US" smtClean="0"/>
              <a:t>‹#›</a:t>
            </a:fld>
            <a:endParaRPr lang="en-US"/>
          </a:p>
        </p:txBody>
      </p:sp>
    </p:spTree>
    <p:extLst>
      <p:ext uri="{BB962C8B-B14F-4D97-AF65-F5344CB8AC3E}">
        <p14:creationId xmlns:p14="http://schemas.microsoft.com/office/powerpoint/2010/main" val="3125310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C6CE67-7CF7-5845-84F7-8FF73AEC5B46}"/>
              </a:ext>
            </a:extLst>
          </p:cNvPr>
          <p:cNvSpPr>
            <a:spLocks noGrp="1" noRot="1" noChangeAspect="1"/>
          </p:cNvSpPr>
          <p:nvPr>
            <p:ph type="sldImg"/>
          </p:nvPr>
        </p:nvSpPr>
        <p:spPr/>
      </p:sp>
      <p:sp>
        <p:nvSpPr>
          <p:cNvPr id="35842" name="Notes Placeholder 2">
            <a:extLst>
              <a:ext uri="{FF2B5EF4-FFF2-40B4-BE49-F238E27FC236}">
                <a16:creationId xmlns:a16="http://schemas.microsoft.com/office/drawing/2014/main" id="{345E5F68-E0ED-B241-B35B-B2DDFE505082}"/>
              </a:ext>
            </a:extLst>
          </p:cNvPr>
          <p:cNvSpPr>
            <a:spLocks noGrp="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ltLang="en-US">
                <a:latin typeface="Arial" panose="020B0604020202020204" pitchFamily="34" charset="0"/>
                <a:ea typeface="ヒラギノ角ゴ Pro W3" panose="020B0300000000000000" pitchFamily="34" charset="-128"/>
              </a:rPr>
              <a:t>In </a:t>
            </a:r>
            <a:r>
              <a:rPr lang="en-US" altLang="en-US" b="1">
                <a:latin typeface="Arial" panose="020B0604020202020204" pitchFamily="34" charset="0"/>
                <a:ea typeface="ヒラギノ角ゴ Pro W3" panose="020B0300000000000000" pitchFamily="34" charset="-128"/>
              </a:rPr>
              <a:t>covalent compounds</a:t>
            </a:r>
            <a:r>
              <a:rPr lang="en-US" altLang="en-US">
                <a:latin typeface="Arial" panose="020B0604020202020204" pitchFamily="34" charset="0"/>
                <a:ea typeface="ヒラギノ角ゴ Pro W3" panose="020B0300000000000000" pitchFamily="34" charset="-128"/>
              </a:rPr>
              <a:t>, atoms combine by sharing electrons to form molecules. A </a:t>
            </a:r>
            <a:r>
              <a:rPr lang="en-US" altLang="en-US" b="1">
                <a:latin typeface="Arial" panose="020B0604020202020204" pitchFamily="34" charset="0"/>
                <a:ea typeface="ヒラギノ角ゴ Pro W3" panose="020B0300000000000000" pitchFamily="34" charset="-128"/>
              </a:rPr>
              <a:t>molecule </a:t>
            </a:r>
            <a:r>
              <a:rPr lang="en-US" altLang="en-US">
                <a:latin typeface="Arial" panose="020B0604020202020204" pitchFamily="34" charset="0"/>
                <a:ea typeface="ヒラギノ角ゴ Pro W3" panose="020B0300000000000000" pitchFamily="34" charset="-128"/>
              </a:rPr>
              <a:t>is a group of atoms in which the atoms are bound together by sharing one or more pairs of electrons. The shared pairs of electrons form covalent bonds that keep the atoms together. Carbon dioxide and water are examples of covalent compounds. </a:t>
            </a:r>
          </a:p>
          <a:p>
            <a:endParaRPr lang="en-US" altLang="en-US" b="1">
              <a:latin typeface="Arial" panose="020B0604020202020204" pitchFamily="34" charset="0"/>
              <a:ea typeface="ヒラギノ角ゴ Pro W3" panose="020B0300000000000000" pitchFamily="34" charset="-128"/>
            </a:endParaRPr>
          </a:p>
          <a:p>
            <a:r>
              <a:rPr lang="en-US" altLang="en-US" b="1">
                <a:latin typeface="Arial" panose="020B0604020202020204" pitchFamily="34" charset="0"/>
                <a:ea typeface="ヒラギノ角ゴ Pro W3" panose="020B0300000000000000" pitchFamily="34" charset="-128"/>
              </a:rPr>
              <a:t>When a jar is filled with water, trillions and trillions of molecules bump into each other constantly, but the atoms in one molecule are not bonded to atoms in other water molecules. Each molecule is separate from the other. Liquid water flows because the water molecules can move past each other. </a:t>
            </a:r>
          </a:p>
          <a:p>
            <a:endParaRPr lang="en-US" altLang="en-US">
              <a:latin typeface="Arial" panose="020B0604020202020204" pitchFamily="34" charset="0"/>
              <a:ea typeface="ヒラギノ角ゴ Pro W3" panose="020B0300000000000000" pitchFamily="34" charset="-128"/>
            </a:endParaRPr>
          </a:p>
        </p:txBody>
      </p:sp>
      <p:sp>
        <p:nvSpPr>
          <p:cNvPr id="35843" name="Slide Number Placeholder 3">
            <a:extLst>
              <a:ext uri="{FF2B5EF4-FFF2-40B4-BE49-F238E27FC236}">
                <a16:creationId xmlns:a16="http://schemas.microsoft.com/office/drawing/2014/main" id="{EAFB06AB-4DA8-1649-8165-87C4B374087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20D20E80-D822-354A-842D-C3A2EF83307E}" type="slidenum">
              <a:rPr lang="en-US" altLang="en-US" sz="1200"/>
              <a:pPr/>
              <a:t>2</a:t>
            </a:fld>
            <a:endParaRPr lang="en-US" altLang="en-US" sz="1200"/>
          </a:p>
        </p:txBody>
      </p:sp>
    </p:spTree>
    <p:extLst>
      <p:ext uri="{BB962C8B-B14F-4D97-AF65-F5344CB8AC3E}">
        <p14:creationId xmlns:p14="http://schemas.microsoft.com/office/powerpoint/2010/main" val="2139713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Don’t draw anything yet!</a:t>
            </a:r>
          </a:p>
          <a:p>
            <a:pPr lvl="0"/>
            <a:endParaRPr lang="en-US" sz="1200" dirty="0"/>
          </a:p>
          <a:p>
            <a:pPr lvl="0"/>
            <a:r>
              <a:rPr lang="en-US" sz="1200" dirty="0"/>
              <a:t>Hydrogen atom has</a:t>
            </a:r>
            <a:r>
              <a:rPr lang="en-US" sz="1200" baseline="0" dirty="0"/>
              <a:t> one electron &amp;</a:t>
            </a:r>
            <a:endParaRPr lang="en-US" sz="1200" dirty="0"/>
          </a:p>
          <a:p>
            <a:pPr lvl="0"/>
            <a:r>
              <a:rPr lang="en-US" sz="1200" dirty="0"/>
              <a:t>Oxygen’s atomic number is 8- 8 electrons</a:t>
            </a:r>
          </a:p>
          <a:p>
            <a:pPr lvl="0"/>
            <a:endParaRPr lang="en-US" sz="1200" dirty="0"/>
          </a:p>
          <a:p>
            <a:endParaRPr lang="en-CA" dirty="0"/>
          </a:p>
        </p:txBody>
      </p:sp>
      <p:sp>
        <p:nvSpPr>
          <p:cNvPr id="4" name="Slide Number Placeholder 3"/>
          <p:cNvSpPr>
            <a:spLocks noGrp="1"/>
          </p:cNvSpPr>
          <p:nvPr>
            <p:ph type="sldNum" sz="quarter" idx="10"/>
          </p:nvPr>
        </p:nvSpPr>
        <p:spPr/>
        <p:txBody>
          <a:bodyPr/>
          <a:lstStyle/>
          <a:p>
            <a:fld id="{D71FFA2F-DEAF-4A6D-8558-3A027708FA2A}" type="slidenum">
              <a:rPr lang="en-CA" smtClean="0"/>
              <a:t>3</a:t>
            </a:fld>
            <a:endParaRPr lang="en-CA"/>
          </a:p>
        </p:txBody>
      </p:sp>
    </p:spTree>
    <p:extLst>
      <p:ext uri="{BB962C8B-B14F-4D97-AF65-F5344CB8AC3E}">
        <p14:creationId xmlns:p14="http://schemas.microsoft.com/office/powerpoint/2010/main" val="3911479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D71FFA2F-DEAF-4A6D-8558-3A027708FA2A}" type="slidenum">
              <a:rPr lang="en-CA" smtClean="0"/>
              <a:t>4</a:t>
            </a:fld>
            <a:endParaRPr lang="en-CA"/>
          </a:p>
        </p:txBody>
      </p:sp>
    </p:spTree>
    <p:extLst>
      <p:ext uri="{BB962C8B-B14F-4D97-AF65-F5344CB8AC3E}">
        <p14:creationId xmlns:p14="http://schemas.microsoft.com/office/powerpoint/2010/main" val="988215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Oxygen’s atomic number is 8- 8 electrons</a:t>
            </a:r>
          </a:p>
          <a:p>
            <a:pPr lvl="0"/>
            <a:endParaRPr lang="en-US" sz="1200" dirty="0"/>
          </a:p>
        </p:txBody>
      </p:sp>
      <p:sp>
        <p:nvSpPr>
          <p:cNvPr id="4" name="Slide Number Placeholder 3"/>
          <p:cNvSpPr>
            <a:spLocks noGrp="1"/>
          </p:cNvSpPr>
          <p:nvPr>
            <p:ph type="sldNum" sz="quarter" idx="10"/>
          </p:nvPr>
        </p:nvSpPr>
        <p:spPr/>
        <p:txBody>
          <a:bodyPr/>
          <a:lstStyle/>
          <a:p>
            <a:fld id="{D71FFA2F-DEAF-4A6D-8558-3A027708FA2A}" type="slidenum">
              <a:rPr lang="en-CA" smtClean="0"/>
              <a:t>5</a:t>
            </a:fld>
            <a:endParaRPr lang="en-CA"/>
          </a:p>
        </p:txBody>
      </p:sp>
    </p:spTree>
    <p:extLst>
      <p:ext uri="{BB962C8B-B14F-4D97-AF65-F5344CB8AC3E}">
        <p14:creationId xmlns:p14="http://schemas.microsoft.com/office/powerpoint/2010/main" val="3372062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Oxygen’s atomic number is 8- 8 electrons</a:t>
            </a:r>
          </a:p>
          <a:p>
            <a:pPr lvl="0"/>
            <a:endParaRPr lang="en-US" sz="1200" dirty="0"/>
          </a:p>
          <a:p>
            <a:pPr lvl="0"/>
            <a:r>
              <a:rPr lang="en-US" sz="1200" dirty="0"/>
              <a:t>Pairs of valence electrons involved in the </a:t>
            </a:r>
            <a:r>
              <a:rPr lang="en-US" sz="1200" u="sng" dirty="0"/>
              <a:t>covalent bond</a:t>
            </a:r>
            <a:r>
              <a:rPr lang="en-US" sz="1200" dirty="0"/>
              <a:t> are called </a:t>
            </a:r>
            <a:r>
              <a:rPr lang="en-US" sz="1200" b="1" u="sng" dirty="0"/>
              <a:t>bonding pairs</a:t>
            </a:r>
            <a:r>
              <a:rPr lang="en-US" sz="1200" dirty="0"/>
              <a:t> </a:t>
            </a:r>
          </a:p>
          <a:p>
            <a:pPr lvl="0"/>
            <a:endParaRPr lang="en-CA" sz="1200" dirty="0"/>
          </a:p>
          <a:p>
            <a:pPr lvl="0"/>
            <a:r>
              <a:rPr lang="en-US" sz="1200" dirty="0"/>
              <a:t>Pairs of valence electrons that aren’t</a:t>
            </a:r>
          </a:p>
          <a:p>
            <a:pPr marL="0" lvl="0" indent="0">
              <a:buNone/>
            </a:pPr>
            <a:r>
              <a:rPr lang="en-US" sz="1200" dirty="0"/>
              <a:t> involved in the bond are called </a:t>
            </a:r>
            <a:r>
              <a:rPr lang="en-US" sz="1200" b="1" u="sng" dirty="0"/>
              <a:t>lone pairs</a:t>
            </a:r>
            <a:r>
              <a:rPr lang="en-US" sz="1200" dirty="0"/>
              <a:t> </a:t>
            </a:r>
          </a:p>
          <a:p>
            <a:endParaRPr lang="en-CA" dirty="0"/>
          </a:p>
          <a:p>
            <a:r>
              <a:rPr lang="en-CA" dirty="0"/>
              <a:t>DON’T have charge because sharing!</a:t>
            </a:r>
          </a:p>
        </p:txBody>
      </p:sp>
      <p:sp>
        <p:nvSpPr>
          <p:cNvPr id="4" name="Slide Number Placeholder 3"/>
          <p:cNvSpPr>
            <a:spLocks noGrp="1"/>
          </p:cNvSpPr>
          <p:nvPr>
            <p:ph type="sldNum" sz="quarter" idx="10"/>
          </p:nvPr>
        </p:nvSpPr>
        <p:spPr/>
        <p:txBody>
          <a:bodyPr/>
          <a:lstStyle/>
          <a:p>
            <a:fld id="{D71FFA2F-DEAF-4A6D-8558-3A027708FA2A}" type="slidenum">
              <a:rPr lang="en-CA" smtClean="0"/>
              <a:t>6</a:t>
            </a:fld>
            <a:endParaRPr lang="en-CA"/>
          </a:p>
        </p:txBody>
      </p:sp>
    </p:spTree>
    <p:extLst>
      <p:ext uri="{BB962C8B-B14F-4D97-AF65-F5344CB8AC3E}">
        <p14:creationId xmlns:p14="http://schemas.microsoft.com/office/powerpoint/2010/main" val="2806232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Covalent compounds are composed of </a:t>
            </a:r>
            <a:r>
              <a:rPr lang="en-US" sz="1200" b="1" dirty="0"/>
              <a:t>non-metal atoms </a:t>
            </a:r>
            <a:endParaRPr lang="en-US" altLang="en-US" dirty="0"/>
          </a:p>
          <a:p>
            <a:r>
              <a:rPr lang="en-US" altLang="en-US" dirty="0"/>
              <a:t>Covalent </a:t>
            </a:r>
            <a:r>
              <a:rPr lang="en-US" altLang="en-US" u="sng" dirty="0"/>
              <a:t>molecules</a:t>
            </a:r>
            <a:r>
              <a:rPr lang="en-US" altLang="en-US" dirty="0"/>
              <a:t> share electrons</a:t>
            </a:r>
          </a:p>
          <a:p>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Formulas show the </a:t>
            </a:r>
            <a:r>
              <a:rPr lang="en-US" sz="1200" b="1" dirty="0"/>
              <a:t>actual</a:t>
            </a:r>
            <a:r>
              <a:rPr lang="en-US" sz="1200" dirty="0"/>
              <a:t> number of atoms of each element in a molecule (e.g. H</a:t>
            </a:r>
            <a:r>
              <a:rPr lang="en-US" sz="1200" baseline="-25000" dirty="0"/>
              <a:t>2</a:t>
            </a:r>
            <a:r>
              <a:rPr lang="en-US" sz="1200" dirty="0"/>
              <a:t>O</a:t>
            </a:r>
            <a:r>
              <a:rPr lang="en-US" sz="1200" baseline="-25000" dirty="0"/>
              <a:t>2</a:t>
            </a:r>
            <a:r>
              <a:rPr lang="en-US" sz="1200" dirty="0"/>
              <a:t>)</a:t>
            </a:r>
            <a:endParaRPr lang="en-CA" sz="1200" dirty="0"/>
          </a:p>
          <a:p>
            <a:endParaRPr lang="en-US" altLang="en-US" dirty="0"/>
          </a:p>
          <a:p>
            <a:r>
              <a:rPr lang="en-US" altLang="en-US" dirty="0"/>
              <a:t>Rely on the chemical formula to reveal the components of the molecule</a:t>
            </a:r>
            <a:endParaRPr lang="en-CA" dirty="0"/>
          </a:p>
        </p:txBody>
      </p:sp>
      <p:sp>
        <p:nvSpPr>
          <p:cNvPr id="4" name="Slide Number Placeholder 3"/>
          <p:cNvSpPr>
            <a:spLocks noGrp="1"/>
          </p:cNvSpPr>
          <p:nvPr>
            <p:ph type="sldNum" sz="quarter" idx="10"/>
          </p:nvPr>
        </p:nvSpPr>
        <p:spPr/>
        <p:txBody>
          <a:bodyPr/>
          <a:lstStyle/>
          <a:p>
            <a:fld id="{D71FFA2F-DEAF-4A6D-8558-3A027708FA2A}" type="slidenum">
              <a:rPr lang="en-CA" smtClean="0"/>
              <a:t>7</a:t>
            </a:fld>
            <a:endParaRPr lang="en-CA"/>
          </a:p>
        </p:txBody>
      </p:sp>
    </p:spTree>
    <p:extLst>
      <p:ext uri="{BB962C8B-B14F-4D97-AF65-F5344CB8AC3E}">
        <p14:creationId xmlns:p14="http://schemas.microsoft.com/office/powerpoint/2010/main" val="1022744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FAC76A-5B43-674C-8390-A6909145331E}" type="slidenum">
              <a:rPr lang="en-US" smtClean="0"/>
              <a:t>12</a:t>
            </a:fld>
            <a:endParaRPr lang="en-US"/>
          </a:p>
        </p:txBody>
      </p:sp>
    </p:spTree>
    <p:extLst>
      <p:ext uri="{BB962C8B-B14F-4D97-AF65-F5344CB8AC3E}">
        <p14:creationId xmlns:p14="http://schemas.microsoft.com/office/powerpoint/2010/main" val="3595256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1/15/21</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0845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1/15/21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50688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1/15/21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61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1/15/21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03544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1/15/21</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530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1/15/21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6036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1/15/21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2776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1/15/21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20670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1/15/21</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74358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1/15/21</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6457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1/15/21</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170280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1/15/21</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119539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2A175829-70EA-4A6D-978C-4D0923059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3064" y="0"/>
            <a:ext cx="4348936" cy="174009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E5D2B4A-3399-4CCF-A171-7F8B1BF54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04894"/>
            <a:ext cx="640080" cy="43627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A894967F-D57B-433D-9A92-5C82B10CFD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1778958"/>
            <a:ext cx="7159214" cy="43627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8225DE-287C-4AA4-9B48-7262B2534644}"/>
              </a:ext>
            </a:extLst>
          </p:cNvPr>
          <p:cNvSpPr>
            <a:spLocks noGrp="1"/>
          </p:cNvSpPr>
          <p:nvPr>
            <p:ph type="ctrTitle"/>
          </p:nvPr>
        </p:nvSpPr>
        <p:spPr>
          <a:xfrm>
            <a:off x="1243060" y="2218414"/>
            <a:ext cx="5956534" cy="2631882"/>
          </a:xfrm>
        </p:spPr>
        <p:txBody>
          <a:bodyPr>
            <a:normAutofit/>
          </a:bodyPr>
          <a:lstStyle/>
          <a:p>
            <a:pPr algn="ctr"/>
            <a:r>
              <a:rPr lang="en-US" sz="5400" b="1">
                <a:solidFill>
                  <a:schemeClr val="bg1"/>
                </a:solidFill>
              </a:rPr>
              <a:t>Covalent Compounds</a:t>
            </a:r>
          </a:p>
        </p:txBody>
      </p:sp>
      <p:sp>
        <p:nvSpPr>
          <p:cNvPr id="45" name="Rectangle 44">
            <a:extLst>
              <a:ext uri="{FF2B5EF4-FFF2-40B4-BE49-F238E27FC236}">
                <a16:creationId xmlns:a16="http://schemas.microsoft.com/office/drawing/2014/main" id="{41828A56-78F8-49CB-B2C3-4C7C093B87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9294" y="1766026"/>
            <a:ext cx="4392706" cy="434637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BB57D892-A065-4003-93F3-65AB1A2483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746954"/>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able, sitting, text, bottle&#10;&#10;Description automatically generated">
            <a:extLst>
              <a:ext uri="{FF2B5EF4-FFF2-40B4-BE49-F238E27FC236}">
                <a16:creationId xmlns:a16="http://schemas.microsoft.com/office/drawing/2014/main" id="{65601B5B-B0A4-9448-BCE9-E8A4573FF52D}"/>
              </a:ext>
            </a:extLst>
          </p:cNvPr>
          <p:cNvPicPr>
            <a:picLocks noChangeAspect="1"/>
          </p:cNvPicPr>
          <p:nvPr/>
        </p:nvPicPr>
        <p:blipFill>
          <a:blip r:embed="rId2"/>
          <a:stretch>
            <a:fillRect/>
          </a:stretch>
        </p:blipFill>
        <p:spPr>
          <a:xfrm>
            <a:off x="8539691" y="1828891"/>
            <a:ext cx="3209453" cy="4235064"/>
          </a:xfrm>
          <a:prstGeom prst="rect">
            <a:avLst/>
          </a:prstGeom>
        </p:spPr>
      </p:pic>
      <p:sp>
        <p:nvSpPr>
          <p:cNvPr id="49" name="Rectangle 48">
            <a:extLst>
              <a:ext uri="{FF2B5EF4-FFF2-40B4-BE49-F238E27FC236}">
                <a16:creationId xmlns:a16="http://schemas.microsoft.com/office/drawing/2014/main" id="{985AAE23-FCB6-4663-907C-0110B0FDC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6167615"/>
            <a:ext cx="7759826"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BEA1DA1C-6CE0-4AE4-918F-CC0E685C5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99294" y="6167615"/>
            <a:ext cx="4392706" cy="690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9C67C3D3-B919-4C65-907E-45C21C631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16898"/>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9BCBF7BE-192C-47B7-816B-8213C256E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05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2652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4344A-22CC-8A4A-91BF-B9D696994FBB}"/>
              </a:ext>
            </a:extLst>
          </p:cNvPr>
          <p:cNvSpPr>
            <a:spLocks noGrp="1"/>
          </p:cNvSpPr>
          <p:nvPr>
            <p:ph type="title"/>
          </p:nvPr>
        </p:nvSpPr>
        <p:spPr>
          <a:xfrm>
            <a:off x="706418" y="478288"/>
            <a:ext cx="3411973" cy="535556"/>
          </a:xfrm>
        </p:spPr>
        <p:txBody>
          <a:bodyPr>
            <a:normAutofit fontScale="90000"/>
          </a:bodyPr>
          <a:lstStyle/>
          <a:p>
            <a:r>
              <a:rPr lang="en-US" i="1" dirty="0"/>
              <a:t>Examples:</a:t>
            </a:r>
          </a:p>
        </p:txBody>
      </p:sp>
      <p:pic>
        <p:nvPicPr>
          <p:cNvPr id="4" name="Content Placeholder 4" descr="Text&#10;&#10;Description automatically generated">
            <a:extLst>
              <a:ext uri="{FF2B5EF4-FFF2-40B4-BE49-F238E27FC236}">
                <a16:creationId xmlns:a16="http://schemas.microsoft.com/office/drawing/2014/main" id="{44EF2921-8E6C-7B4D-98B6-70F0BBF64EBF}"/>
              </a:ext>
            </a:extLst>
          </p:cNvPr>
          <p:cNvPicPr>
            <a:picLocks noGrp="1" noChangeAspect="1"/>
          </p:cNvPicPr>
          <p:nvPr>
            <p:ph sz="quarter" idx="13"/>
          </p:nvPr>
        </p:nvPicPr>
        <p:blipFill>
          <a:blip r:embed="rId2"/>
          <a:stretch>
            <a:fillRect/>
          </a:stretch>
        </p:blipFill>
        <p:spPr>
          <a:xfrm>
            <a:off x="889000" y="1597382"/>
            <a:ext cx="2695991" cy="4792874"/>
          </a:xfrm>
          <a:prstGeom prst="rect">
            <a:avLst/>
          </a:prstGeom>
        </p:spPr>
      </p:pic>
      <p:pic>
        <p:nvPicPr>
          <p:cNvPr id="5" name="Picture 4">
            <a:extLst>
              <a:ext uri="{FF2B5EF4-FFF2-40B4-BE49-F238E27FC236}">
                <a16:creationId xmlns:a16="http://schemas.microsoft.com/office/drawing/2014/main" id="{53721697-9687-7847-83C5-B521D44BA6E6}"/>
              </a:ext>
            </a:extLst>
          </p:cNvPr>
          <p:cNvPicPr>
            <a:picLocks noChangeAspect="1"/>
          </p:cNvPicPr>
          <p:nvPr/>
        </p:nvPicPr>
        <p:blipFill>
          <a:blip r:embed="rId3"/>
          <a:stretch>
            <a:fillRect/>
          </a:stretch>
        </p:blipFill>
        <p:spPr>
          <a:xfrm>
            <a:off x="5076590" y="175644"/>
            <a:ext cx="6226410" cy="1883489"/>
          </a:xfrm>
          <a:prstGeom prst="rect">
            <a:avLst/>
          </a:prstGeom>
        </p:spPr>
      </p:pic>
      <p:sp>
        <p:nvSpPr>
          <p:cNvPr id="25" name="Content Placeholder 2">
            <a:extLst>
              <a:ext uri="{FF2B5EF4-FFF2-40B4-BE49-F238E27FC236}">
                <a16:creationId xmlns:a16="http://schemas.microsoft.com/office/drawing/2014/main" id="{8E146E49-C94E-5647-AA48-03217B05246E}"/>
              </a:ext>
            </a:extLst>
          </p:cNvPr>
          <p:cNvSpPr txBox="1">
            <a:spLocks/>
          </p:cNvSpPr>
          <p:nvPr/>
        </p:nvSpPr>
        <p:spPr>
          <a:xfrm>
            <a:off x="4715934" y="2118980"/>
            <a:ext cx="1622560" cy="584776"/>
          </a:xfrm>
          <a:prstGeom prst="rect">
            <a:avLst/>
          </a:prstGeom>
        </p:spPr>
        <p:txBody>
          <a:bodyPr>
            <a:no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3200" b="0" dirty="0">
                <a:solidFill>
                  <a:schemeClr val="tx1"/>
                </a:solidFill>
              </a:rPr>
              <a:t>a) CO</a:t>
            </a:r>
            <a:r>
              <a:rPr lang="en-US" sz="3200" b="0" baseline="-25000" dirty="0">
                <a:solidFill>
                  <a:schemeClr val="tx1"/>
                </a:solidFill>
              </a:rPr>
              <a:t>2</a:t>
            </a:r>
            <a:endParaRPr lang="en-CA" sz="3200" b="0" dirty="0">
              <a:solidFill>
                <a:schemeClr val="tx1"/>
              </a:solidFill>
            </a:endParaRPr>
          </a:p>
        </p:txBody>
      </p:sp>
      <p:sp>
        <p:nvSpPr>
          <p:cNvPr id="26" name="TextBox 25">
            <a:extLst>
              <a:ext uri="{FF2B5EF4-FFF2-40B4-BE49-F238E27FC236}">
                <a16:creationId xmlns:a16="http://schemas.microsoft.com/office/drawing/2014/main" id="{3E4AF4F6-7C9E-D140-8724-7935B61A3F59}"/>
              </a:ext>
            </a:extLst>
          </p:cNvPr>
          <p:cNvSpPr txBox="1"/>
          <p:nvPr/>
        </p:nvSpPr>
        <p:spPr>
          <a:xfrm>
            <a:off x="7030573" y="2299442"/>
            <a:ext cx="2184400" cy="523220"/>
          </a:xfrm>
          <a:prstGeom prst="rect">
            <a:avLst/>
          </a:prstGeom>
          <a:noFill/>
        </p:spPr>
        <p:txBody>
          <a:bodyPr wrap="square" rtlCol="0">
            <a:spAutoFit/>
          </a:bodyPr>
          <a:lstStyle/>
          <a:p>
            <a:r>
              <a:rPr lang="en-CA" sz="2800" dirty="0"/>
              <a:t>Carbon</a:t>
            </a:r>
          </a:p>
        </p:txBody>
      </p:sp>
      <p:sp>
        <p:nvSpPr>
          <p:cNvPr id="27" name="TextBox 26">
            <a:extLst>
              <a:ext uri="{FF2B5EF4-FFF2-40B4-BE49-F238E27FC236}">
                <a16:creationId xmlns:a16="http://schemas.microsoft.com/office/drawing/2014/main" id="{30897DBD-C76B-A240-890C-1CBEFDD573CB}"/>
              </a:ext>
            </a:extLst>
          </p:cNvPr>
          <p:cNvSpPr txBox="1"/>
          <p:nvPr/>
        </p:nvSpPr>
        <p:spPr>
          <a:xfrm>
            <a:off x="8936932" y="2253148"/>
            <a:ext cx="2252134" cy="523220"/>
          </a:xfrm>
          <a:prstGeom prst="rect">
            <a:avLst/>
          </a:prstGeom>
          <a:noFill/>
        </p:spPr>
        <p:txBody>
          <a:bodyPr wrap="square" rtlCol="0">
            <a:spAutoFit/>
          </a:bodyPr>
          <a:lstStyle/>
          <a:p>
            <a:r>
              <a:rPr lang="en-CA" sz="2800" dirty="0"/>
              <a:t>oxide</a:t>
            </a:r>
          </a:p>
        </p:txBody>
      </p:sp>
      <p:sp>
        <p:nvSpPr>
          <p:cNvPr id="28" name="TextBox 27">
            <a:extLst>
              <a:ext uri="{FF2B5EF4-FFF2-40B4-BE49-F238E27FC236}">
                <a16:creationId xmlns:a16="http://schemas.microsoft.com/office/drawing/2014/main" id="{A3C6C08D-A336-5247-A935-6D63DFD82BEE}"/>
              </a:ext>
            </a:extLst>
          </p:cNvPr>
          <p:cNvSpPr txBox="1"/>
          <p:nvPr/>
        </p:nvSpPr>
        <p:spPr>
          <a:xfrm>
            <a:off x="8571660" y="2264509"/>
            <a:ext cx="1032934" cy="523220"/>
          </a:xfrm>
          <a:prstGeom prst="rect">
            <a:avLst/>
          </a:prstGeom>
          <a:noFill/>
        </p:spPr>
        <p:txBody>
          <a:bodyPr wrap="square" rtlCol="0">
            <a:spAutoFit/>
          </a:bodyPr>
          <a:lstStyle/>
          <a:p>
            <a:r>
              <a:rPr lang="en-CA" sz="2800" dirty="0"/>
              <a:t>Di</a:t>
            </a:r>
          </a:p>
        </p:txBody>
      </p:sp>
      <p:sp>
        <p:nvSpPr>
          <p:cNvPr id="29" name="Rectangle 28">
            <a:extLst>
              <a:ext uri="{FF2B5EF4-FFF2-40B4-BE49-F238E27FC236}">
                <a16:creationId xmlns:a16="http://schemas.microsoft.com/office/drawing/2014/main" id="{6F8AA364-E465-5F41-B8AB-49E09E5575BD}"/>
              </a:ext>
            </a:extLst>
          </p:cNvPr>
          <p:cNvSpPr/>
          <p:nvPr/>
        </p:nvSpPr>
        <p:spPr>
          <a:xfrm>
            <a:off x="4715934" y="3019814"/>
            <a:ext cx="1422184" cy="584775"/>
          </a:xfrm>
          <a:prstGeom prst="rect">
            <a:avLst/>
          </a:prstGeom>
        </p:spPr>
        <p:txBody>
          <a:bodyPr wrap="none">
            <a:spAutoFit/>
          </a:bodyPr>
          <a:lstStyle/>
          <a:p>
            <a:pPr>
              <a:spcAft>
                <a:spcPts val="0"/>
              </a:spcAft>
            </a:pPr>
            <a:r>
              <a:rPr lang="en-US" sz="3200" dirty="0">
                <a:latin typeface="+mj-lt"/>
                <a:ea typeface="Times New Roman" panose="02020603050405020304" pitchFamily="18" charset="0"/>
                <a:cs typeface="Times New Roman" panose="02020603050405020304" pitchFamily="18" charset="0"/>
              </a:rPr>
              <a:t>b) CO</a:t>
            </a:r>
            <a:endParaRPr lang="en-CA" sz="2000" dirty="0">
              <a:effectLst/>
              <a:latin typeface="+mj-lt"/>
              <a:ea typeface="Times New Roman" panose="02020603050405020304" pitchFamily="18" charset="0"/>
            </a:endParaRPr>
          </a:p>
        </p:txBody>
      </p:sp>
      <p:sp>
        <p:nvSpPr>
          <p:cNvPr id="30" name="Rectangle 29">
            <a:extLst>
              <a:ext uri="{FF2B5EF4-FFF2-40B4-BE49-F238E27FC236}">
                <a16:creationId xmlns:a16="http://schemas.microsoft.com/office/drawing/2014/main" id="{F8ECAD13-A0DB-5540-A3AB-FF3899DCAB4F}"/>
              </a:ext>
            </a:extLst>
          </p:cNvPr>
          <p:cNvSpPr/>
          <p:nvPr/>
        </p:nvSpPr>
        <p:spPr>
          <a:xfrm>
            <a:off x="4715934" y="4237041"/>
            <a:ext cx="1622560" cy="584775"/>
          </a:xfrm>
          <a:prstGeom prst="rect">
            <a:avLst/>
          </a:prstGeom>
        </p:spPr>
        <p:txBody>
          <a:bodyPr wrap="none">
            <a:spAutoFit/>
          </a:bodyPr>
          <a:lstStyle/>
          <a:p>
            <a:r>
              <a:rPr lang="en-US" sz="3200" dirty="0">
                <a:latin typeface="+mj-lt"/>
                <a:ea typeface="Times New Roman" panose="02020603050405020304" pitchFamily="18" charset="0"/>
                <a:cs typeface="Times New Roman" panose="02020603050405020304" pitchFamily="18" charset="0"/>
              </a:rPr>
              <a:t>c) P</a:t>
            </a:r>
            <a:r>
              <a:rPr lang="en-US" sz="3200" baseline="-25000" dirty="0">
                <a:latin typeface="+mj-lt"/>
                <a:ea typeface="Times New Roman" panose="02020603050405020304" pitchFamily="18" charset="0"/>
                <a:cs typeface="Times New Roman" panose="02020603050405020304" pitchFamily="18" charset="0"/>
              </a:rPr>
              <a:t>4</a:t>
            </a:r>
            <a:r>
              <a:rPr lang="en-US" sz="3200" dirty="0">
                <a:latin typeface="+mj-lt"/>
                <a:ea typeface="Times New Roman" panose="02020603050405020304" pitchFamily="18" charset="0"/>
                <a:cs typeface="Times New Roman" panose="02020603050405020304" pitchFamily="18" charset="0"/>
              </a:rPr>
              <a:t>S</a:t>
            </a:r>
            <a:r>
              <a:rPr lang="en-US" sz="3200" baseline="-25000" dirty="0">
                <a:latin typeface="+mj-lt"/>
                <a:ea typeface="Times New Roman" panose="02020603050405020304" pitchFamily="18" charset="0"/>
                <a:cs typeface="Times New Roman" panose="02020603050405020304" pitchFamily="18" charset="0"/>
              </a:rPr>
              <a:t>10</a:t>
            </a:r>
            <a:endParaRPr lang="en-CA" sz="3200" dirty="0">
              <a:latin typeface="+mj-lt"/>
            </a:endParaRPr>
          </a:p>
        </p:txBody>
      </p:sp>
      <p:sp>
        <p:nvSpPr>
          <p:cNvPr id="31" name="Rectangle 30">
            <a:extLst>
              <a:ext uri="{FF2B5EF4-FFF2-40B4-BE49-F238E27FC236}">
                <a16:creationId xmlns:a16="http://schemas.microsoft.com/office/drawing/2014/main" id="{3A45BC95-EE5A-2F40-8309-271FD3C73FA4}"/>
              </a:ext>
            </a:extLst>
          </p:cNvPr>
          <p:cNvSpPr/>
          <p:nvPr/>
        </p:nvSpPr>
        <p:spPr>
          <a:xfrm>
            <a:off x="4679065" y="5510405"/>
            <a:ext cx="1696298" cy="584775"/>
          </a:xfrm>
          <a:prstGeom prst="rect">
            <a:avLst/>
          </a:prstGeom>
        </p:spPr>
        <p:txBody>
          <a:bodyPr wrap="none">
            <a:spAutoFit/>
          </a:bodyPr>
          <a:lstStyle/>
          <a:p>
            <a:r>
              <a:rPr lang="en-US" sz="3200" dirty="0">
                <a:latin typeface="+mj-lt"/>
                <a:ea typeface="Times New Roman" panose="02020603050405020304" pitchFamily="18" charset="0"/>
                <a:cs typeface="Times New Roman" panose="02020603050405020304" pitchFamily="18" charset="0"/>
              </a:rPr>
              <a:t>d) N</a:t>
            </a:r>
            <a:r>
              <a:rPr lang="en-US" sz="3200" baseline="-25000" dirty="0">
                <a:latin typeface="+mj-lt"/>
                <a:ea typeface="Times New Roman" panose="02020603050405020304" pitchFamily="18" charset="0"/>
                <a:cs typeface="Times New Roman" panose="02020603050405020304" pitchFamily="18" charset="0"/>
              </a:rPr>
              <a:t>2</a:t>
            </a:r>
            <a:r>
              <a:rPr lang="en-US" sz="3200" dirty="0">
                <a:latin typeface="+mj-lt"/>
                <a:ea typeface="Times New Roman" panose="02020603050405020304" pitchFamily="18" charset="0"/>
                <a:cs typeface="Times New Roman" panose="02020603050405020304" pitchFamily="18" charset="0"/>
              </a:rPr>
              <a:t>O</a:t>
            </a:r>
            <a:r>
              <a:rPr lang="en-US" sz="3200" baseline="-25000" dirty="0">
                <a:latin typeface="+mj-lt"/>
                <a:ea typeface="Times New Roman" panose="02020603050405020304" pitchFamily="18" charset="0"/>
                <a:cs typeface="Times New Roman" panose="02020603050405020304" pitchFamily="18" charset="0"/>
              </a:rPr>
              <a:t>4</a:t>
            </a:r>
            <a:endParaRPr lang="en-CA" sz="3200" dirty="0">
              <a:latin typeface="+mj-lt"/>
            </a:endParaRPr>
          </a:p>
        </p:txBody>
      </p:sp>
      <p:sp>
        <p:nvSpPr>
          <p:cNvPr id="32" name="TextBox 31">
            <a:extLst>
              <a:ext uri="{FF2B5EF4-FFF2-40B4-BE49-F238E27FC236}">
                <a16:creationId xmlns:a16="http://schemas.microsoft.com/office/drawing/2014/main" id="{1DC9DC58-1583-9B49-8F5E-F57A55039F38}"/>
              </a:ext>
            </a:extLst>
          </p:cNvPr>
          <p:cNvSpPr txBox="1"/>
          <p:nvPr/>
        </p:nvSpPr>
        <p:spPr>
          <a:xfrm>
            <a:off x="6926783" y="3074235"/>
            <a:ext cx="1543028" cy="523220"/>
          </a:xfrm>
          <a:prstGeom prst="rect">
            <a:avLst/>
          </a:prstGeom>
          <a:noFill/>
        </p:spPr>
        <p:txBody>
          <a:bodyPr wrap="square" rtlCol="0">
            <a:spAutoFit/>
          </a:bodyPr>
          <a:lstStyle/>
          <a:p>
            <a:r>
              <a:rPr lang="en-CA" sz="2800" dirty="0"/>
              <a:t>Carbon</a:t>
            </a:r>
          </a:p>
        </p:txBody>
      </p:sp>
      <p:sp>
        <p:nvSpPr>
          <p:cNvPr id="33" name="TextBox 32">
            <a:extLst>
              <a:ext uri="{FF2B5EF4-FFF2-40B4-BE49-F238E27FC236}">
                <a16:creationId xmlns:a16="http://schemas.microsoft.com/office/drawing/2014/main" id="{AF209454-DC50-CF4B-994B-EE2E97BD60CA}"/>
              </a:ext>
            </a:extLst>
          </p:cNvPr>
          <p:cNvSpPr txBox="1"/>
          <p:nvPr/>
        </p:nvSpPr>
        <p:spPr>
          <a:xfrm>
            <a:off x="9203266" y="3073518"/>
            <a:ext cx="1335324" cy="523220"/>
          </a:xfrm>
          <a:prstGeom prst="rect">
            <a:avLst/>
          </a:prstGeom>
          <a:noFill/>
        </p:spPr>
        <p:txBody>
          <a:bodyPr wrap="square" rtlCol="0">
            <a:spAutoFit/>
          </a:bodyPr>
          <a:lstStyle/>
          <a:p>
            <a:r>
              <a:rPr lang="en-CA" sz="2800" dirty="0"/>
              <a:t>oxide</a:t>
            </a:r>
          </a:p>
        </p:txBody>
      </p:sp>
      <p:sp>
        <p:nvSpPr>
          <p:cNvPr id="34" name="TextBox 33">
            <a:extLst>
              <a:ext uri="{FF2B5EF4-FFF2-40B4-BE49-F238E27FC236}">
                <a16:creationId xmlns:a16="http://schemas.microsoft.com/office/drawing/2014/main" id="{57861AFB-7E02-0845-87F9-680796DE1D8D}"/>
              </a:ext>
            </a:extLst>
          </p:cNvPr>
          <p:cNvSpPr txBox="1"/>
          <p:nvPr/>
        </p:nvSpPr>
        <p:spPr>
          <a:xfrm>
            <a:off x="8469811" y="3082374"/>
            <a:ext cx="1032934" cy="523220"/>
          </a:xfrm>
          <a:prstGeom prst="rect">
            <a:avLst/>
          </a:prstGeom>
          <a:noFill/>
        </p:spPr>
        <p:txBody>
          <a:bodyPr wrap="square" rtlCol="0">
            <a:spAutoFit/>
          </a:bodyPr>
          <a:lstStyle/>
          <a:p>
            <a:r>
              <a:rPr lang="en-CA" sz="2800" dirty="0"/>
              <a:t>Mon</a:t>
            </a:r>
          </a:p>
        </p:txBody>
      </p:sp>
      <p:sp>
        <p:nvSpPr>
          <p:cNvPr id="35" name="TextBox 34">
            <a:extLst>
              <a:ext uri="{FF2B5EF4-FFF2-40B4-BE49-F238E27FC236}">
                <a16:creationId xmlns:a16="http://schemas.microsoft.com/office/drawing/2014/main" id="{4D14534A-9D58-1547-BBBA-FCE749AF0409}"/>
              </a:ext>
            </a:extLst>
          </p:cNvPr>
          <p:cNvSpPr txBox="1"/>
          <p:nvPr/>
        </p:nvSpPr>
        <p:spPr>
          <a:xfrm>
            <a:off x="7230156" y="4800595"/>
            <a:ext cx="2582029" cy="523220"/>
          </a:xfrm>
          <a:prstGeom prst="rect">
            <a:avLst/>
          </a:prstGeom>
          <a:noFill/>
        </p:spPr>
        <p:txBody>
          <a:bodyPr wrap="square" rtlCol="0">
            <a:spAutoFit/>
          </a:bodyPr>
          <a:lstStyle/>
          <a:p>
            <a:r>
              <a:rPr lang="en-CA" sz="2700" dirty="0"/>
              <a:t>phosphorous</a:t>
            </a:r>
          </a:p>
        </p:txBody>
      </p:sp>
      <p:sp>
        <p:nvSpPr>
          <p:cNvPr id="36" name="TextBox 35">
            <a:extLst>
              <a:ext uri="{FF2B5EF4-FFF2-40B4-BE49-F238E27FC236}">
                <a16:creationId xmlns:a16="http://schemas.microsoft.com/office/drawing/2014/main" id="{6E8AACBA-CCB4-A140-A4C8-C48FBEE7D880}"/>
              </a:ext>
            </a:extLst>
          </p:cNvPr>
          <p:cNvSpPr txBox="1"/>
          <p:nvPr/>
        </p:nvSpPr>
        <p:spPr>
          <a:xfrm>
            <a:off x="10503887" y="4777033"/>
            <a:ext cx="2252134" cy="523220"/>
          </a:xfrm>
          <a:prstGeom prst="rect">
            <a:avLst/>
          </a:prstGeom>
          <a:noFill/>
        </p:spPr>
        <p:txBody>
          <a:bodyPr wrap="square" rtlCol="0">
            <a:spAutoFit/>
          </a:bodyPr>
          <a:lstStyle/>
          <a:p>
            <a:r>
              <a:rPr lang="en-CA" sz="2700" dirty="0"/>
              <a:t>sulphide</a:t>
            </a:r>
          </a:p>
        </p:txBody>
      </p:sp>
      <p:sp>
        <p:nvSpPr>
          <p:cNvPr id="37" name="TextBox 36">
            <a:extLst>
              <a:ext uri="{FF2B5EF4-FFF2-40B4-BE49-F238E27FC236}">
                <a16:creationId xmlns:a16="http://schemas.microsoft.com/office/drawing/2014/main" id="{06F35455-5050-314D-9A93-A0C99A8F0CD6}"/>
              </a:ext>
            </a:extLst>
          </p:cNvPr>
          <p:cNvSpPr txBox="1"/>
          <p:nvPr/>
        </p:nvSpPr>
        <p:spPr>
          <a:xfrm>
            <a:off x="6363894" y="4809116"/>
            <a:ext cx="1335324" cy="523220"/>
          </a:xfrm>
          <a:prstGeom prst="rect">
            <a:avLst/>
          </a:prstGeom>
          <a:noFill/>
        </p:spPr>
        <p:txBody>
          <a:bodyPr wrap="square" rtlCol="0">
            <a:spAutoFit/>
          </a:bodyPr>
          <a:lstStyle/>
          <a:p>
            <a:r>
              <a:rPr lang="en-CA" sz="2700" dirty="0"/>
              <a:t>Tetra</a:t>
            </a:r>
          </a:p>
        </p:txBody>
      </p:sp>
      <p:sp>
        <p:nvSpPr>
          <p:cNvPr id="38" name="TextBox 37">
            <a:extLst>
              <a:ext uri="{FF2B5EF4-FFF2-40B4-BE49-F238E27FC236}">
                <a16:creationId xmlns:a16="http://schemas.microsoft.com/office/drawing/2014/main" id="{483EA28A-C095-D745-AFEA-86372AFB271C}"/>
              </a:ext>
            </a:extLst>
          </p:cNvPr>
          <p:cNvSpPr txBox="1"/>
          <p:nvPr/>
        </p:nvSpPr>
        <p:spPr>
          <a:xfrm>
            <a:off x="9668094" y="4777028"/>
            <a:ext cx="1335324" cy="523220"/>
          </a:xfrm>
          <a:prstGeom prst="rect">
            <a:avLst/>
          </a:prstGeom>
          <a:noFill/>
        </p:spPr>
        <p:txBody>
          <a:bodyPr wrap="square" rtlCol="0">
            <a:spAutoFit/>
          </a:bodyPr>
          <a:lstStyle/>
          <a:p>
            <a:r>
              <a:rPr lang="en-CA" sz="2700" dirty="0" err="1"/>
              <a:t>Deca</a:t>
            </a:r>
            <a:endParaRPr lang="en-CA" sz="2700" dirty="0"/>
          </a:p>
        </p:txBody>
      </p:sp>
      <p:sp>
        <p:nvSpPr>
          <p:cNvPr id="39" name="TextBox 38">
            <a:extLst>
              <a:ext uri="{FF2B5EF4-FFF2-40B4-BE49-F238E27FC236}">
                <a16:creationId xmlns:a16="http://schemas.microsoft.com/office/drawing/2014/main" id="{626DA5F5-B973-3448-9DE5-2464FA8980AD}"/>
              </a:ext>
            </a:extLst>
          </p:cNvPr>
          <p:cNvSpPr txBox="1"/>
          <p:nvPr/>
        </p:nvSpPr>
        <p:spPr>
          <a:xfrm>
            <a:off x="6940911" y="5836783"/>
            <a:ext cx="1628751" cy="523220"/>
          </a:xfrm>
          <a:prstGeom prst="rect">
            <a:avLst/>
          </a:prstGeom>
          <a:noFill/>
        </p:spPr>
        <p:txBody>
          <a:bodyPr wrap="square" rtlCol="0">
            <a:spAutoFit/>
          </a:bodyPr>
          <a:lstStyle/>
          <a:p>
            <a:r>
              <a:rPr lang="en-CA" sz="2800" dirty="0"/>
              <a:t>nitrogen</a:t>
            </a:r>
          </a:p>
        </p:txBody>
      </p:sp>
      <p:sp>
        <p:nvSpPr>
          <p:cNvPr id="40" name="TextBox 39">
            <a:extLst>
              <a:ext uri="{FF2B5EF4-FFF2-40B4-BE49-F238E27FC236}">
                <a16:creationId xmlns:a16="http://schemas.microsoft.com/office/drawing/2014/main" id="{91FDBA1B-DB16-9241-B2F9-0B5FF42E524E}"/>
              </a:ext>
            </a:extLst>
          </p:cNvPr>
          <p:cNvSpPr txBox="1"/>
          <p:nvPr/>
        </p:nvSpPr>
        <p:spPr>
          <a:xfrm>
            <a:off x="6574540" y="5836918"/>
            <a:ext cx="681016" cy="523220"/>
          </a:xfrm>
          <a:prstGeom prst="rect">
            <a:avLst/>
          </a:prstGeom>
          <a:noFill/>
        </p:spPr>
        <p:txBody>
          <a:bodyPr wrap="square" rtlCol="0">
            <a:spAutoFit/>
          </a:bodyPr>
          <a:lstStyle/>
          <a:p>
            <a:r>
              <a:rPr lang="en-CA" sz="2800" dirty="0"/>
              <a:t>Di</a:t>
            </a:r>
          </a:p>
        </p:txBody>
      </p:sp>
      <p:sp>
        <p:nvSpPr>
          <p:cNvPr id="41" name="TextBox 40">
            <a:extLst>
              <a:ext uri="{FF2B5EF4-FFF2-40B4-BE49-F238E27FC236}">
                <a16:creationId xmlns:a16="http://schemas.microsoft.com/office/drawing/2014/main" id="{88AB2619-7976-7E4A-BF58-E2595EA32E4D}"/>
              </a:ext>
            </a:extLst>
          </p:cNvPr>
          <p:cNvSpPr txBox="1"/>
          <p:nvPr/>
        </p:nvSpPr>
        <p:spPr>
          <a:xfrm>
            <a:off x="8795778" y="5854478"/>
            <a:ext cx="1335324" cy="523220"/>
          </a:xfrm>
          <a:prstGeom prst="rect">
            <a:avLst/>
          </a:prstGeom>
          <a:noFill/>
        </p:spPr>
        <p:txBody>
          <a:bodyPr wrap="square" rtlCol="0">
            <a:spAutoFit/>
          </a:bodyPr>
          <a:lstStyle/>
          <a:p>
            <a:r>
              <a:rPr lang="en-CA" sz="2800" dirty="0"/>
              <a:t>Tetra</a:t>
            </a:r>
          </a:p>
        </p:txBody>
      </p:sp>
      <p:sp>
        <p:nvSpPr>
          <p:cNvPr id="42" name="TextBox 41">
            <a:extLst>
              <a:ext uri="{FF2B5EF4-FFF2-40B4-BE49-F238E27FC236}">
                <a16:creationId xmlns:a16="http://schemas.microsoft.com/office/drawing/2014/main" id="{A5628C88-D729-D042-B948-F537901D1A01}"/>
              </a:ext>
            </a:extLst>
          </p:cNvPr>
          <p:cNvSpPr txBox="1"/>
          <p:nvPr/>
        </p:nvSpPr>
        <p:spPr>
          <a:xfrm>
            <a:off x="9685185" y="5854478"/>
            <a:ext cx="2252134" cy="523220"/>
          </a:xfrm>
          <a:prstGeom prst="rect">
            <a:avLst/>
          </a:prstGeom>
          <a:noFill/>
        </p:spPr>
        <p:txBody>
          <a:bodyPr wrap="square" rtlCol="0">
            <a:spAutoFit/>
          </a:bodyPr>
          <a:lstStyle/>
          <a:p>
            <a:r>
              <a:rPr lang="en-CA" sz="2800" dirty="0"/>
              <a:t>oxide</a:t>
            </a:r>
          </a:p>
        </p:txBody>
      </p:sp>
      <p:sp>
        <p:nvSpPr>
          <p:cNvPr id="43" name="TextBox 42">
            <a:extLst>
              <a:ext uri="{FF2B5EF4-FFF2-40B4-BE49-F238E27FC236}">
                <a16:creationId xmlns:a16="http://schemas.microsoft.com/office/drawing/2014/main" id="{124E8016-B768-A341-9A83-04F4B4917257}"/>
              </a:ext>
            </a:extLst>
          </p:cNvPr>
          <p:cNvSpPr txBox="1"/>
          <p:nvPr/>
        </p:nvSpPr>
        <p:spPr>
          <a:xfrm>
            <a:off x="8046998" y="3599102"/>
            <a:ext cx="4032001" cy="369332"/>
          </a:xfrm>
          <a:prstGeom prst="rect">
            <a:avLst/>
          </a:prstGeom>
          <a:noFill/>
        </p:spPr>
        <p:txBody>
          <a:bodyPr wrap="square" rtlCol="0">
            <a:spAutoFit/>
          </a:bodyPr>
          <a:lstStyle/>
          <a:p>
            <a:r>
              <a:rPr lang="en-CA" i="1" dirty="0"/>
              <a:t>Mono– EXCEPTION when Oxide!</a:t>
            </a:r>
          </a:p>
        </p:txBody>
      </p:sp>
    </p:spTree>
    <p:extLst>
      <p:ext uri="{BB962C8B-B14F-4D97-AF65-F5344CB8AC3E}">
        <p14:creationId xmlns:p14="http://schemas.microsoft.com/office/powerpoint/2010/main" val="320376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000"/>
                                        <p:tgtEl>
                                          <p:spTgt spid="43"/>
                                        </p:tgtEl>
                                      </p:cBhvr>
                                    </p:animEffect>
                                    <p:anim calcmode="lin" valueType="num">
                                      <p:cBhvr>
                                        <p:cTn id="32" dur="1000" fill="hold"/>
                                        <p:tgtEl>
                                          <p:spTgt spid="43"/>
                                        </p:tgtEl>
                                        <p:attrNameLst>
                                          <p:attrName>ppt_x</p:attrName>
                                        </p:attrNameLst>
                                      </p:cBhvr>
                                      <p:tavLst>
                                        <p:tav tm="0">
                                          <p:val>
                                            <p:strVal val="#ppt_x"/>
                                          </p:val>
                                        </p:tav>
                                        <p:tav tm="100000">
                                          <p:val>
                                            <p:strVal val="#ppt_x"/>
                                          </p:val>
                                        </p:tav>
                                      </p:tavLst>
                                    </p:anim>
                                    <p:anim calcmode="lin" valueType="num">
                                      <p:cBhvr>
                                        <p:cTn id="33"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3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7"/>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1"/>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9"/>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6" name="Rectangle 15">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2732"/>
            <a:ext cx="4626864" cy="157678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263F21-FD5C-49D9-B5D3-5B94A4C99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75FEE01-7E1C-48BD-8FD4-2790F781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BC9A1BA-B796-AE42-8EEB-BD3933E4A720}"/>
              </a:ext>
            </a:extLst>
          </p:cNvPr>
          <p:cNvSpPr>
            <a:spLocks noGrp="1"/>
          </p:cNvSpPr>
          <p:nvPr>
            <p:ph type="title"/>
          </p:nvPr>
        </p:nvSpPr>
        <p:spPr>
          <a:xfrm>
            <a:off x="1635102" y="1936224"/>
            <a:ext cx="5629297" cy="2934270"/>
          </a:xfrm>
        </p:spPr>
        <p:txBody>
          <a:bodyPr vert="horz" lIns="109728" tIns="109728" rIns="109728" bIns="91440" rtlCol="0" anchor="ctr">
            <a:normAutofit fontScale="90000"/>
          </a:bodyPr>
          <a:lstStyle/>
          <a:p>
            <a:pPr algn="l">
              <a:lnSpc>
                <a:spcPct val="115000"/>
              </a:lnSpc>
            </a:pPr>
            <a:br>
              <a:rPr lang="en-US" sz="3400" b="0" cap="all" dirty="0">
                <a:solidFill>
                  <a:schemeClr val="bg1"/>
                </a:solidFill>
              </a:rPr>
            </a:br>
            <a:r>
              <a:rPr lang="en-US" sz="3400" b="0" cap="all" dirty="0">
                <a:solidFill>
                  <a:schemeClr val="bg1"/>
                </a:solidFill>
              </a:rPr>
              <a:t>Part B: WRITING FORMULAS OF </a:t>
            </a:r>
            <a:br>
              <a:rPr lang="en-US" sz="3400" b="0" cap="all" dirty="0">
                <a:solidFill>
                  <a:schemeClr val="bg1"/>
                </a:solidFill>
              </a:rPr>
            </a:br>
            <a:r>
              <a:rPr lang="en-US" sz="3400" b="0" cap="all" dirty="0">
                <a:solidFill>
                  <a:schemeClr val="bg1"/>
                </a:solidFill>
              </a:rPr>
              <a:t>COVALENT compounds</a:t>
            </a:r>
          </a:p>
        </p:txBody>
      </p:sp>
      <p:sp>
        <p:nvSpPr>
          <p:cNvPr id="26" name="Rectangle 25">
            <a:extLst>
              <a:ext uri="{FF2B5EF4-FFF2-40B4-BE49-F238E27FC236}">
                <a16:creationId xmlns:a16="http://schemas.microsoft.com/office/drawing/2014/main" id="{D10AB6C7-ECE6-4D0A-85D7-607621F7A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638059"/>
            <a:ext cx="4626862" cy="35517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D36EA07-E1C7-4DE1-B196-FBCA4D1A0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0598E82-FBBE-4514-AC7D-75D1347F8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FC17599-20C8-4B64-8853-7E2891FC7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2B342F4-B533-4771-B828-654C36158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4331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35371" y="1044054"/>
            <a:ext cx="10013709" cy="1030360"/>
          </a:xfrm>
        </p:spPr>
        <p:txBody>
          <a:bodyPr>
            <a:normAutofit/>
          </a:bodyPr>
          <a:lstStyle/>
          <a:p>
            <a:pPr>
              <a:lnSpc>
                <a:spcPct val="140000"/>
              </a:lnSpc>
            </a:pPr>
            <a:r>
              <a:rPr lang="en-US" sz="3100" b="1" u="sng">
                <a:solidFill>
                  <a:schemeClr val="bg1"/>
                </a:solidFill>
              </a:rPr>
              <a:t>Rules for Writing Formulas For Covalent</a:t>
            </a:r>
            <a:r>
              <a:rPr lang="en-US" sz="3100" b="1">
                <a:solidFill>
                  <a:schemeClr val="bg1"/>
                </a:solidFill>
              </a:rPr>
              <a:t>:</a:t>
            </a:r>
            <a:endParaRPr lang="en-CA" sz="310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087836" y="2462983"/>
            <a:ext cx="7335028" cy="4006402"/>
          </a:xfrm>
        </p:spPr>
        <p:txBody>
          <a:bodyPr anchor="t">
            <a:normAutofit lnSpcReduction="10000"/>
          </a:bodyPr>
          <a:lstStyle/>
          <a:p>
            <a:pPr marL="0" indent="0">
              <a:buNone/>
            </a:pPr>
            <a:r>
              <a:rPr lang="en-US" sz="2400" dirty="0">
                <a:highlight>
                  <a:srgbClr val="FFFF00"/>
                </a:highlight>
              </a:rPr>
              <a:t>(</a:t>
            </a:r>
            <a:r>
              <a:rPr lang="en-US" sz="2400" dirty="0" err="1">
                <a:highlight>
                  <a:srgbClr val="FFFF00"/>
                </a:highlight>
              </a:rPr>
              <a:t>i</a:t>
            </a:r>
            <a:r>
              <a:rPr lang="en-US" sz="2400" dirty="0">
                <a:highlight>
                  <a:srgbClr val="FFFF00"/>
                </a:highlight>
              </a:rPr>
              <a:t>) Write the first element’s symbol.</a:t>
            </a:r>
            <a:endParaRPr lang="en-CA" sz="2400" dirty="0">
              <a:highlight>
                <a:srgbClr val="FFFF00"/>
              </a:highlight>
            </a:endParaRPr>
          </a:p>
          <a:p>
            <a:pPr marL="0" indent="0">
              <a:buNone/>
            </a:pPr>
            <a:endParaRPr lang="en-CA" sz="2400" dirty="0"/>
          </a:p>
          <a:p>
            <a:pPr marL="0" lvl="0" indent="0">
              <a:buNone/>
            </a:pPr>
            <a:r>
              <a:rPr lang="en-US" sz="2400" dirty="0">
                <a:highlight>
                  <a:srgbClr val="FFFF00"/>
                </a:highlight>
              </a:rPr>
              <a:t>(ii) Write the second element’s symbol.</a:t>
            </a:r>
            <a:endParaRPr lang="en-CA" sz="2400" dirty="0">
              <a:highlight>
                <a:srgbClr val="FFFF00"/>
              </a:highlight>
            </a:endParaRPr>
          </a:p>
          <a:p>
            <a:pPr marL="0" indent="0">
              <a:buNone/>
            </a:pPr>
            <a:r>
              <a:rPr lang="en-US" sz="2400" dirty="0"/>
              <a:t> </a:t>
            </a:r>
            <a:endParaRPr lang="en-CA" sz="2400" dirty="0"/>
          </a:p>
          <a:p>
            <a:pPr marL="0" lvl="0" indent="0">
              <a:buNone/>
            </a:pPr>
            <a:r>
              <a:rPr lang="en-US" sz="2400" dirty="0"/>
              <a:t>(iii) Write </a:t>
            </a:r>
            <a:r>
              <a:rPr lang="en-US" sz="2400" dirty="0">
                <a:highlight>
                  <a:srgbClr val="FFFF00"/>
                </a:highlight>
              </a:rPr>
              <a:t>subscripts</a:t>
            </a:r>
            <a:r>
              <a:rPr lang="en-US" sz="2400" dirty="0"/>
              <a:t> to show the </a:t>
            </a:r>
            <a:r>
              <a:rPr lang="en-US" sz="2400" dirty="0">
                <a:highlight>
                  <a:srgbClr val="FFFF00"/>
                </a:highlight>
              </a:rPr>
              <a:t>number of atoms </a:t>
            </a:r>
            <a:r>
              <a:rPr lang="en-US" sz="2400" dirty="0"/>
              <a:t>as indicated by the </a:t>
            </a:r>
            <a:r>
              <a:rPr lang="en-US" sz="2400" dirty="0">
                <a:highlight>
                  <a:srgbClr val="FFFF00"/>
                </a:highlight>
              </a:rPr>
              <a:t>prefix</a:t>
            </a:r>
            <a:r>
              <a:rPr lang="en-US" sz="2400" dirty="0"/>
              <a:t> </a:t>
            </a:r>
            <a:endParaRPr lang="en-CA" sz="2400" dirty="0"/>
          </a:p>
          <a:p>
            <a:endParaRPr lang="en-CA" dirty="0"/>
          </a:p>
        </p:txBody>
      </p:sp>
      <p:sp>
        <p:nvSpPr>
          <p:cNvPr id="9" name="Content Placeholder 2">
            <a:extLst>
              <a:ext uri="{FF2B5EF4-FFF2-40B4-BE49-F238E27FC236}">
                <a16:creationId xmlns:a16="http://schemas.microsoft.com/office/drawing/2014/main" id="{30BBCD7D-FA35-F049-9252-339FA2E73D24}"/>
              </a:ext>
            </a:extLst>
          </p:cNvPr>
          <p:cNvSpPr txBox="1">
            <a:spLocks/>
          </p:cNvSpPr>
          <p:nvPr/>
        </p:nvSpPr>
        <p:spPr>
          <a:xfrm>
            <a:off x="7888758" y="2391770"/>
            <a:ext cx="4535542" cy="2094425"/>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3100" i="1" dirty="0">
                <a:solidFill>
                  <a:schemeClr val="accent1">
                    <a:lumMod val="50000"/>
                  </a:schemeClr>
                </a:solidFill>
              </a:rPr>
              <a:t>Example: </a:t>
            </a:r>
          </a:p>
          <a:p>
            <a:r>
              <a:rPr lang="en-US" sz="2800" i="1" dirty="0">
                <a:solidFill>
                  <a:schemeClr val="accent1">
                    <a:lumMod val="50000"/>
                  </a:schemeClr>
                </a:solidFill>
              </a:rPr>
              <a:t>carbon tetraiodide</a:t>
            </a:r>
          </a:p>
          <a:p>
            <a:endParaRPr lang="en-CA" dirty="0"/>
          </a:p>
        </p:txBody>
      </p:sp>
      <p:sp>
        <p:nvSpPr>
          <p:cNvPr id="11" name="Content Placeholder 2">
            <a:extLst>
              <a:ext uri="{FF2B5EF4-FFF2-40B4-BE49-F238E27FC236}">
                <a16:creationId xmlns:a16="http://schemas.microsoft.com/office/drawing/2014/main" id="{BAA61E06-AF9A-2C49-AE56-35A16866FC14}"/>
              </a:ext>
            </a:extLst>
          </p:cNvPr>
          <p:cNvSpPr txBox="1">
            <a:spLocks/>
          </p:cNvSpPr>
          <p:nvPr/>
        </p:nvSpPr>
        <p:spPr>
          <a:xfrm>
            <a:off x="9237627" y="4072307"/>
            <a:ext cx="890352" cy="1792169"/>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5800" b="0" dirty="0">
                <a:solidFill>
                  <a:schemeClr val="accent1">
                    <a:lumMod val="50000"/>
                  </a:schemeClr>
                </a:solidFill>
              </a:rPr>
              <a:t>C</a:t>
            </a:r>
          </a:p>
          <a:p>
            <a:endParaRPr lang="en-CA" dirty="0"/>
          </a:p>
        </p:txBody>
      </p:sp>
      <p:sp>
        <p:nvSpPr>
          <p:cNvPr id="13" name="Content Placeholder 2">
            <a:extLst>
              <a:ext uri="{FF2B5EF4-FFF2-40B4-BE49-F238E27FC236}">
                <a16:creationId xmlns:a16="http://schemas.microsoft.com/office/drawing/2014/main" id="{11CF985F-545D-E44C-9DE8-F16AD63DEB5F}"/>
              </a:ext>
            </a:extLst>
          </p:cNvPr>
          <p:cNvSpPr txBox="1">
            <a:spLocks/>
          </p:cNvSpPr>
          <p:nvPr/>
        </p:nvSpPr>
        <p:spPr>
          <a:xfrm>
            <a:off x="9664702" y="4072307"/>
            <a:ext cx="890352" cy="1792169"/>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5800" b="0" dirty="0">
                <a:solidFill>
                  <a:schemeClr val="accent1">
                    <a:lumMod val="50000"/>
                  </a:schemeClr>
                </a:solidFill>
              </a:rPr>
              <a:t> I</a:t>
            </a:r>
          </a:p>
          <a:p>
            <a:endParaRPr lang="en-CA" dirty="0"/>
          </a:p>
        </p:txBody>
      </p:sp>
      <p:sp>
        <p:nvSpPr>
          <p:cNvPr id="15" name="Content Placeholder 2">
            <a:extLst>
              <a:ext uri="{FF2B5EF4-FFF2-40B4-BE49-F238E27FC236}">
                <a16:creationId xmlns:a16="http://schemas.microsoft.com/office/drawing/2014/main" id="{D4D30621-DE61-8749-A3C8-25D7AB151A45}"/>
              </a:ext>
            </a:extLst>
          </p:cNvPr>
          <p:cNvSpPr txBox="1">
            <a:spLocks/>
          </p:cNvSpPr>
          <p:nvPr/>
        </p:nvSpPr>
        <p:spPr>
          <a:xfrm>
            <a:off x="10335737" y="4516357"/>
            <a:ext cx="890352" cy="1312952"/>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4400" b="0" dirty="0">
                <a:solidFill>
                  <a:schemeClr val="accent1">
                    <a:lumMod val="50000"/>
                  </a:schemeClr>
                </a:solidFill>
              </a:rPr>
              <a:t>4</a:t>
            </a:r>
          </a:p>
          <a:p>
            <a:endParaRPr lang="en-CA" dirty="0"/>
          </a:p>
        </p:txBody>
      </p:sp>
      <p:cxnSp>
        <p:nvCxnSpPr>
          <p:cNvPr id="5" name="Straight Connector 4">
            <a:extLst>
              <a:ext uri="{FF2B5EF4-FFF2-40B4-BE49-F238E27FC236}">
                <a16:creationId xmlns:a16="http://schemas.microsoft.com/office/drawing/2014/main" id="{2DEFDB30-F4FD-CC46-ADED-9E90D5ADD25F}"/>
              </a:ext>
            </a:extLst>
          </p:cNvPr>
          <p:cNvCxnSpPr/>
          <p:nvPr/>
        </p:nvCxnSpPr>
        <p:spPr>
          <a:xfrm>
            <a:off x="9271000" y="3871960"/>
            <a:ext cx="1158106"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14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2"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Scale>
                                      <p:cBhvr>
                                        <p:cTn id="3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5"/>
                                        </p:tgtEl>
                                        <p:attrNameLst>
                                          <p:attrName>ppt_x</p:attrName>
                                          <p:attrName>ppt_y</p:attrName>
                                        </p:attrNameLst>
                                      </p:cBhvr>
                                    </p:animMotion>
                                    <p:animEffect transition="in" filter="fade">
                                      <p:cBhvr>
                                        <p:cTn id="39" dur="10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dissolve">
                                      <p:cBhvr>
                                        <p:cTn id="4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P spid="11" grpId="0"/>
      <p:bldP spid="13"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35371" y="1044054"/>
            <a:ext cx="10013709" cy="1030360"/>
          </a:xfrm>
        </p:spPr>
        <p:txBody>
          <a:bodyPr>
            <a:normAutofit/>
          </a:bodyPr>
          <a:lstStyle/>
          <a:p>
            <a:pPr>
              <a:lnSpc>
                <a:spcPct val="140000"/>
              </a:lnSpc>
            </a:pPr>
            <a:r>
              <a:rPr lang="en-US" sz="3100" b="1" u="sng">
                <a:solidFill>
                  <a:schemeClr val="bg1"/>
                </a:solidFill>
              </a:rPr>
              <a:t>Rules for Writing Formulas For Covalent</a:t>
            </a:r>
            <a:r>
              <a:rPr lang="en-US" sz="3100" b="1">
                <a:solidFill>
                  <a:schemeClr val="bg1"/>
                </a:solidFill>
              </a:rPr>
              <a:t>:</a:t>
            </a:r>
            <a:endParaRPr lang="en-CA" sz="3100">
              <a:solidFill>
                <a:schemeClr val="bg1"/>
              </a:solidFill>
            </a:endParaRPr>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249665" y="3140998"/>
            <a:ext cx="7335028" cy="3392802"/>
          </a:xfrm>
        </p:spPr>
        <p:txBody>
          <a:bodyPr anchor="t">
            <a:normAutofit fontScale="92500" lnSpcReduction="10000"/>
          </a:bodyPr>
          <a:lstStyle/>
          <a:p>
            <a:pPr marL="0" indent="0">
              <a:buNone/>
            </a:pPr>
            <a:r>
              <a:rPr lang="en-US" sz="2400" dirty="0"/>
              <a:t>(</a:t>
            </a:r>
            <a:r>
              <a:rPr lang="en-US" sz="2400" dirty="0" err="1"/>
              <a:t>i</a:t>
            </a:r>
            <a:r>
              <a:rPr lang="en-US" sz="2400" dirty="0"/>
              <a:t>) Write the first element’s symbol.</a:t>
            </a:r>
            <a:endParaRPr lang="en-CA" sz="2400" dirty="0"/>
          </a:p>
          <a:p>
            <a:pPr marL="0" indent="0">
              <a:buNone/>
            </a:pPr>
            <a:endParaRPr lang="en-CA" sz="2400" dirty="0"/>
          </a:p>
          <a:p>
            <a:pPr marL="0" lvl="0" indent="0">
              <a:buNone/>
            </a:pPr>
            <a:r>
              <a:rPr lang="en-US" sz="2400" dirty="0"/>
              <a:t>(ii) Write the second element’s symbol.</a:t>
            </a:r>
            <a:endParaRPr lang="en-CA" sz="2400" dirty="0"/>
          </a:p>
          <a:p>
            <a:pPr marL="0" indent="0">
              <a:buNone/>
            </a:pPr>
            <a:r>
              <a:rPr lang="en-US" sz="2400" dirty="0"/>
              <a:t> </a:t>
            </a:r>
            <a:endParaRPr lang="en-CA" sz="2400" dirty="0"/>
          </a:p>
          <a:p>
            <a:pPr marL="0" lvl="0" indent="0">
              <a:buNone/>
            </a:pPr>
            <a:r>
              <a:rPr lang="en-US" sz="2400" dirty="0"/>
              <a:t>(iii) Write subscripts to show the number of atoms as indicated by the prefix </a:t>
            </a:r>
            <a:endParaRPr lang="en-CA" sz="2400" dirty="0"/>
          </a:p>
          <a:p>
            <a:endParaRPr lang="en-CA" dirty="0"/>
          </a:p>
        </p:txBody>
      </p:sp>
      <p:sp>
        <p:nvSpPr>
          <p:cNvPr id="9" name="Content Placeholder 2">
            <a:extLst>
              <a:ext uri="{FF2B5EF4-FFF2-40B4-BE49-F238E27FC236}">
                <a16:creationId xmlns:a16="http://schemas.microsoft.com/office/drawing/2014/main" id="{30BBCD7D-FA35-F049-9252-339FA2E73D24}"/>
              </a:ext>
            </a:extLst>
          </p:cNvPr>
          <p:cNvSpPr txBox="1">
            <a:spLocks/>
          </p:cNvSpPr>
          <p:nvPr/>
        </p:nvSpPr>
        <p:spPr>
          <a:xfrm>
            <a:off x="7745905" y="2391770"/>
            <a:ext cx="4535542" cy="2094425"/>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3100" i="1" dirty="0">
                <a:solidFill>
                  <a:schemeClr val="accent1">
                    <a:lumMod val="50000"/>
                  </a:schemeClr>
                </a:solidFill>
              </a:rPr>
              <a:t>Example: </a:t>
            </a:r>
          </a:p>
          <a:p>
            <a:r>
              <a:rPr lang="en-US" sz="2800" dirty="0" err="1"/>
              <a:t>dichlorine</a:t>
            </a:r>
            <a:r>
              <a:rPr lang="en-US" sz="2800" dirty="0"/>
              <a:t> monoxide</a:t>
            </a:r>
          </a:p>
          <a:p>
            <a:endParaRPr lang="en-CA" dirty="0"/>
          </a:p>
        </p:txBody>
      </p:sp>
      <p:sp>
        <p:nvSpPr>
          <p:cNvPr id="11" name="Content Placeholder 2">
            <a:extLst>
              <a:ext uri="{FF2B5EF4-FFF2-40B4-BE49-F238E27FC236}">
                <a16:creationId xmlns:a16="http://schemas.microsoft.com/office/drawing/2014/main" id="{BAA61E06-AF9A-2C49-AE56-35A16866FC14}"/>
              </a:ext>
            </a:extLst>
          </p:cNvPr>
          <p:cNvSpPr txBox="1">
            <a:spLocks/>
          </p:cNvSpPr>
          <p:nvPr/>
        </p:nvSpPr>
        <p:spPr>
          <a:xfrm>
            <a:off x="8763584" y="4021777"/>
            <a:ext cx="1381421" cy="1792169"/>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5800" b="0" dirty="0">
                <a:solidFill>
                  <a:schemeClr val="accent1">
                    <a:lumMod val="50000"/>
                  </a:schemeClr>
                </a:solidFill>
              </a:rPr>
              <a:t>Cl</a:t>
            </a:r>
          </a:p>
          <a:p>
            <a:endParaRPr lang="en-CA" dirty="0"/>
          </a:p>
        </p:txBody>
      </p:sp>
      <p:sp>
        <p:nvSpPr>
          <p:cNvPr id="13" name="Content Placeholder 2">
            <a:extLst>
              <a:ext uri="{FF2B5EF4-FFF2-40B4-BE49-F238E27FC236}">
                <a16:creationId xmlns:a16="http://schemas.microsoft.com/office/drawing/2014/main" id="{11CF985F-545D-E44C-9DE8-F16AD63DEB5F}"/>
              </a:ext>
            </a:extLst>
          </p:cNvPr>
          <p:cNvSpPr txBox="1">
            <a:spLocks/>
          </p:cNvSpPr>
          <p:nvPr/>
        </p:nvSpPr>
        <p:spPr>
          <a:xfrm>
            <a:off x="9855444" y="4043052"/>
            <a:ext cx="1281694" cy="1792169"/>
          </a:xfrm>
          <a:prstGeom prst="rect">
            <a:avLst/>
          </a:prstGeom>
        </p:spPr>
        <p:txBody>
          <a:bodyPr vert="horz" lIns="109728" tIns="109728" rIns="109728" bIns="91440" rtlCol="0" anchor="t">
            <a:normAutofit/>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5800" b="0" dirty="0">
                <a:solidFill>
                  <a:schemeClr val="accent1">
                    <a:lumMod val="50000"/>
                  </a:schemeClr>
                </a:solidFill>
              </a:rPr>
              <a:t>O</a:t>
            </a:r>
          </a:p>
          <a:p>
            <a:endParaRPr lang="en-CA" dirty="0"/>
          </a:p>
        </p:txBody>
      </p:sp>
      <p:sp>
        <p:nvSpPr>
          <p:cNvPr id="15" name="Content Placeholder 2">
            <a:extLst>
              <a:ext uri="{FF2B5EF4-FFF2-40B4-BE49-F238E27FC236}">
                <a16:creationId xmlns:a16="http://schemas.microsoft.com/office/drawing/2014/main" id="{D4D30621-DE61-8749-A3C8-25D7AB151A45}"/>
              </a:ext>
            </a:extLst>
          </p:cNvPr>
          <p:cNvSpPr txBox="1">
            <a:spLocks/>
          </p:cNvSpPr>
          <p:nvPr/>
        </p:nvSpPr>
        <p:spPr>
          <a:xfrm>
            <a:off x="9497994" y="4570494"/>
            <a:ext cx="890352" cy="989896"/>
          </a:xfrm>
          <a:prstGeom prst="rect">
            <a:avLst/>
          </a:prstGeom>
        </p:spPr>
        <p:txBody>
          <a:bodyPr vert="horz" lIns="109728" tIns="109728" rIns="109728" bIns="91440" rtlCol="0" anchor="t">
            <a:normAutofit fontScale="92500" lnSpcReduction="10000"/>
          </a:bodyPr>
          <a:lst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z="4000" b="0" dirty="0">
                <a:solidFill>
                  <a:schemeClr val="accent1">
                    <a:lumMod val="50000"/>
                  </a:schemeClr>
                </a:solidFill>
              </a:rPr>
              <a:t>2</a:t>
            </a:r>
          </a:p>
          <a:p>
            <a:endParaRPr lang="en-CA" dirty="0"/>
          </a:p>
        </p:txBody>
      </p:sp>
      <p:cxnSp>
        <p:nvCxnSpPr>
          <p:cNvPr id="5" name="Straight Connector 4">
            <a:extLst>
              <a:ext uri="{FF2B5EF4-FFF2-40B4-BE49-F238E27FC236}">
                <a16:creationId xmlns:a16="http://schemas.microsoft.com/office/drawing/2014/main" id="{2DEFDB30-F4FD-CC46-ADED-9E90D5ADD25F}"/>
              </a:ext>
            </a:extLst>
          </p:cNvPr>
          <p:cNvCxnSpPr/>
          <p:nvPr/>
        </p:nvCxnSpPr>
        <p:spPr>
          <a:xfrm>
            <a:off x="10027129" y="3871960"/>
            <a:ext cx="115810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FE8C493-1AFD-1445-953A-7AE76F613FBB}"/>
              </a:ext>
            </a:extLst>
          </p:cNvPr>
          <p:cNvCxnSpPr>
            <a:cxnSpLocks/>
          </p:cNvCxnSpPr>
          <p:nvPr/>
        </p:nvCxnSpPr>
        <p:spPr>
          <a:xfrm>
            <a:off x="7728429" y="3871960"/>
            <a:ext cx="551971"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26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dissolv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2"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Scale>
                                      <p:cBhvr>
                                        <p:cTn id="3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5"/>
                                        </p:tgtEl>
                                        <p:attrNameLst>
                                          <p:attrName>ppt_x</p:attrName>
                                          <p:attrName>ppt_y</p:attrName>
                                        </p:attrNameLst>
                                      </p:cBhvr>
                                    </p:animMotion>
                                    <p:animEffect transition="in" filter="fade">
                                      <p:cBhvr>
                                        <p:cTn id="39" dur="1000"/>
                                        <p:tgtEl>
                                          <p:spTgt spid="5"/>
                                        </p:tgtEl>
                                      </p:cBhvr>
                                    </p:animEffect>
                                  </p:childTnLst>
                                </p:cTn>
                              </p:par>
                              <p:par>
                                <p:cTn id="40" presetID="52" presetClass="entr" presetSubtype="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Scale>
                                      <p:cBhvr>
                                        <p:cTn id="42"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17"/>
                                        </p:tgtEl>
                                        <p:attrNameLst>
                                          <p:attrName>ppt_x</p:attrName>
                                          <p:attrName>ppt_y</p:attrName>
                                        </p:attrNameLst>
                                      </p:cBhvr>
                                    </p:animMotion>
                                    <p:animEffect transition="in" filter="fade">
                                      <p:cBhvr>
                                        <p:cTn id="44" dur="10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dissolve">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p:bldP spid="11" grpId="0"/>
      <p:bldP spid="13"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2827" y="604924"/>
            <a:ext cx="6556376" cy="903515"/>
          </a:xfrm>
        </p:spPr>
        <p:txBody>
          <a:bodyPr>
            <a:noAutofit/>
          </a:bodyPr>
          <a:lstStyle/>
          <a:p>
            <a:r>
              <a:rPr lang="en-US" sz="4000" b="0" dirty="0" err="1">
                <a:solidFill>
                  <a:schemeClr val="tx1"/>
                </a:solidFill>
              </a:rPr>
              <a:t>sulphur</a:t>
            </a:r>
            <a:r>
              <a:rPr lang="en-US" sz="4000" b="0" dirty="0">
                <a:solidFill>
                  <a:schemeClr val="tx1"/>
                </a:solidFill>
              </a:rPr>
              <a:t> dioxide</a:t>
            </a:r>
          </a:p>
        </p:txBody>
      </p:sp>
      <p:sp>
        <p:nvSpPr>
          <p:cNvPr id="5" name="Content Placeholder 2"/>
          <p:cNvSpPr txBox="1">
            <a:spLocks/>
          </p:cNvSpPr>
          <p:nvPr/>
        </p:nvSpPr>
        <p:spPr>
          <a:xfrm>
            <a:off x="5562827" y="2696167"/>
            <a:ext cx="6556376" cy="90351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4000" dirty="0">
                <a:solidFill>
                  <a:schemeClr val="tx1"/>
                </a:solidFill>
              </a:rPr>
              <a:t>phosphorus tribromide</a:t>
            </a:r>
          </a:p>
        </p:txBody>
      </p:sp>
      <p:sp>
        <p:nvSpPr>
          <p:cNvPr id="6" name="Content Placeholder 2"/>
          <p:cNvSpPr txBox="1">
            <a:spLocks/>
          </p:cNvSpPr>
          <p:nvPr/>
        </p:nvSpPr>
        <p:spPr>
          <a:xfrm>
            <a:off x="5562827" y="4721049"/>
            <a:ext cx="6556376" cy="90351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4000" dirty="0">
                <a:solidFill>
                  <a:schemeClr val="tx1"/>
                </a:solidFill>
              </a:rPr>
              <a:t>arsenic pentachloride</a:t>
            </a:r>
          </a:p>
        </p:txBody>
      </p:sp>
      <p:sp>
        <p:nvSpPr>
          <p:cNvPr id="8" name="Rectangle 7"/>
          <p:cNvSpPr/>
          <p:nvPr/>
        </p:nvSpPr>
        <p:spPr>
          <a:xfrm>
            <a:off x="6889191" y="1468103"/>
            <a:ext cx="478016" cy="646331"/>
          </a:xfrm>
          <a:prstGeom prst="rect">
            <a:avLst/>
          </a:prstGeom>
        </p:spPr>
        <p:txBody>
          <a:bodyPr wrap="none">
            <a:spAutoFit/>
          </a:bodyPr>
          <a:lstStyle/>
          <a:p>
            <a:r>
              <a:rPr lang="en-US" sz="3600" dirty="0"/>
              <a:t>S</a:t>
            </a:r>
            <a:endParaRPr lang="en-CA" sz="3600" dirty="0"/>
          </a:p>
        </p:txBody>
      </p:sp>
      <p:sp>
        <p:nvSpPr>
          <p:cNvPr id="9" name="Rectangle 8"/>
          <p:cNvSpPr/>
          <p:nvPr/>
        </p:nvSpPr>
        <p:spPr>
          <a:xfrm>
            <a:off x="7213829" y="1468103"/>
            <a:ext cx="537327" cy="646331"/>
          </a:xfrm>
          <a:prstGeom prst="rect">
            <a:avLst/>
          </a:prstGeom>
        </p:spPr>
        <p:txBody>
          <a:bodyPr wrap="none">
            <a:spAutoFit/>
          </a:bodyPr>
          <a:lstStyle/>
          <a:p>
            <a:r>
              <a:rPr lang="en-CA" sz="3600" dirty="0"/>
              <a:t>O</a:t>
            </a:r>
          </a:p>
        </p:txBody>
      </p:sp>
      <p:sp>
        <p:nvSpPr>
          <p:cNvPr id="10" name="Rectangle 9"/>
          <p:cNvSpPr/>
          <p:nvPr/>
        </p:nvSpPr>
        <p:spPr>
          <a:xfrm>
            <a:off x="7583833" y="1659574"/>
            <a:ext cx="407484" cy="523220"/>
          </a:xfrm>
          <a:prstGeom prst="rect">
            <a:avLst/>
          </a:prstGeom>
        </p:spPr>
        <p:txBody>
          <a:bodyPr wrap="none">
            <a:spAutoFit/>
          </a:bodyPr>
          <a:lstStyle/>
          <a:p>
            <a:r>
              <a:rPr lang="en-US" sz="2800" dirty="0"/>
              <a:t>2</a:t>
            </a:r>
            <a:endParaRPr lang="en-CA" sz="2800" dirty="0"/>
          </a:p>
        </p:txBody>
      </p:sp>
      <p:sp>
        <p:nvSpPr>
          <p:cNvPr id="14" name="Rectangle 13"/>
          <p:cNvSpPr/>
          <p:nvPr/>
        </p:nvSpPr>
        <p:spPr>
          <a:xfrm>
            <a:off x="6931932" y="3582636"/>
            <a:ext cx="460382" cy="646331"/>
          </a:xfrm>
          <a:prstGeom prst="rect">
            <a:avLst/>
          </a:prstGeom>
        </p:spPr>
        <p:txBody>
          <a:bodyPr wrap="none">
            <a:spAutoFit/>
          </a:bodyPr>
          <a:lstStyle/>
          <a:p>
            <a:r>
              <a:rPr lang="en-US" sz="3600" dirty="0"/>
              <a:t>P</a:t>
            </a:r>
            <a:endParaRPr lang="en-CA" sz="3600" dirty="0"/>
          </a:p>
        </p:txBody>
      </p:sp>
      <p:sp>
        <p:nvSpPr>
          <p:cNvPr id="15" name="Rectangle 14"/>
          <p:cNvSpPr/>
          <p:nvPr/>
        </p:nvSpPr>
        <p:spPr>
          <a:xfrm>
            <a:off x="7262433" y="3582636"/>
            <a:ext cx="686406" cy="646331"/>
          </a:xfrm>
          <a:prstGeom prst="rect">
            <a:avLst/>
          </a:prstGeom>
        </p:spPr>
        <p:txBody>
          <a:bodyPr wrap="none">
            <a:spAutoFit/>
          </a:bodyPr>
          <a:lstStyle/>
          <a:p>
            <a:r>
              <a:rPr lang="en-US" sz="3600" dirty="0"/>
              <a:t>Br</a:t>
            </a:r>
            <a:endParaRPr lang="en-CA" sz="3600" dirty="0"/>
          </a:p>
        </p:txBody>
      </p:sp>
      <p:sp>
        <p:nvSpPr>
          <p:cNvPr id="16" name="Rectangle 15"/>
          <p:cNvSpPr/>
          <p:nvPr/>
        </p:nvSpPr>
        <p:spPr>
          <a:xfrm>
            <a:off x="7782335" y="3762487"/>
            <a:ext cx="407484" cy="523220"/>
          </a:xfrm>
          <a:prstGeom prst="rect">
            <a:avLst/>
          </a:prstGeom>
        </p:spPr>
        <p:txBody>
          <a:bodyPr wrap="none">
            <a:spAutoFit/>
          </a:bodyPr>
          <a:lstStyle/>
          <a:p>
            <a:r>
              <a:rPr lang="en-US" sz="2800" dirty="0"/>
              <a:t>3</a:t>
            </a:r>
            <a:endParaRPr lang="en-CA" sz="2800" dirty="0"/>
          </a:p>
        </p:txBody>
      </p:sp>
      <p:sp>
        <p:nvSpPr>
          <p:cNvPr id="20" name="Rectangle 19"/>
          <p:cNvSpPr/>
          <p:nvPr/>
        </p:nvSpPr>
        <p:spPr>
          <a:xfrm>
            <a:off x="7011982" y="5527305"/>
            <a:ext cx="726481" cy="646331"/>
          </a:xfrm>
          <a:prstGeom prst="rect">
            <a:avLst/>
          </a:prstGeom>
        </p:spPr>
        <p:txBody>
          <a:bodyPr wrap="none">
            <a:spAutoFit/>
          </a:bodyPr>
          <a:lstStyle/>
          <a:p>
            <a:r>
              <a:rPr lang="en-US" sz="3600" dirty="0"/>
              <a:t>As</a:t>
            </a:r>
            <a:endParaRPr lang="en-CA" sz="3600" dirty="0"/>
          </a:p>
        </p:txBody>
      </p:sp>
      <p:sp>
        <p:nvSpPr>
          <p:cNvPr id="21" name="Rectangle 20"/>
          <p:cNvSpPr/>
          <p:nvPr/>
        </p:nvSpPr>
        <p:spPr>
          <a:xfrm>
            <a:off x="7576945" y="5527305"/>
            <a:ext cx="612668" cy="646331"/>
          </a:xfrm>
          <a:prstGeom prst="rect">
            <a:avLst/>
          </a:prstGeom>
        </p:spPr>
        <p:txBody>
          <a:bodyPr wrap="none">
            <a:spAutoFit/>
          </a:bodyPr>
          <a:lstStyle/>
          <a:p>
            <a:r>
              <a:rPr lang="en-US" sz="3600" dirty="0"/>
              <a:t>Cl</a:t>
            </a:r>
            <a:endParaRPr lang="en-CA" sz="3600" dirty="0"/>
          </a:p>
        </p:txBody>
      </p:sp>
      <p:sp>
        <p:nvSpPr>
          <p:cNvPr id="23" name="Rectangle 22"/>
          <p:cNvSpPr/>
          <p:nvPr/>
        </p:nvSpPr>
        <p:spPr>
          <a:xfrm>
            <a:off x="7978658" y="5749420"/>
            <a:ext cx="407484" cy="523220"/>
          </a:xfrm>
          <a:prstGeom prst="rect">
            <a:avLst/>
          </a:prstGeom>
        </p:spPr>
        <p:txBody>
          <a:bodyPr wrap="none">
            <a:spAutoFit/>
          </a:bodyPr>
          <a:lstStyle/>
          <a:p>
            <a:r>
              <a:rPr lang="en-US" sz="2800" dirty="0"/>
              <a:t>5</a:t>
            </a:r>
            <a:endParaRPr lang="en-CA" sz="2800" dirty="0"/>
          </a:p>
        </p:txBody>
      </p:sp>
      <p:sp>
        <p:nvSpPr>
          <p:cNvPr id="2" name="TextBox 1"/>
          <p:cNvSpPr txBox="1"/>
          <p:nvPr/>
        </p:nvSpPr>
        <p:spPr>
          <a:xfrm>
            <a:off x="537860" y="358438"/>
            <a:ext cx="5558140" cy="707886"/>
          </a:xfrm>
          <a:prstGeom prst="rect">
            <a:avLst/>
          </a:prstGeom>
          <a:noFill/>
        </p:spPr>
        <p:txBody>
          <a:bodyPr wrap="square" rtlCol="0">
            <a:spAutoFit/>
          </a:bodyPr>
          <a:lstStyle/>
          <a:p>
            <a:r>
              <a:rPr lang="en-CA" sz="4000" i="1" dirty="0"/>
              <a:t>You try some:</a:t>
            </a:r>
          </a:p>
        </p:txBody>
      </p:sp>
      <p:pic>
        <p:nvPicPr>
          <p:cNvPr id="17" name="Content Placeholder 4" descr="Text&#10;&#10;Description automatically generated">
            <a:extLst>
              <a:ext uri="{FF2B5EF4-FFF2-40B4-BE49-F238E27FC236}">
                <a16:creationId xmlns:a16="http://schemas.microsoft.com/office/drawing/2014/main" id="{BA087CBC-F379-0C4A-A0F6-374BA5B74A1B}"/>
              </a:ext>
            </a:extLst>
          </p:cNvPr>
          <p:cNvPicPr>
            <a:picLocks noChangeAspect="1"/>
          </p:cNvPicPr>
          <p:nvPr/>
        </p:nvPicPr>
        <p:blipFill>
          <a:blip r:embed="rId2"/>
          <a:stretch>
            <a:fillRect/>
          </a:stretch>
        </p:blipFill>
        <p:spPr>
          <a:xfrm>
            <a:off x="889000" y="1597382"/>
            <a:ext cx="2695991" cy="4792874"/>
          </a:xfrm>
          <a:prstGeom prst="rect">
            <a:avLst/>
          </a:prstGeom>
        </p:spPr>
      </p:pic>
    </p:spTree>
    <p:extLst>
      <p:ext uri="{BB962C8B-B14F-4D97-AF65-F5344CB8AC3E}">
        <p14:creationId xmlns:p14="http://schemas.microsoft.com/office/powerpoint/2010/main" val="131230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4" grpId="0"/>
      <p:bldP spid="15" grpId="0"/>
      <p:bldP spid="16" grpId="0"/>
      <p:bldP spid="20" grpId="0"/>
      <p:bldP spid="21"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11711" y="2337670"/>
            <a:ext cx="11480289" cy="4361234"/>
          </a:xfrm>
        </p:spPr>
        <p:txBody>
          <a:bodyPr anchor="t">
            <a:normAutofit/>
          </a:bodyPr>
          <a:lstStyle/>
          <a:p>
            <a:pPr marL="838200" indent="-381000">
              <a:lnSpc>
                <a:spcPct val="130000"/>
              </a:lnSpc>
              <a:buFont typeface="Arial" panose="020B0604020202020204" pitchFamily="34" charset="0"/>
              <a:buAutoNum type="arabicPeriod"/>
            </a:pPr>
            <a:r>
              <a:rPr lang="en-GB" altLang="en-US" sz="3600" dirty="0"/>
              <a:t>Examine the formula.</a:t>
            </a:r>
          </a:p>
          <a:p>
            <a:pPr marL="1238250" lvl="1" indent="-381000">
              <a:lnSpc>
                <a:spcPct val="130000"/>
              </a:lnSpc>
              <a:buFont typeface="Times" panose="02020603050405020304" pitchFamily="18" charset="0"/>
              <a:buChar char="•"/>
            </a:pPr>
            <a:r>
              <a:rPr lang="en-GB" altLang="en-US" sz="3200" b="1" u="sng" dirty="0"/>
              <a:t>Ionic</a:t>
            </a:r>
            <a:r>
              <a:rPr lang="en-GB" altLang="en-US" sz="3200" dirty="0"/>
              <a:t> compounds start with a </a:t>
            </a:r>
            <a:r>
              <a:rPr lang="en-GB" altLang="en-US" sz="3200" b="1" dirty="0">
                <a:highlight>
                  <a:srgbClr val="FFFF00"/>
                </a:highlight>
              </a:rPr>
              <a:t>metal</a:t>
            </a:r>
            <a:r>
              <a:rPr lang="en-GB" altLang="en-US" sz="3200" dirty="0"/>
              <a:t> or the </a:t>
            </a:r>
            <a:r>
              <a:rPr lang="en-GB" altLang="en-US" sz="3200" b="1" dirty="0">
                <a:highlight>
                  <a:srgbClr val="FFFF00"/>
                </a:highlight>
              </a:rPr>
              <a:t>ammonium ion</a:t>
            </a:r>
            <a:r>
              <a:rPr lang="en-GB" altLang="en-US" sz="3200" dirty="0"/>
              <a:t>.</a:t>
            </a:r>
          </a:p>
          <a:p>
            <a:pPr marL="1238250" lvl="1" indent="-381000">
              <a:lnSpc>
                <a:spcPct val="130000"/>
              </a:lnSpc>
              <a:buFont typeface="Times" panose="02020603050405020304" pitchFamily="18" charset="0"/>
              <a:buChar char="•"/>
            </a:pPr>
            <a:r>
              <a:rPr lang="en-GB" altLang="en-US" sz="3200" b="1" u="sng" dirty="0"/>
              <a:t>Covalent</a:t>
            </a:r>
            <a:r>
              <a:rPr lang="en-GB" altLang="en-US" sz="3200" dirty="0"/>
              <a:t> compounds start with a </a:t>
            </a:r>
            <a:r>
              <a:rPr lang="en-GB" altLang="en-US" sz="3200" b="1" dirty="0">
                <a:highlight>
                  <a:srgbClr val="FFFF00"/>
                </a:highlight>
              </a:rPr>
              <a:t>non-metal</a:t>
            </a:r>
            <a:r>
              <a:rPr lang="en-GB" altLang="en-US" sz="3200" dirty="0"/>
              <a:t>.</a:t>
            </a:r>
          </a:p>
          <a:p>
            <a:pPr>
              <a:lnSpc>
                <a:spcPct val="130000"/>
              </a:lnSpc>
            </a:pPr>
            <a:endParaRPr lang="en-CA" sz="3600" dirty="0"/>
          </a:p>
        </p:txBody>
      </p:sp>
      <p:sp>
        <p:nvSpPr>
          <p:cNvPr id="2" name="Rectangle 1">
            <a:extLst>
              <a:ext uri="{FF2B5EF4-FFF2-40B4-BE49-F238E27FC236}">
                <a16:creationId xmlns:a16="http://schemas.microsoft.com/office/drawing/2014/main" id="{B47DB8CD-3810-5145-BC26-613A93C2B3CF}"/>
              </a:ext>
            </a:extLst>
          </p:cNvPr>
          <p:cNvSpPr/>
          <p:nvPr/>
        </p:nvSpPr>
        <p:spPr>
          <a:xfrm>
            <a:off x="1365828" y="1049331"/>
            <a:ext cx="8490161" cy="921791"/>
          </a:xfrm>
          <a:prstGeom prst="rect">
            <a:avLst/>
          </a:prstGeom>
        </p:spPr>
        <p:txBody>
          <a:bodyPr wrap="square">
            <a:spAutoFit/>
          </a:bodyPr>
          <a:lstStyle/>
          <a:p>
            <a:pPr marL="457200" indent="-457200">
              <a:lnSpc>
                <a:spcPct val="130000"/>
              </a:lnSpc>
            </a:pPr>
            <a:r>
              <a:rPr lang="en-US" altLang="en-US" sz="4400" dirty="0">
                <a:solidFill>
                  <a:schemeClr val="bg1"/>
                </a:solidFill>
                <a:latin typeface="+mj-lt"/>
              </a:rPr>
              <a:t>IONIC VS COVALENT:</a:t>
            </a:r>
          </a:p>
        </p:txBody>
      </p:sp>
    </p:spTree>
    <p:extLst>
      <p:ext uri="{BB962C8B-B14F-4D97-AF65-F5344CB8AC3E}">
        <p14:creationId xmlns:p14="http://schemas.microsoft.com/office/powerpoint/2010/main" val="1040251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11710" y="2403452"/>
            <a:ext cx="11480289" cy="4361234"/>
          </a:xfrm>
        </p:spPr>
        <p:txBody>
          <a:bodyPr anchor="t">
            <a:normAutofit/>
          </a:bodyPr>
          <a:lstStyle/>
          <a:p>
            <a:pPr marL="457200">
              <a:lnSpc>
                <a:spcPct val="130000"/>
              </a:lnSpc>
            </a:pPr>
            <a:r>
              <a:rPr lang="en-GB" altLang="en-US" sz="3200" dirty="0"/>
              <a:t>2.  If the compound is </a:t>
            </a:r>
            <a:r>
              <a:rPr lang="en-GB" altLang="en-US" sz="3200" u="sng" dirty="0"/>
              <a:t>COVALENT</a:t>
            </a:r>
            <a:r>
              <a:rPr lang="en-GB" altLang="en-US" sz="3200" dirty="0"/>
              <a:t>:</a:t>
            </a:r>
          </a:p>
          <a:p>
            <a:pPr marL="1238250" lvl="1" indent="-381000">
              <a:lnSpc>
                <a:spcPct val="130000"/>
              </a:lnSpc>
              <a:buFont typeface="Times" panose="02020603050405020304" pitchFamily="18" charset="0"/>
              <a:buChar char="•"/>
            </a:pPr>
            <a:r>
              <a:rPr lang="en-GB" altLang="en-US" sz="2800" dirty="0"/>
              <a:t>Use the </a:t>
            </a:r>
            <a:r>
              <a:rPr lang="en-GB" altLang="en-US" sz="2800" b="1" dirty="0">
                <a:highlight>
                  <a:srgbClr val="FFFF00"/>
                </a:highlight>
              </a:rPr>
              <a:t>prefix</a:t>
            </a:r>
            <a:r>
              <a:rPr lang="en-GB" altLang="en-US" sz="2800" dirty="0"/>
              <a:t> system of naming if the compound is </a:t>
            </a:r>
            <a:r>
              <a:rPr lang="en-GB" altLang="en-US" sz="2800" b="1" dirty="0">
                <a:highlight>
                  <a:srgbClr val="FFFF00"/>
                </a:highlight>
              </a:rPr>
              <a:t>binary</a:t>
            </a:r>
            <a:r>
              <a:rPr lang="en-GB" altLang="en-US" sz="2800" dirty="0"/>
              <a:t> and does </a:t>
            </a:r>
            <a:r>
              <a:rPr lang="en-GB" altLang="en-US" sz="2800" u="sng" dirty="0"/>
              <a:t>not</a:t>
            </a:r>
            <a:r>
              <a:rPr lang="en-GB" altLang="en-US" sz="2800" dirty="0"/>
              <a:t> start with </a:t>
            </a:r>
            <a:r>
              <a:rPr lang="en-GB" altLang="en-US" sz="2800" b="1" dirty="0">
                <a:highlight>
                  <a:srgbClr val="FFFF00"/>
                </a:highlight>
              </a:rPr>
              <a:t>hydrogen</a:t>
            </a:r>
            <a:r>
              <a:rPr lang="en-GB" altLang="en-US" sz="2800" dirty="0"/>
              <a:t>.</a:t>
            </a:r>
          </a:p>
          <a:p>
            <a:pPr marL="1238250" lvl="1" indent="-381000">
              <a:lnSpc>
                <a:spcPct val="130000"/>
              </a:lnSpc>
              <a:buFont typeface="Times" panose="02020603050405020304" pitchFamily="18" charset="0"/>
              <a:buChar char="•"/>
            </a:pPr>
            <a:r>
              <a:rPr lang="en-GB" altLang="en-US" sz="2800" dirty="0"/>
              <a:t>If there are more than </a:t>
            </a:r>
            <a:r>
              <a:rPr lang="en-GB" altLang="en-US" sz="2800" b="1" dirty="0">
                <a:highlight>
                  <a:srgbClr val="FFFF00"/>
                </a:highlight>
              </a:rPr>
              <a:t>two</a:t>
            </a:r>
            <a:r>
              <a:rPr lang="en-GB" altLang="en-US" sz="2800" b="1" dirty="0"/>
              <a:t> </a:t>
            </a:r>
            <a:r>
              <a:rPr lang="en-GB" altLang="en-US" sz="2800" dirty="0"/>
              <a:t>different elements, or it starts with </a:t>
            </a:r>
            <a:r>
              <a:rPr lang="en-GB" altLang="en-US" sz="2800" b="1" dirty="0">
                <a:highlight>
                  <a:srgbClr val="FFFF00"/>
                </a:highlight>
              </a:rPr>
              <a:t>H</a:t>
            </a:r>
            <a:r>
              <a:rPr lang="en-GB" altLang="en-US" sz="2800" dirty="0"/>
              <a:t>, there is probably a different, simpler (“common”) name for the covalent molecule.</a:t>
            </a:r>
          </a:p>
          <a:p>
            <a:pPr>
              <a:lnSpc>
                <a:spcPct val="130000"/>
              </a:lnSpc>
            </a:pPr>
            <a:endParaRPr lang="en-CA" sz="3200" dirty="0"/>
          </a:p>
        </p:txBody>
      </p:sp>
      <p:sp>
        <p:nvSpPr>
          <p:cNvPr id="9" name="Rectangle 8">
            <a:extLst>
              <a:ext uri="{FF2B5EF4-FFF2-40B4-BE49-F238E27FC236}">
                <a16:creationId xmlns:a16="http://schemas.microsoft.com/office/drawing/2014/main" id="{9996A49C-BCF1-7C49-BEA3-46F45E4A61FA}"/>
              </a:ext>
            </a:extLst>
          </p:cNvPr>
          <p:cNvSpPr/>
          <p:nvPr/>
        </p:nvSpPr>
        <p:spPr>
          <a:xfrm>
            <a:off x="1365828" y="1049331"/>
            <a:ext cx="8490161" cy="921791"/>
          </a:xfrm>
          <a:prstGeom prst="rect">
            <a:avLst/>
          </a:prstGeom>
        </p:spPr>
        <p:txBody>
          <a:bodyPr wrap="square">
            <a:spAutoFit/>
          </a:bodyPr>
          <a:lstStyle/>
          <a:p>
            <a:pPr marL="457200" indent="-457200">
              <a:lnSpc>
                <a:spcPct val="130000"/>
              </a:lnSpc>
            </a:pPr>
            <a:r>
              <a:rPr lang="en-US" altLang="en-US" sz="4400" dirty="0">
                <a:solidFill>
                  <a:schemeClr val="bg1"/>
                </a:solidFill>
                <a:latin typeface="+mj-lt"/>
              </a:rPr>
              <a:t>IONIC VS COVALENT:</a:t>
            </a:r>
          </a:p>
        </p:txBody>
      </p:sp>
    </p:spTree>
    <p:extLst>
      <p:ext uri="{BB962C8B-B14F-4D97-AF65-F5344CB8AC3E}">
        <p14:creationId xmlns:p14="http://schemas.microsoft.com/office/powerpoint/2010/main" val="187136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11710" y="2212740"/>
            <a:ext cx="11480289" cy="4361234"/>
          </a:xfrm>
        </p:spPr>
        <p:txBody>
          <a:bodyPr anchor="t">
            <a:noAutofit/>
          </a:bodyPr>
          <a:lstStyle/>
          <a:p>
            <a:pPr marL="457200">
              <a:lnSpc>
                <a:spcPct val="130000"/>
              </a:lnSpc>
            </a:pPr>
            <a:r>
              <a:rPr lang="en-GB" altLang="en-US" sz="2600" dirty="0"/>
              <a:t>3.  If the compound is </a:t>
            </a:r>
            <a:r>
              <a:rPr lang="en-GB" altLang="en-US" sz="2600" u="sng" dirty="0"/>
              <a:t>IONIC</a:t>
            </a:r>
            <a:r>
              <a:rPr lang="en-GB" altLang="en-US" sz="2600" dirty="0"/>
              <a:t>:</a:t>
            </a:r>
          </a:p>
          <a:p>
            <a:pPr marL="1238250" lvl="1" indent="-381000">
              <a:lnSpc>
                <a:spcPct val="130000"/>
              </a:lnSpc>
              <a:buFont typeface="Times" panose="02020603050405020304" pitchFamily="18" charset="0"/>
              <a:buChar char="•"/>
            </a:pPr>
            <a:r>
              <a:rPr lang="en-US" altLang="en-US" sz="2600" dirty="0"/>
              <a:t>Check the metal to see if it is </a:t>
            </a:r>
            <a:r>
              <a:rPr lang="en-US" altLang="en-US" sz="2600" b="1" dirty="0">
                <a:highlight>
                  <a:srgbClr val="FFFF00"/>
                </a:highlight>
              </a:rPr>
              <a:t>multivalent</a:t>
            </a:r>
            <a:r>
              <a:rPr lang="en-US" altLang="en-US" sz="2600" dirty="0"/>
              <a:t> (add a </a:t>
            </a:r>
            <a:r>
              <a:rPr lang="en-US" altLang="en-US" sz="2600" b="1" dirty="0">
                <a:highlight>
                  <a:srgbClr val="FFFF00"/>
                </a:highlight>
              </a:rPr>
              <a:t>Roman Numeral </a:t>
            </a:r>
            <a:r>
              <a:rPr lang="en-US" altLang="en-US" sz="2600" dirty="0"/>
              <a:t>if it is multivalent). Naming starts with the name of the </a:t>
            </a:r>
            <a:r>
              <a:rPr lang="en-US" altLang="en-US" sz="2600" b="1" dirty="0">
                <a:highlight>
                  <a:srgbClr val="FFFF00"/>
                </a:highlight>
              </a:rPr>
              <a:t>metal</a:t>
            </a:r>
            <a:r>
              <a:rPr lang="en-US" altLang="en-US" sz="2600" dirty="0"/>
              <a:t> atom.</a:t>
            </a:r>
          </a:p>
          <a:p>
            <a:pPr marL="1238250" lvl="1" indent="-381000">
              <a:lnSpc>
                <a:spcPct val="130000"/>
              </a:lnSpc>
              <a:buFont typeface="Times" panose="02020603050405020304" pitchFamily="18" charset="0"/>
              <a:buChar char="•"/>
            </a:pPr>
            <a:r>
              <a:rPr lang="en-US" altLang="en-US" sz="2600" dirty="0"/>
              <a:t>If it ends with a </a:t>
            </a:r>
            <a:r>
              <a:rPr lang="en-US" altLang="en-US" sz="2600" b="1" dirty="0">
                <a:highlight>
                  <a:srgbClr val="FFFF00"/>
                </a:highlight>
              </a:rPr>
              <a:t>single non-metal</a:t>
            </a:r>
            <a:r>
              <a:rPr lang="en-US" altLang="en-US" sz="2600" dirty="0"/>
              <a:t>, naming will just end in </a:t>
            </a:r>
            <a:r>
              <a:rPr lang="en-US" altLang="en-US" sz="2600" b="1" dirty="0">
                <a:highlight>
                  <a:srgbClr val="FFFF00"/>
                </a:highlight>
              </a:rPr>
              <a:t>-ide</a:t>
            </a:r>
            <a:r>
              <a:rPr lang="en-US" altLang="en-US" sz="2600" dirty="0"/>
              <a:t>.</a:t>
            </a:r>
          </a:p>
          <a:p>
            <a:pPr marL="1238250" lvl="1" indent="-381000">
              <a:lnSpc>
                <a:spcPct val="130000"/>
              </a:lnSpc>
              <a:buFont typeface="Times" panose="02020603050405020304" pitchFamily="18" charset="0"/>
              <a:buChar char="•"/>
            </a:pPr>
            <a:r>
              <a:rPr lang="en-US" altLang="en-US" sz="2600" dirty="0"/>
              <a:t>If it ends in a </a:t>
            </a:r>
            <a:r>
              <a:rPr lang="en-US" altLang="en-US" sz="2600" b="1" dirty="0">
                <a:highlight>
                  <a:srgbClr val="FFFF00"/>
                </a:highlight>
              </a:rPr>
              <a:t>polyatomic ion</a:t>
            </a:r>
            <a:r>
              <a:rPr lang="en-US" altLang="en-US" sz="2600" dirty="0"/>
              <a:t>, look up the name/formula.</a:t>
            </a:r>
          </a:p>
          <a:p>
            <a:pPr>
              <a:lnSpc>
                <a:spcPct val="130000"/>
              </a:lnSpc>
            </a:pPr>
            <a:endParaRPr lang="en-CA" sz="2600" dirty="0"/>
          </a:p>
        </p:txBody>
      </p:sp>
      <p:sp>
        <p:nvSpPr>
          <p:cNvPr id="9" name="Rectangle 8">
            <a:extLst>
              <a:ext uri="{FF2B5EF4-FFF2-40B4-BE49-F238E27FC236}">
                <a16:creationId xmlns:a16="http://schemas.microsoft.com/office/drawing/2014/main" id="{1ECC5B55-5C57-0C42-8D1B-4D76A57D26E5}"/>
              </a:ext>
            </a:extLst>
          </p:cNvPr>
          <p:cNvSpPr/>
          <p:nvPr/>
        </p:nvSpPr>
        <p:spPr>
          <a:xfrm>
            <a:off x="1365828" y="1049331"/>
            <a:ext cx="8490161" cy="921791"/>
          </a:xfrm>
          <a:prstGeom prst="rect">
            <a:avLst/>
          </a:prstGeom>
        </p:spPr>
        <p:txBody>
          <a:bodyPr wrap="square">
            <a:spAutoFit/>
          </a:bodyPr>
          <a:lstStyle/>
          <a:p>
            <a:pPr marL="457200" indent="-457200">
              <a:lnSpc>
                <a:spcPct val="130000"/>
              </a:lnSpc>
            </a:pPr>
            <a:r>
              <a:rPr lang="en-US" altLang="en-US" sz="4400" dirty="0">
                <a:solidFill>
                  <a:schemeClr val="bg1"/>
                </a:solidFill>
                <a:latin typeface="+mj-lt"/>
              </a:rPr>
              <a:t>IONIC VS COVALENT:</a:t>
            </a:r>
          </a:p>
        </p:txBody>
      </p:sp>
    </p:spTree>
    <p:extLst>
      <p:ext uri="{BB962C8B-B14F-4D97-AF65-F5344CB8AC3E}">
        <p14:creationId xmlns:p14="http://schemas.microsoft.com/office/powerpoint/2010/main" val="140936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http://www.silversparrowsm.com.au/wp-content/uploads/2013/05/sharing-is-caring.jpg">
            <a:extLst>
              <a:ext uri="{FF2B5EF4-FFF2-40B4-BE49-F238E27FC236}">
                <a16:creationId xmlns:a16="http://schemas.microsoft.com/office/drawing/2014/main" id="{21F89573-7C17-E342-AEC4-090802AB561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299" r="12699" b="1"/>
          <a:stretch/>
        </p:blipFill>
        <p:spPr bwMode="auto">
          <a:xfrm>
            <a:off x="6811598" y="902118"/>
            <a:ext cx="2698992" cy="253020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3" descr="Picture 14">
            <a:extLst>
              <a:ext uri="{FF2B5EF4-FFF2-40B4-BE49-F238E27FC236}">
                <a16:creationId xmlns:a16="http://schemas.microsoft.com/office/drawing/2014/main" id="{CD109BAE-AD30-5B42-935F-C56ADE2AA95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830" r="8460" b="-1"/>
          <a:stretch/>
        </p:blipFill>
        <p:spPr bwMode="auto">
          <a:xfrm>
            <a:off x="9695508" y="912465"/>
            <a:ext cx="2494581" cy="237122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5">
            <a:extLst>
              <a:ext uri="{FF2B5EF4-FFF2-40B4-BE49-F238E27FC236}">
                <a16:creationId xmlns:a16="http://schemas.microsoft.com/office/drawing/2014/main" id="{2440163B-50FF-9F4A-ADFF-2091C2739792}"/>
              </a:ext>
            </a:extLst>
          </p:cNvPr>
          <p:cNvPicPr>
            <a:picLocks noChangeAspect="1"/>
          </p:cNvPicPr>
          <p:nvPr/>
        </p:nvPicPr>
        <p:blipFill rotWithShape="1">
          <a:blip r:embed="rId5">
            <a:extLst>
              <a:ext uri="{28A0092B-C50C-407E-A947-70E740481C1C}">
                <a14:useLocalDpi xmlns:a14="http://schemas.microsoft.com/office/drawing/2010/main" val="0"/>
              </a:ext>
            </a:extLst>
          </a:blip>
          <a:srcRect l="2297"/>
          <a:stretch/>
        </p:blipFill>
        <p:spPr bwMode="auto">
          <a:xfrm>
            <a:off x="1067712" y="3435496"/>
            <a:ext cx="5790310" cy="34225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 name="Rectangle 136">
            <a:extLst>
              <a:ext uri="{FF2B5EF4-FFF2-40B4-BE49-F238E27FC236}">
                <a16:creationId xmlns:a16="http://schemas.microsoft.com/office/drawing/2014/main" id="{C3FEC850-D70F-4F53-AFB0-352FEA945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667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3" name="Title 1">
            <a:extLst>
              <a:ext uri="{FF2B5EF4-FFF2-40B4-BE49-F238E27FC236}">
                <a16:creationId xmlns:a16="http://schemas.microsoft.com/office/drawing/2014/main" id="{9E963BEF-C531-1349-8EFC-B9EAC8FEDF5C}"/>
              </a:ext>
            </a:extLst>
          </p:cNvPr>
          <p:cNvSpPr>
            <a:spLocks noGrp="1"/>
          </p:cNvSpPr>
          <p:nvPr>
            <p:ph type="title"/>
          </p:nvPr>
        </p:nvSpPr>
        <p:spPr>
          <a:xfrm>
            <a:off x="1434622" y="1113327"/>
            <a:ext cx="4862811" cy="2019488"/>
          </a:xfrm>
        </p:spPr>
        <p:txBody>
          <a:bodyPr>
            <a:normAutofit/>
          </a:bodyPr>
          <a:lstStyle/>
          <a:p>
            <a:pPr algn="ctr" eaLnBrk="1" hangingPunct="1"/>
            <a:r>
              <a:rPr lang="en-US" altLang="en-US" sz="4000" dirty="0">
                <a:solidFill>
                  <a:schemeClr val="bg1"/>
                </a:solidFill>
                <a:ea typeface="ＭＳ Ｐゴシック" panose="020B0600070205080204" pitchFamily="34" charset="-128"/>
              </a:rPr>
              <a:t>COVALENT COMPOUNDS</a:t>
            </a:r>
          </a:p>
        </p:txBody>
      </p:sp>
      <p:sp>
        <p:nvSpPr>
          <p:cNvPr id="139" name="Rectangle 138">
            <a:extLst>
              <a:ext uri="{FF2B5EF4-FFF2-40B4-BE49-F238E27FC236}">
                <a16:creationId xmlns:a16="http://schemas.microsoft.com/office/drawing/2014/main" id="{98928BEC-981A-4B8F-98FA-839975C5F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63" y="9307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15114E9F-2A15-431C-9EF8-E5F1FFEE12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32BA9D6C-8214-4E25-AF8B-48762AD8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23" y="3442673"/>
            <a:ext cx="5333977" cy="341532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5D7B94B2-D9B6-4EAC-8CD9-3961D17843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396996"/>
            <a:ext cx="1219200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Content Placeholder 2">
            <a:extLst>
              <a:ext uri="{FF2B5EF4-FFF2-40B4-BE49-F238E27FC236}">
                <a16:creationId xmlns:a16="http://schemas.microsoft.com/office/drawing/2014/main" id="{CA75A9C2-8557-C443-92C3-19FEE1111A01}"/>
              </a:ext>
            </a:extLst>
          </p:cNvPr>
          <p:cNvSpPr>
            <a:spLocks noGrp="1"/>
          </p:cNvSpPr>
          <p:nvPr>
            <p:ph idx="1"/>
          </p:nvPr>
        </p:nvSpPr>
        <p:spPr>
          <a:xfrm>
            <a:off x="7046986" y="3671659"/>
            <a:ext cx="5015087" cy="3009022"/>
          </a:xfrm>
        </p:spPr>
        <p:txBody>
          <a:bodyPr anchor="t">
            <a:normAutofit/>
          </a:bodyPr>
          <a:lstStyle/>
          <a:p>
            <a:pPr marL="285750" indent="-285750" eaLnBrk="1" hangingPunct="1">
              <a:buFont typeface="Arial" panose="020B0604020202020204" pitchFamily="34" charset="0"/>
              <a:buChar char="•"/>
            </a:pPr>
            <a:r>
              <a:rPr lang="en-US" altLang="en-US" sz="2000" dirty="0">
                <a:ea typeface="ＭＳ Ｐゴシック" panose="020B0600070205080204" pitchFamily="34" charset="-128"/>
              </a:rPr>
              <a:t>Covalent compounds are made up of two </a:t>
            </a:r>
            <a:r>
              <a:rPr lang="en-US" altLang="en-US" sz="2000" u="sng" dirty="0">
                <a:highlight>
                  <a:srgbClr val="FFFF00"/>
                </a:highlight>
                <a:ea typeface="ＭＳ Ｐゴシック" panose="020B0600070205080204" pitchFamily="34" charset="-128"/>
              </a:rPr>
              <a:t>non-metals</a:t>
            </a:r>
            <a:r>
              <a:rPr lang="en-US" altLang="en-US" sz="2000" u="sng" dirty="0">
                <a:ea typeface="ＭＳ Ｐゴシック" panose="020B0600070205080204" pitchFamily="34" charset="-128"/>
              </a:rPr>
              <a:t>.</a:t>
            </a:r>
          </a:p>
          <a:p>
            <a:pPr marL="285750" indent="-285750" eaLnBrk="1" hangingPunct="1">
              <a:buFont typeface="Arial" panose="020B0604020202020204" pitchFamily="34" charset="0"/>
              <a:buChar char="•"/>
            </a:pPr>
            <a:r>
              <a:rPr lang="en-US" altLang="en-US" sz="2000" dirty="0">
                <a:ea typeface="ＭＳ Ｐゴシック" panose="020B0600070205080204" pitchFamily="34" charset="-128"/>
              </a:rPr>
              <a:t>Covalent compounds </a:t>
            </a:r>
            <a:r>
              <a:rPr lang="en-US" altLang="en-US" sz="2000" u="sng" dirty="0">
                <a:highlight>
                  <a:srgbClr val="FFFF00"/>
                </a:highlight>
                <a:ea typeface="ＭＳ Ｐゴシック" panose="020B0600070205080204" pitchFamily="34" charset="-128"/>
              </a:rPr>
              <a:t>share</a:t>
            </a:r>
            <a:r>
              <a:rPr lang="en-US" altLang="en-US" sz="2000" dirty="0">
                <a:ea typeface="ＭＳ Ｐゴシック" panose="020B0600070205080204" pitchFamily="34" charset="-128"/>
              </a:rPr>
              <a:t> electrons to form molecules. </a:t>
            </a:r>
          </a:p>
          <a:p>
            <a:pPr marL="285750" indent="-285750" eaLnBrk="1" hangingPunct="1">
              <a:buFont typeface="Arial" panose="020B0604020202020204" pitchFamily="34" charset="0"/>
              <a:buChar char="•"/>
            </a:pPr>
            <a:r>
              <a:rPr lang="en-US" altLang="en-US" sz="2000" i="1" dirty="0">
                <a:ea typeface="ＭＳ Ｐゴシック" panose="020B0600070205080204" pitchFamily="34" charset="-128"/>
              </a:rPr>
              <a:t>Example: </a:t>
            </a:r>
            <a:r>
              <a:rPr lang="en-US" altLang="en-US" sz="2000" i="1" dirty="0">
                <a:highlight>
                  <a:srgbClr val="FFFF00"/>
                </a:highlight>
                <a:ea typeface="ＭＳ Ｐゴシック" panose="020B0600070205080204" pitchFamily="34" charset="-128"/>
              </a:rPr>
              <a:t>water</a:t>
            </a:r>
          </a:p>
          <a:p>
            <a:pPr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
        <p:nvSpPr>
          <p:cNvPr id="147" name="Rectangle 146">
            <a:extLst>
              <a:ext uri="{FF2B5EF4-FFF2-40B4-BE49-F238E27FC236}">
                <a16:creationId xmlns:a16="http://schemas.microsoft.com/office/drawing/2014/main" id="{EA6FE760-E70F-4EB9-BCB1-D7795F04B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3F4C5E54-F243-4EAF-81AE-9CC817815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848457"/>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9B8394A4-EF47-46E0-ACCB-29530F0A7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94575" y="856301"/>
            <a:ext cx="64008" cy="25511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69212740-90DA-6A4E-BDF6-A1CF477B3CBE}"/>
              </a:ext>
            </a:extLst>
          </p:cNvPr>
          <p:cNvSpPr/>
          <p:nvPr/>
        </p:nvSpPr>
        <p:spPr>
          <a:xfrm>
            <a:off x="4546948" y="3461004"/>
            <a:ext cx="1315233" cy="609955"/>
          </a:xfrm>
          <a:prstGeom prst="ellipse">
            <a:avLst/>
          </a:prstGeom>
          <a:noFill/>
          <a:ln w="57150">
            <a:solidFill>
              <a:srgbClr val="CB97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208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dissolve">
                                      <p:cBhvr>
                                        <p:cTn id="7" dur="500"/>
                                        <p:tgtEl>
                                          <p:spTgt spid="18434">
                                            <p:txEl>
                                              <p:pRg st="0" end="0"/>
                                            </p:txEl>
                                          </p:spTgt>
                                        </p:tgtEl>
                                      </p:cBhvr>
                                    </p:animEffect>
                                  </p:childTnLst>
                                </p:cTn>
                              </p:par>
                              <p:par>
                                <p:cTn id="8" presetID="45"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anim calcmode="lin" valueType="num">
                                      <p:cBhvr>
                                        <p:cTn id="11" dur="2000" fill="hold"/>
                                        <p:tgtEl>
                                          <p:spTgt spid="3"/>
                                        </p:tgtEl>
                                        <p:attrNameLst>
                                          <p:attrName>ppt_w</p:attrName>
                                        </p:attrNameLst>
                                      </p:cBhvr>
                                      <p:tavLst>
                                        <p:tav tm="0" fmla="#ppt_w*sin(2.5*pi*$)">
                                          <p:val>
                                            <p:fltVal val="0"/>
                                          </p:val>
                                        </p:tav>
                                        <p:tav tm="100000">
                                          <p:val>
                                            <p:fltVal val="1"/>
                                          </p:val>
                                        </p:tav>
                                      </p:tavLst>
                                    </p:anim>
                                    <p:anim calcmode="lin" valueType="num">
                                      <p:cBhvr>
                                        <p:cTn id="12"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4">
                                            <p:txEl>
                                              <p:pRg st="1" end="1"/>
                                            </p:txEl>
                                          </p:spTgt>
                                        </p:tgtEl>
                                        <p:attrNameLst>
                                          <p:attrName>style.visibility</p:attrName>
                                        </p:attrNameLst>
                                      </p:cBhvr>
                                      <p:to>
                                        <p:strVal val="visible"/>
                                      </p:to>
                                    </p:set>
                                    <p:animEffect transition="in" filter="dissolve">
                                      <p:cBhvr>
                                        <p:cTn id="17" dur="500"/>
                                        <p:tgtEl>
                                          <p:spTgt spid="18434">
                                            <p:txEl>
                                              <p:pRg st="1" end="1"/>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8434">
                                            <p:txEl>
                                              <p:pRg st="2" end="2"/>
                                            </p:txEl>
                                          </p:spTgt>
                                        </p:tgtEl>
                                        <p:attrNameLst>
                                          <p:attrName>style.visibility</p:attrName>
                                        </p:attrNameLst>
                                      </p:cBhvr>
                                      <p:to>
                                        <p:strVal val="visible"/>
                                      </p:to>
                                    </p:set>
                                    <p:animEffect transition="in" filter="dissolve">
                                      <p:cBhvr>
                                        <p:cTn id="25" dur="500"/>
                                        <p:tgtEl>
                                          <p:spTgt spid="184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uiExpand="1" build="p"/>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155" y="188623"/>
            <a:ext cx="3411538" cy="1076506"/>
          </a:xfrm>
        </p:spPr>
        <p:txBody>
          <a:bodyPr>
            <a:normAutofit fontScale="90000"/>
          </a:bodyPr>
          <a:lstStyle/>
          <a:p>
            <a:r>
              <a:rPr lang="en-US" i="1" dirty="0"/>
              <a:t>Example: </a:t>
            </a:r>
            <a:r>
              <a:rPr lang="en-US" dirty="0"/>
              <a:t>H</a:t>
            </a:r>
            <a:r>
              <a:rPr lang="en-US" baseline="-25000" dirty="0"/>
              <a:t>2</a:t>
            </a:r>
            <a:r>
              <a:rPr lang="en-US" dirty="0"/>
              <a:t>O</a:t>
            </a:r>
            <a:endParaRPr lang="en-CA" dirty="0"/>
          </a:p>
        </p:txBody>
      </p:sp>
      <p:sp>
        <p:nvSpPr>
          <p:cNvPr id="5" name="Oval 4"/>
          <p:cNvSpPr/>
          <p:nvPr/>
        </p:nvSpPr>
        <p:spPr>
          <a:xfrm>
            <a:off x="5581918" y="2828836"/>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5315524" y="2572626"/>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662311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662586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5026878" y="2281609"/>
            <a:ext cx="2012898" cy="18089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5821188" y="3980797"/>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696022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96297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5836732" y="222120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6019612" y="2234300"/>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956317" y="299711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3068309" y="284703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2801915" y="259082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4112251" y="320346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5574300" y="4902745"/>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5307906" y="4646535"/>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6014854" y="4527752"/>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a:extLst>
              <a:ext uri="{FF2B5EF4-FFF2-40B4-BE49-F238E27FC236}">
                <a16:creationId xmlns:a16="http://schemas.microsoft.com/office/drawing/2014/main" id="{5B15CD45-0442-6A45-BD5C-9174FAE41ECD}"/>
              </a:ext>
            </a:extLst>
          </p:cNvPr>
          <p:cNvSpPr/>
          <p:nvPr/>
        </p:nvSpPr>
        <p:spPr>
          <a:xfrm>
            <a:off x="3132300" y="2844036"/>
            <a:ext cx="5524080" cy="2862322"/>
          </a:xfrm>
          <a:prstGeom prst="rect">
            <a:avLst/>
          </a:prstGeom>
        </p:spPr>
        <p:txBody>
          <a:bodyPr wrap="square">
            <a:spAutoFit/>
          </a:bodyPr>
          <a:lstStyle/>
          <a:p>
            <a:pPr>
              <a:spcAft>
                <a:spcPts val="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 </a:t>
            </a:r>
            <a:r>
              <a:rPr lang="en-US" sz="4400" b="1" dirty="0">
                <a:latin typeface="Arial" panose="020B0604020202020204" pitchFamily="34" charset="0"/>
                <a:ea typeface="Times New Roman" panose="02020603050405020304" pitchFamily="18" charset="0"/>
                <a:cs typeface="Times New Roman" panose="02020603050405020304" pitchFamily="18" charset="0"/>
              </a:rPr>
              <a:t>H		     O</a:t>
            </a: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a:t>
            </a: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H</a:t>
            </a:r>
            <a:endParaRPr lang="en-CA" sz="4400" dirty="0"/>
          </a:p>
        </p:txBody>
      </p:sp>
    </p:spTree>
    <p:extLst>
      <p:ext uri="{BB962C8B-B14F-4D97-AF65-F5344CB8AC3E}">
        <p14:creationId xmlns:p14="http://schemas.microsoft.com/office/powerpoint/2010/main" val="202148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13" grpId="0" animBg="1"/>
      <p:bldP spid="14" grpId="0" animBg="1"/>
      <p:bldP spid="15" grpId="0" animBg="1"/>
      <p:bldP spid="16" grpId="0" animBg="1"/>
      <p:bldP spid="19" grpId="0" animBg="1"/>
      <p:bldP spid="20"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581918" y="2828836"/>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5315524" y="2572626"/>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662311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662586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5026878" y="2281609"/>
            <a:ext cx="2012898" cy="18089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5821188" y="3980797"/>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696022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96297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5836732" y="222120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6019612" y="2234300"/>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956317" y="299711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3068309" y="284703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2801915" y="259082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4112251" y="320346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5574300" y="4902745"/>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5307906" y="4646535"/>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6014854" y="4527752"/>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7697909" y="2662365"/>
            <a:ext cx="3146996" cy="646331"/>
          </a:xfrm>
          <a:prstGeom prst="rect">
            <a:avLst/>
          </a:prstGeom>
          <a:noFill/>
        </p:spPr>
        <p:txBody>
          <a:bodyPr wrap="square" rtlCol="0">
            <a:spAutoFit/>
          </a:bodyPr>
          <a:lstStyle/>
          <a:p>
            <a:r>
              <a:rPr lang="en-CA" sz="3600" i="1" dirty="0"/>
              <a:t>Let’s Share!</a:t>
            </a:r>
          </a:p>
        </p:txBody>
      </p:sp>
      <p:sp>
        <p:nvSpPr>
          <p:cNvPr id="24" name="Rectangle 23">
            <a:extLst>
              <a:ext uri="{FF2B5EF4-FFF2-40B4-BE49-F238E27FC236}">
                <a16:creationId xmlns:a16="http://schemas.microsoft.com/office/drawing/2014/main" id="{2DCD91FF-8315-0D47-8632-1005922278FF}"/>
              </a:ext>
            </a:extLst>
          </p:cNvPr>
          <p:cNvSpPr/>
          <p:nvPr/>
        </p:nvSpPr>
        <p:spPr>
          <a:xfrm>
            <a:off x="3132300" y="2844036"/>
            <a:ext cx="5524080" cy="2862322"/>
          </a:xfrm>
          <a:prstGeom prst="rect">
            <a:avLst/>
          </a:prstGeom>
        </p:spPr>
        <p:txBody>
          <a:bodyPr wrap="square">
            <a:spAutoFit/>
          </a:bodyPr>
          <a:lstStyle/>
          <a:p>
            <a:pPr>
              <a:spcAft>
                <a:spcPts val="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 </a:t>
            </a:r>
            <a:r>
              <a:rPr lang="en-US" sz="4400" b="1" dirty="0">
                <a:latin typeface="Arial" panose="020B0604020202020204" pitchFamily="34" charset="0"/>
                <a:ea typeface="Times New Roman" panose="02020603050405020304" pitchFamily="18" charset="0"/>
                <a:cs typeface="Times New Roman" panose="02020603050405020304" pitchFamily="18" charset="0"/>
              </a:rPr>
              <a:t>H		     O</a:t>
            </a: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a:t>
            </a: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H</a:t>
            </a:r>
            <a:endParaRPr lang="en-CA" sz="4400" dirty="0"/>
          </a:p>
        </p:txBody>
      </p:sp>
      <p:sp>
        <p:nvSpPr>
          <p:cNvPr id="25" name="Title 1">
            <a:extLst>
              <a:ext uri="{FF2B5EF4-FFF2-40B4-BE49-F238E27FC236}">
                <a16:creationId xmlns:a16="http://schemas.microsoft.com/office/drawing/2014/main" id="{2EAA4750-6A69-674C-AF17-0202768AF9CA}"/>
              </a:ext>
            </a:extLst>
          </p:cNvPr>
          <p:cNvSpPr txBox="1">
            <a:spLocks/>
          </p:cNvSpPr>
          <p:nvPr/>
        </p:nvSpPr>
        <p:spPr>
          <a:xfrm>
            <a:off x="443155" y="188623"/>
            <a:ext cx="3411538" cy="1076506"/>
          </a:xfrm>
          <a:prstGeom prst="rect">
            <a:avLst/>
          </a:prstGeom>
        </p:spPr>
        <p:txBody>
          <a:bodyPr vert="horz" lIns="109728" tIns="109728" rIns="109728" bIns="91440" rtlCol="0" anchor="ctr">
            <a:normAutofit fontScale="9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i="1"/>
              <a:t>Example: </a:t>
            </a:r>
            <a:r>
              <a:rPr lang="en-US"/>
              <a:t>H</a:t>
            </a:r>
            <a:r>
              <a:rPr lang="en-US" baseline="-25000"/>
              <a:t>2</a:t>
            </a:r>
            <a:r>
              <a:rPr lang="en-US"/>
              <a:t>O</a:t>
            </a:r>
            <a:endParaRPr lang="en-CA" dirty="0"/>
          </a:p>
        </p:txBody>
      </p:sp>
    </p:spTree>
    <p:extLst>
      <p:ext uri="{BB962C8B-B14F-4D97-AF65-F5344CB8AC3E}">
        <p14:creationId xmlns:p14="http://schemas.microsoft.com/office/powerpoint/2010/main" val="31550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9920" y="2775502"/>
            <a:ext cx="5524080" cy="2492990"/>
          </a:xfrm>
          <a:prstGeom prst="rect">
            <a:avLst/>
          </a:prstGeom>
        </p:spPr>
        <p:txBody>
          <a:bodyPr wrap="square">
            <a:spAutoFit/>
          </a:bodyPr>
          <a:lstStyle/>
          <a:p>
            <a:pPr>
              <a:spcAft>
                <a:spcPts val="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 </a:t>
            </a:r>
            <a:r>
              <a:rPr lang="en-US" sz="4400" b="1" dirty="0">
                <a:latin typeface="Arial" panose="020B0604020202020204" pitchFamily="34" charset="0"/>
                <a:ea typeface="Times New Roman" panose="02020603050405020304" pitchFamily="18" charset="0"/>
                <a:cs typeface="Times New Roman" panose="02020603050405020304" pitchFamily="18" charset="0"/>
              </a:rPr>
              <a:t>H		  O</a:t>
            </a: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a:t>
            </a:r>
            <a:endParaRPr lang="en-CA" sz="2400" dirty="0">
              <a:latin typeface="Times New Roman" panose="02020603050405020304" pitchFamily="18" charset="0"/>
              <a:ea typeface="Times New Roman" panose="02020603050405020304" pitchFamily="18" charset="0"/>
            </a:endParaRPr>
          </a:p>
          <a:p>
            <a:pPr>
              <a:spcAft>
                <a:spcPts val="0"/>
              </a:spcAft>
            </a:pPr>
            <a:endParaRPr lang="en-CA" sz="2400" dirty="0">
              <a:latin typeface="Times New Roman" panose="02020603050405020304" pitchFamily="18" charset="0"/>
              <a:ea typeface="Times New Roman" panose="02020603050405020304" pitchFamily="18" charset="0"/>
            </a:endParaRPr>
          </a:p>
          <a:p>
            <a:pPr>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H</a:t>
            </a:r>
            <a:endParaRPr lang="en-CA" sz="4400" dirty="0"/>
          </a:p>
        </p:txBody>
      </p:sp>
      <p:sp>
        <p:nvSpPr>
          <p:cNvPr id="5" name="Oval 4"/>
          <p:cNvSpPr/>
          <p:nvPr/>
        </p:nvSpPr>
        <p:spPr>
          <a:xfrm>
            <a:off x="5581918" y="2828836"/>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5315524" y="2572626"/>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662311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662586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5026878" y="2281609"/>
            <a:ext cx="2012898" cy="18089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5821188" y="3980797"/>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696022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96297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5836732" y="222120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6019612" y="2234300"/>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956317" y="299711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3619920" y="2767989"/>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3353526" y="2511779"/>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4663862" y="3124424"/>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5645926" y="458640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5379532" y="433019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6086480" y="4211408"/>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7697909" y="2662365"/>
            <a:ext cx="3146996" cy="646331"/>
          </a:xfrm>
          <a:prstGeom prst="rect">
            <a:avLst/>
          </a:prstGeom>
          <a:noFill/>
        </p:spPr>
        <p:txBody>
          <a:bodyPr wrap="square" rtlCol="0">
            <a:spAutoFit/>
          </a:bodyPr>
          <a:lstStyle/>
          <a:p>
            <a:r>
              <a:rPr lang="en-CA" sz="3600" i="1" dirty="0"/>
              <a:t>Let’s Share!</a:t>
            </a:r>
          </a:p>
        </p:txBody>
      </p:sp>
      <p:sp>
        <p:nvSpPr>
          <p:cNvPr id="24" name="Title 1">
            <a:extLst>
              <a:ext uri="{FF2B5EF4-FFF2-40B4-BE49-F238E27FC236}">
                <a16:creationId xmlns:a16="http://schemas.microsoft.com/office/drawing/2014/main" id="{3B2A3745-04EE-2F4E-90F7-370A6DEA8399}"/>
              </a:ext>
            </a:extLst>
          </p:cNvPr>
          <p:cNvSpPr txBox="1">
            <a:spLocks/>
          </p:cNvSpPr>
          <p:nvPr/>
        </p:nvSpPr>
        <p:spPr>
          <a:xfrm>
            <a:off x="443155" y="188623"/>
            <a:ext cx="3411538" cy="1076506"/>
          </a:xfrm>
          <a:prstGeom prst="rect">
            <a:avLst/>
          </a:prstGeom>
        </p:spPr>
        <p:txBody>
          <a:bodyPr vert="horz" lIns="109728" tIns="109728" rIns="109728" bIns="91440" rtlCol="0" anchor="ctr">
            <a:normAutofit fontScale="9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i="1"/>
              <a:t>Example: </a:t>
            </a:r>
            <a:r>
              <a:rPr lang="en-US"/>
              <a:t>H</a:t>
            </a:r>
            <a:r>
              <a:rPr lang="en-US" baseline="-25000"/>
              <a:t>2</a:t>
            </a:r>
            <a:r>
              <a:rPr lang="en-US"/>
              <a:t>O</a:t>
            </a:r>
            <a:endParaRPr lang="en-CA" dirty="0"/>
          </a:p>
        </p:txBody>
      </p:sp>
    </p:spTree>
    <p:extLst>
      <p:ext uri="{BB962C8B-B14F-4D97-AF65-F5344CB8AC3E}">
        <p14:creationId xmlns:p14="http://schemas.microsoft.com/office/powerpoint/2010/main" val="1434923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9920" y="2775502"/>
            <a:ext cx="5524080" cy="2277547"/>
          </a:xfrm>
          <a:prstGeom prst="rect">
            <a:avLst/>
          </a:prstGeom>
        </p:spPr>
        <p:txBody>
          <a:bodyPr wrap="square">
            <a:spAutoFit/>
          </a:bodyPr>
          <a:lstStyle/>
          <a:p>
            <a:pPr>
              <a:spcAft>
                <a:spcPts val="0"/>
              </a:spcAft>
            </a:pPr>
            <a:r>
              <a:rPr lang="en-US" sz="3600" dirty="0">
                <a:latin typeface="Arial" panose="020B0604020202020204" pitchFamily="34" charset="0"/>
                <a:ea typeface="Times New Roman" panose="02020603050405020304" pitchFamily="18" charset="0"/>
                <a:cs typeface="Times New Roman" panose="02020603050405020304" pitchFamily="18" charset="0"/>
              </a:rPr>
              <a:t>   </a:t>
            </a:r>
            <a:r>
              <a:rPr lang="en-US" sz="4400" b="1" dirty="0">
                <a:latin typeface="Arial" panose="020B0604020202020204" pitchFamily="34" charset="0"/>
                <a:ea typeface="Times New Roman" panose="02020603050405020304" pitchFamily="18" charset="0"/>
                <a:cs typeface="Times New Roman" panose="02020603050405020304" pitchFamily="18" charset="0"/>
              </a:rPr>
              <a:t>H		  O</a:t>
            </a:r>
            <a:endParaRPr lang="en-CA" sz="2400" dirty="0">
              <a:latin typeface="Times New Roman" panose="02020603050405020304" pitchFamily="18" charset="0"/>
              <a:ea typeface="Times New Roman" panose="02020603050405020304" pitchFamily="18" charset="0"/>
            </a:endParaRPr>
          </a:p>
          <a:p>
            <a:pPr>
              <a:spcBef>
                <a:spcPts val="600"/>
              </a:spcBef>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a:t>
            </a:r>
          </a:p>
          <a:p>
            <a:pPr>
              <a:spcBef>
                <a:spcPts val="600"/>
              </a:spcBef>
              <a:spcAft>
                <a:spcPts val="0"/>
              </a:spcAft>
            </a:pPr>
            <a:r>
              <a:rPr lang="en-US" sz="4400" b="1" dirty="0">
                <a:latin typeface="Arial" panose="020B0604020202020204" pitchFamily="34" charset="0"/>
                <a:ea typeface="Times New Roman" panose="02020603050405020304" pitchFamily="18" charset="0"/>
                <a:cs typeface="Times New Roman" panose="02020603050405020304" pitchFamily="18" charset="0"/>
              </a:rPr>
              <a:t>		  H</a:t>
            </a:r>
            <a:endParaRPr lang="en-CA" sz="4400" dirty="0"/>
          </a:p>
        </p:txBody>
      </p:sp>
      <p:sp>
        <p:nvSpPr>
          <p:cNvPr id="5" name="Oval 4"/>
          <p:cNvSpPr/>
          <p:nvPr/>
        </p:nvSpPr>
        <p:spPr>
          <a:xfrm>
            <a:off x="5581918" y="2828836"/>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val 5"/>
          <p:cNvSpPr/>
          <p:nvPr/>
        </p:nvSpPr>
        <p:spPr>
          <a:xfrm>
            <a:off x="5315524" y="2572626"/>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662311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662586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5026878" y="2281609"/>
            <a:ext cx="2012898" cy="18089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5821188" y="3980797"/>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6960226" y="3002393"/>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6962970" y="318527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5836732" y="2221206"/>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6019612" y="2234300"/>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4956317" y="2997111"/>
            <a:ext cx="146304" cy="1645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Oval 17"/>
          <p:cNvSpPr/>
          <p:nvPr/>
        </p:nvSpPr>
        <p:spPr>
          <a:xfrm>
            <a:off x="3912375" y="284712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Oval 18"/>
          <p:cNvSpPr/>
          <p:nvPr/>
        </p:nvSpPr>
        <p:spPr>
          <a:xfrm>
            <a:off x="3645981" y="259091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Oval 19"/>
          <p:cNvSpPr/>
          <p:nvPr/>
        </p:nvSpPr>
        <p:spPr>
          <a:xfrm>
            <a:off x="4956317" y="3203556"/>
            <a:ext cx="146304" cy="16459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p:cNvSpPr/>
          <p:nvPr/>
        </p:nvSpPr>
        <p:spPr>
          <a:xfrm>
            <a:off x="5627635" y="4346741"/>
            <a:ext cx="786384" cy="6764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p:cNvSpPr/>
          <p:nvPr/>
        </p:nvSpPr>
        <p:spPr>
          <a:xfrm>
            <a:off x="5361241" y="4090531"/>
            <a:ext cx="1389888" cy="11887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p:cNvSpPr/>
          <p:nvPr/>
        </p:nvSpPr>
        <p:spPr>
          <a:xfrm>
            <a:off x="6068189" y="3971748"/>
            <a:ext cx="146304" cy="16459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7697909" y="2662365"/>
            <a:ext cx="3146996" cy="646331"/>
          </a:xfrm>
          <a:prstGeom prst="rect">
            <a:avLst/>
          </a:prstGeom>
          <a:noFill/>
        </p:spPr>
        <p:txBody>
          <a:bodyPr wrap="square" rtlCol="0">
            <a:spAutoFit/>
          </a:bodyPr>
          <a:lstStyle/>
          <a:p>
            <a:r>
              <a:rPr lang="en-CA" sz="3600" i="1" dirty="0"/>
              <a:t>Let’s Share!</a:t>
            </a:r>
          </a:p>
        </p:txBody>
      </p:sp>
      <p:sp>
        <p:nvSpPr>
          <p:cNvPr id="10" name="TextBox 9"/>
          <p:cNvSpPr txBox="1"/>
          <p:nvPr/>
        </p:nvSpPr>
        <p:spPr>
          <a:xfrm>
            <a:off x="2775021" y="4188467"/>
            <a:ext cx="2419309" cy="461665"/>
          </a:xfrm>
          <a:prstGeom prst="rect">
            <a:avLst/>
          </a:prstGeom>
          <a:noFill/>
        </p:spPr>
        <p:txBody>
          <a:bodyPr wrap="square" rtlCol="0">
            <a:spAutoFit/>
          </a:bodyPr>
          <a:lstStyle/>
          <a:p>
            <a:r>
              <a:rPr lang="en-CA" sz="2400" dirty="0"/>
              <a:t>Bonding Pairs</a:t>
            </a:r>
          </a:p>
        </p:txBody>
      </p:sp>
      <p:sp>
        <p:nvSpPr>
          <p:cNvPr id="17" name="TextBox 16"/>
          <p:cNvSpPr txBox="1"/>
          <p:nvPr/>
        </p:nvSpPr>
        <p:spPr>
          <a:xfrm>
            <a:off x="6946016" y="1941586"/>
            <a:ext cx="2165486" cy="461665"/>
          </a:xfrm>
          <a:prstGeom prst="rect">
            <a:avLst/>
          </a:prstGeom>
          <a:noFill/>
        </p:spPr>
        <p:txBody>
          <a:bodyPr wrap="square" rtlCol="0">
            <a:spAutoFit/>
          </a:bodyPr>
          <a:lstStyle/>
          <a:p>
            <a:r>
              <a:rPr lang="en-CA" sz="2400" dirty="0"/>
              <a:t>Lone Pairs</a:t>
            </a:r>
          </a:p>
        </p:txBody>
      </p:sp>
      <p:cxnSp>
        <p:nvCxnSpPr>
          <p:cNvPr id="25" name="Straight Arrow Connector 24"/>
          <p:cNvCxnSpPr/>
          <p:nvPr/>
        </p:nvCxnSpPr>
        <p:spPr>
          <a:xfrm flipV="1">
            <a:off x="4956317" y="3523600"/>
            <a:ext cx="70561" cy="82314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974888" y="4132385"/>
            <a:ext cx="616948" cy="2087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7172516" y="2384928"/>
            <a:ext cx="195379" cy="6113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6318222" y="2168926"/>
            <a:ext cx="609787" cy="69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itle 1">
            <a:extLst>
              <a:ext uri="{FF2B5EF4-FFF2-40B4-BE49-F238E27FC236}">
                <a16:creationId xmlns:a16="http://schemas.microsoft.com/office/drawing/2014/main" id="{83FB9040-4683-DB4E-A057-665E33633057}"/>
              </a:ext>
            </a:extLst>
          </p:cNvPr>
          <p:cNvSpPr txBox="1">
            <a:spLocks/>
          </p:cNvSpPr>
          <p:nvPr/>
        </p:nvSpPr>
        <p:spPr>
          <a:xfrm>
            <a:off x="443155" y="188623"/>
            <a:ext cx="3411538" cy="1076506"/>
          </a:xfrm>
          <a:prstGeom prst="rect">
            <a:avLst/>
          </a:prstGeom>
        </p:spPr>
        <p:txBody>
          <a:bodyPr vert="horz" lIns="109728" tIns="109728" rIns="109728" bIns="91440" rtlCol="0" anchor="ctr">
            <a:normAutofit fontScale="90000"/>
          </a:bodyPr>
          <a:lst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a:lstStyle>
          <a:p>
            <a:r>
              <a:rPr lang="en-US" i="1"/>
              <a:t>Example: </a:t>
            </a:r>
            <a:r>
              <a:rPr lang="en-US"/>
              <a:t>H</a:t>
            </a:r>
            <a:r>
              <a:rPr lang="en-US" baseline="-25000"/>
              <a:t>2</a:t>
            </a:r>
            <a:r>
              <a:rPr lang="en-US"/>
              <a:t>O</a:t>
            </a:r>
            <a:endParaRPr lang="en-CA" dirty="0"/>
          </a:p>
        </p:txBody>
      </p:sp>
    </p:spTree>
    <p:extLst>
      <p:ext uri="{BB962C8B-B14F-4D97-AF65-F5344CB8AC3E}">
        <p14:creationId xmlns:p14="http://schemas.microsoft.com/office/powerpoint/2010/main" val="237503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1000"/>
                                        <p:tgtEl>
                                          <p:spTgt spid="26"/>
                                        </p:tgtEl>
                                      </p:cBhvr>
                                    </p:animEffect>
                                    <p:anim calcmode="lin" valueType="num">
                                      <p:cBhvr>
                                        <p:cTn id="13" dur="1000" fill="hold"/>
                                        <p:tgtEl>
                                          <p:spTgt spid="26"/>
                                        </p:tgtEl>
                                        <p:attrNameLst>
                                          <p:attrName>ppt_x</p:attrName>
                                        </p:attrNameLst>
                                      </p:cBhvr>
                                      <p:tavLst>
                                        <p:tav tm="0">
                                          <p:val>
                                            <p:strVal val="#ppt_x"/>
                                          </p:val>
                                        </p:tav>
                                        <p:tav tm="100000">
                                          <p:val>
                                            <p:strVal val="#ppt_x"/>
                                          </p:val>
                                        </p:tav>
                                      </p:tavLst>
                                    </p:anim>
                                    <p:anim calcmode="lin" valueType="num">
                                      <p:cBhvr>
                                        <p:cTn id="14" dur="1000" fill="hold"/>
                                        <p:tgtEl>
                                          <p:spTgt spid="2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1000"/>
                                        <p:tgtEl>
                                          <p:spTgt spid="31"/>
                                        </p:tgtEl>
                                      </p:cBhvr>
                                    </p:animEffect>
                                    <p:anim calcmode="lin" valueType="num">
                                      <p:cBhvr>
                                        <p:cTn id="30" dur="1000" fill="hold"/>
                                        <p:tgtEl>
                                          <p:spTgt spid="31"/>
                                        </p:tgtEl>
                                        <p:attrNameLst>
                                          <p:attrName>ppt_x</p:attrName>
                                        </p:attrNameLst>
                                      </p:cBhvr>
                                      <p:tavLst>
                                        <p:tav tm="0">
                                          <p:val>
                                            <p:strVal val="#ppt_x"/>
                                          </p:val>
                                        </p:tav>
                                        <p:tav tm="100000">
                                          <p:val>
                                            <p:strVal val="#ppt_x"/>
                                          </p:val>
                                        </p:tav>
                                      </p:tavLst>
                                    </p:anim>
                                    <p:anim calcmode="lin" valueType="num">
                                      <p:cBhvr>
                                        <p:cTn id="31" dur="1000" fill="hold"/>
                                        <p:tgtEl>
                                          <p:spTgt spid="31"/>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27">
            <a:extLst>
              <a:ext uri="{FF2B5EF4-FFF2-40B4-BE49-F238E27FC236}">
                <a16:creationId xmlns:a16="http://schemas.microsoft.com/office/drawing/2014/main" id="{099405E2-1A96-4DBA-A9DC-4C2A1B421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29">
            <a:extLst>
              <a:ext uri="{FF2B5EF4-FFF2-40B4-BE49-F238E27FC236}">
                <a16:creationId xmlns:a16="http://schemas.microsoft.com/office/drawing/2014/main" id="{932FF329-3A87-4F66-BA01-91CD63C81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4420926" cy="68381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E83E2EB-4ACE-4410-8C35-EDB6ACD1B87C}"/>
              </a:ext>
            </a:extLst>
          </p:cNvPr>
          <p:cNvPicPr>
            <a:picLocks noChangeAspect="1"/>
          </p:cNvPicPr>
          <p:nvPr/>
        </p:nvPicPr>
        <p:blipFill rotWithShape="1">
          <a:blip r:embed="rId3"/>
          <a:srcRect l="31850" r="12938"/>
          <a:stretch/>
        </p:blipFill>
        <p:spPr>
          <a:xfrm>
            <a:off x="20" y="719747"/>
            <a:ext cx="4458058" cy="5389675"/>
          </a:xfrm>
          <a:prstGeom prst="rect">
            <a:avLst/>
          </a:prstGeom>
        </p:spPr>
      </p:pic>
      <p:sp>
        <p:nvSpPr>
          <p:cNvPr id="44" name="Rectangle 31">
            <a:extLst>
              <a:ext uri="{FF2B5EF4-FFF2-40B4-BE49-F238E27FC236}">
                <a16:creationId xmlns:a16="http://schemas.microsoft.com/office/drawing/2014/main" id="{BCF4857D-F003-4CA1-82AB-00900B100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146359"/>
            <a:ext cx="4426072" cy="71164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3">
            <a:extLst>
              <a:ext uri="{FF2B5EF4-FFF2-40B4-BE49-F238E27FC236}">
                <a16:creationId xmlns:a16="http://schemas.microsoft.com/office/drawing/2014/main" id="{79855050-A75B-4DD0-9B56-8B1C7722D8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426076" y="748578"/>
            <a:ext cx="7765922" cy="541903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92346" y="751509"/>
            <a:ext cx="6627226" cy="877465"/>
          </a:xfrm>
        </p:spPr>
        <p:txBody>
          <a:bodyPr>
            <a:normAutofit fontScale="90000"/>
          </a:bodyPr>
          <a:lstStyle/>
          <a:p>
            <a:r>
              <a:rPr lang="en-US" b="1" u="sng" dirty="0"/>
              <a:t>Covalent Compounds</a:t>
            </a:r>
            <a:endParaRPr lang="en-CA" dirty="0"/>
          </a:p>
        </p:txBody>
      </p:sp>
      <p:sp>
        <p:nvSpPr>
          <p:cNvPr id="46" name="Rectangle 35">
            <a:extLst>
              <a:ext uri="{FF2B5EF4-FFF2-40B4-BE49-F238E27FC236}">
                <a16:creationId xmlns:a16="http://schemas.microsoft.com/office/drawing/2014/main" id="{5E6738EB-6FF0-4AF9-8462-57F4494B88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8774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921857" y="1687166"/>
            <a:ext cx="3850069" cy="4087428"/>
          </a:xfrm>
        </p:spPr>
        <p:txBody>
          <a:bodyPr anchor="t">
            <a:normAutofit/>
          </a:bodyPr>
          <a:lstStyle/>
          <a:p>
            <a:pPr marL="285750" lvl="0" indent="-285750">
              <a:lnSpc>
                <a:spcPct val="130000"/>
              </a:lnSpc>
              <a:buFont typeface="Arial" panose="020B0604020202020204" pitchFamily="34" charset="0"/>
              <a:buChar char="•"/>
            </a:pPr>
            <a:r>
              <a:rPr lang="en-US" sz="2000" dirty="0"/>
              <a:t>Formulas show the </a:t>
            </a:r>
            <a:r>
              <a:rPr lang="en-US" sz="2000" u="sng" dirty="0"/>
              <a:t>actual number </a:t>
            </a:r>
            <a:r>
              <a:rPr lang="en-US" sz="2000" dirty="0"/>
              <a:t>of atoms of each element in a molecule (e.g. H</a:t>
            </a:r>
            <a:r>
              <a:rPr lang="en-US" sz="2000" baseline="-25000" dirty="0"/>
              <a:t>2</a:t>
            </a:r>
            <a:r>
              <a:rPr lang="en-US" sz="2000" dirty="0"/>
              <a:t>O</a:t>
            </a:r>
            <a:r>
              <a:rPr lang="en-US" sz="2000" baseline="-25000" dirty="0"/>
              <a:t>2</a:t>
            </a:r>
            <a:r>
              <a:rPr lang="en-US" sz="2000" dirty="0"/>
              <a:t>)</a:t>
            </a:r>
            <a:endParaRPr lang="en-CA" sz="2000" dirty="0"/>
          </a:p>
          <a:p>
            <a:pPr marL="285750" lvl="0" indent="-285750">
              <a:lnSpc>
                <a:spcPct val="130000"/>
              </a:lnSpc>
              <a:buFont typeface="Arial" panose="020B0604020202020204" pitchFamily="34" charset="0"/>
              <a:buChar char="•"/>
            </a:pPr>
            <a:r>
              <a:rPr lang="en-US" sz="2000" u="sng" dirty="0"/>
              <a:t>Prefixes</a:t>
            </a:r>
            <a:r>
              <a:rPr lang="en-US" sz="2000" dirty="0"/>
              <a:t> are used in naming simple covalent compounds</a:t>
            </a:r>
          </a:p>
          <a:p>
            <a:pPr lvl="0">
              <a:lnSpc>
                <a:spcPct val="130000"/>
              </a:lnSpc>
            </a:pPr>
            <a:endParaRPr lang="en-CA" sz="2000" dirty="0"/>
          </a:p>
          <a:p>
            <a:pPr marL="285750" indent="-285750">
              <a:lnSpc>
                <a:spcPct val="130000"/>
              </a:lnSpc>
              <a:buFont typeface="Arial" panose="020B0604020202020204" pitchFamily="34" charset="0"/>
              <a:buChar char="•"/>
            </a:pPr>
            <a:endParaRPr lang="en-CA" sz="2000" dirty="0"/>
          </a:p>
        </p:txBody>
      </p:sp>
      <p:sp>
        <p:nvSpPr>
          <p:cNvPr id="47" name="Rectangle 37">
            <a:extLst>
              <a:ext uri="{FF2B5EF4-FFF2-40B4-BE49-F238E27FC236}">
                <a16:creationId xmlns:a16="http://schemas.microsoft.com/office/drawing/2014/main" id="{DB791336-FCAA-4174-9303-B3F3748611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94069" y="6167615"/>
            <a:ext cx="77948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A212158-300D-44D0-9CCE-472C3F669E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6109423"/>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988521F4-D44A-42C5-9BDB-5CA255540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9407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DEED0C25-BA34-254D-BBF2-D7BC7A2081B0}"/>
              </a:ext>
            </a:extLst>
          </p:cNvPr>
          <p:cNvPicPr>
            <a:picLocks noChangeAspect="1"/>
          </p:cNvPicPr>
          <p:nvPr/>
        </p:nvPicPr>
        <p:blipFill>
          <a:blip r:embed="rId4"/>
          <a:stretch>
            <a:fillRect/>
          </a:stretch>
        </p:blipFill>
        <p:spPr>
          <a:xfrm>
            <a:off x="9054353" y="1766097"/>
            <a:ext cx="2855218" cy="3929566"/>
          </a:xfrm>
          <a:prstGeom prst="rect">
            <a:avLst/>
          </a:prstGeom>
        </p:spPr>
      </p:pic>
      <p:cxnSp>
        <p:nvCxnSpPr>
          <p:cNvPr id="6" name="Straight Arrow Connector 5">
            <a:extLst>
              <a:ext uri="{FF2B5EF4-FFF2-40B4-BE49-F238E27FC236}">
                <a16:creationId xmlns:a16="http://schemas.microsoft.com/office/drawing/2014/main" id="{F2B340F2-EA42-744B-A7B1-71409594C8CD}"/>
              </a:ext>
            </a:extLst>
          </p:cNvPr>
          <p:cNvCxnSpPr/>
          <p:nvPr/>
        </p:nvCxnSpPr>
        <p:spPr>
          <a:xfrm>
            <a:off x="7089732" y="5348614"/>
            <a:ext cx="1515649"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41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dissolve">
                                      <p:cBhvr>
                                        <p:cTn id="17" dur="500"/>
                                        <p:tgtEl>
                                          <p:spTgt spid="27"/>
                                        </p:tgtEl>
                                      </p:cBhvr>
                                    </p:animEffect>
                                  </p:childTnLst>
                                </p:cTn>
                              </p:par>
                              <p:par>
                                <p:cTn id="18" presetID="9"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6" name="Rectangle 15">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Rectangle 17">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2732"/>
            <a:ext cx="4626864" cy="157678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263F21-FD5C-49D9-B5D3-5B94A4C99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16941"/>
            <a:ext cx="1000102" cy="357283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75FEE01-7E1C-48BD-8FD4-2790F781FC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02" y="1616941"/>
            <a:ext cx="6547110" cy="35728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BC9A1BA-B796-AE42-8EEB-BD3933E4A720}"/>
              </a:ext>
            </a:extLst>
          </p:cNvPr>
          <p:cNvSpPr>
            <a:spLocks noGrp="1"/>
          </p:cNvSpPr>
          <p:nvPr>
            <p:ph type="title"/>
          </p:nvPr>
        </p:nvSpPr>
        <p:spPr>
          <a:xfrm>
            <a:off x="1635103" y="1936224"/>
            <a:ext cx="5516324" cy="2934270"/>
          </a:xfrm>
        </p:spPr>
        <p:txBody>
          <a:bodyPr vert="horz" lIns="109728" tIns="109728" rIns="109728" bIns="91440" rtlCol="0" anchor="ctr">
            <a:normAutofit/>
          </a:bodyPr>
          <a:lstStyle/>
          <a:p>
            <a:pPr algn="l">
              <a:lnSpc>
                <a:spcPct val="115000"/>
              </a:lnSpc>
            </a:pPr>
            <a:br>
              <a:rPr lang="en-US" sz="3400" b="0" cap="all" dirty="0">
                <a:solidFill>
                  <a:schemeClr val="bg1"/>
                </a:solidFill>
              </a:rPr>
            </a:br>
            <a:r>
              <a:rPr lang="en-US" sz="3400" b="0" cap="all" dirty="0">
                <a:solidFill>
                  <a:schemeClr val="bg1"/>
                </a:solidFill>
              </a:rPr>
              <a:t>Part B: naming COVALENT compounds</a:t>
            </a:r>
          </a:p>
        </p:txBody>
      </p:sp>
      <p:sp>
        <p:nvSpPr>
          <p:cNvPr id="26" name="Rectangle 25">
            <a:extLst>
              <a:ext uri="{FF2B5EF4-FFF2-40B4-BE49-F238E27FC236}">
                <a16:creationId xmlns:a16="http://schemas.microsoft.com/office/drawing/2014/main" id="{D10AB6C7-ECE6-4D0A-85D7-607621F7A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2088" y="1638059"/>
            <a:ext cx="4626862" cy="35517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D36EA07-E1C7-4DE1-B196-FBCA4D1A0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1574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0598E82-FBBE-4514-AC7D-75D1347F86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254388"/>
            <a:ext cx="7498081" cy="159725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FC17599-20C8-4B64-8853-7E2891FC79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98080"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2B342F4-B533-4771-B828-654C36158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517705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97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2526924-84D3-45FB-A5FE-62D8FCBF53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C2A6256-1DD0-4E4B-A8B3-9A711B4DBE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1760540-185E-4652-BFD2-9B362EF3B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35371" y="1044054"/>
            <a:ext cx="10013709" cy="1030360"/>
          </a:xfrm>
        </p:spPr>
        <p:txBody>
          <a:bodyPr>
            <a:normAutofit/>
          </a:bodyPr>
          <a:lstStyle/>
          <a:p>
            <a:r>
              <a:rPr lang="en-US" u="sng" dirty="0">
                <a:solidFill>
                  <a:schemeClr val="bg1"/>
                </a:solidFill>
              </a:rPr>
              <a:t>Naming Rules</a:t>
            </a:r>
            <a:r>
              <a:rPr lang="en-US" dirty="0">
                <a:solidFill>
                  <a:schemeClr val="bg1"/>
                </a:solidFill>
              </a:rPr>
              <a:t>:</a:t>
            </a:r>
            <a:endParaRPr lang="en-CA" dirty="0">
              <a:solidFill>
                <a:schemeClr val="bg1"/>
              </a:solidFill>
            </a:endParaRPr>
          </a:p>
        </p:txBody>
      </p:sp>
      <p:sp>
        <p:nvSpPr>
          <p:cNvPr id="24" name="Rectangle 23">
            <a:extLst>
              <a:ext uri="{FF2B5EF4-FFF2-40B4-BE49-F238E27FC236}">
                <a16:creationId xmlns:a16="http://schemas.microsoft.com/office/drawing/2014/main" id="{729789F4-85C1-41A0-83EB-992E22210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D9D367D-6DD2-4A7C-8918-0DCAC2975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2B2B9EB-8183-46C8-AE75-1162D26CC988}"/>
              </a:ext>
            </a:extLst>
          </p:cNvPr>
          <p:cNvGraphicFramePr>
            <a:graphicFrameLocks noGrp="1"/>
          </p:cNvGraphicFramePr>
          <p:nvPr>
            <p:ph idx="1"/>
            <p:extLst>
              <p:ext uri="{D42A27DB-BD31-4B8C-83A1-F6EECF244321}">
                <p14:modId xmlns:p14="http://schemas.microsoft.com/office/powerpoint/2010/main" val="3691652363"/>
              </p:ext>
            </p:extLst>
          </p:nvPr>
        </p:nvGraphicFramePr>
        <p:xfrm>
          <a:off x="1178456" y="2203302"/>
          <a:ext cx="9835087" cy="4322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TextBox 13">
            <a:extLst>
              <a:ext uri="{FF2B5EF4-FFF2-40B4-BE49-F238E27FC236}">
                <a16:creationId xmlns:a16="http://schemas.microsoft.com/office/drawing/2014/main" id="{9017FCDB-5431-5144-B801-C8C448F05031}"/>
              </a:ext>
            </a:extLst>
          </p:cNvPr>
          <p:cNvSpPr txBox="1"/>
          <p:nvPr/>
        </p:nvSpPr>
        <p:spPr>
          <a:xfrm>
            <a:off x="7831963" y="962423"/>
            <a:ext cx="4221830" cy="1606594"/>
          </a:xfrm>
          <a:prstGeom prst="rect">
            <a:avLst/>
          </a:prstGeom>
          <a:noFill/>
        </p:spPr>
        <p:txBody>
          <a:bodyPr wrap="square" rtlCol="0">
            <a:spAutoFit/>
          </a:bodyPr>
          <a:lstStyle/>
          <a:p>
            <a:pPr lvl="0">
              <a:lnSpc>
                <a:spcPct val="90000"/>
              </a:lnSpc>
              <a:spcAft>
                <a:spcPct val="35000"/>
              </a:spcAft>
            </a:pPr>
            <a:r>
              <a:rPr lang="en-US" sz="1600" u="sng" dirty="0">
                <a:solidFill>
                  <a:schemeClr val="bg1"/>
                </a:solidFill>
              </a:rPr>
              <a:t>Exceptions to rule: </a:t>
            </a:r>
          </a:p>
          <a:p>
            <a:pPr marL="171450" indent="-171450">
              <a:lnSpc>
                <a:spcPct val="90000"/>
              </a:lnSpc>
              <a:spcAft>
                <a:spcPct val="15000"/>
              </a:spcAft>
              <a:buFont typeface="Arial" panose="020B0604020202020204" pitchFamily="34" charset="0"/>
              <a:buChar char="•"/>
            </a:pPr>
            <a:r>
              <a:rPr lang="en-US" sz="1600" dirty="0">
                <a:solidFill>
                  <a:schemeClr val="bg1"/>
                </a:solidFill>
              </a:rPr>
              <a:t>Do </a:t>
            </a:r>
            <a:r>
              <a:rPr lang="en-US" sz="1600" i="1" dirty="0">
                <a:solidFill>
                  <a:schemeClr val="bg1"/>
                </a:solidFill>
              </a:rPr>
              <a:t>not</a:t>
            </a:r>
            <a:r>
              <a:rPr lang="en-US" sz="1600" dirty="0">
                <a:solidFill>
                  <a:schemeClr val="bg1"/>
                </a:solidFill>
              </a:rPr>
              <a:t> add a prefix if the first element has only </a:t>
            </a:r>
            <a:r>
              <a:rPr lang="en-US" sz="1600" u="sng" dirty="0">
                <a:solidFill>
                  <a:schemeClr val="bg1"/>
                </a:solidFill>
              </a:rPr>
              <a:t>one</a:t>
            </a:r>
            <a:r>
              <a:rPr lang="en-US" sz="1600" dirty="0">
                <a:solidFill>
                  <a:schemeClr val="bg1"/>
                </a:solidFill>
              </a:rPr>
              <a:t> atom</a:t>
            </a:r>
          </a:p>
          <a:p>
            <a:pPr marL="171450" indent="-171450">
              <a:lnSpc>
                <a:spcPct val="90000"/>
              </a:lnSpc>
              <a:spcAft>
                <a:spcPct val="15000"/>
              </a:spcAft>
              <a:buFont typeface="Arial" panose="020B0604020202020204" pitchFamily="34" charset="0"/>
              <a:buChar char="•"/>
            </a:pPr>
            <a:r>
              <a:rPr lang="en-US" sz="1600" dirty="0">
                <a:solidFill>
                  <a:schemeClr val="bg1"/>
                </a:solidFill>
              </a:rPr>
              <a:t>Shorten mono- to mon- if it is placed before </a:t>
            </a:r>
            <a:r>
              <a:rPr lang="en-US" sz="1600" u="sng" dirty="0">
                <a:solidFill>
                  <a:schemeClr val="bg1"/>
                </a:solidFill>
              </a:rPr>
              <a:t>oxide</a:t>
            </a:r>
          </a:p>
          <a:p>
            <a:endParaRPr lang="en-US" sz="1600" dirty="0">
              <a:solidFill>
                <a:schemeClr val="bg1"/>
              </a:solidFill>
            </a:endParaRPr>
          </a:p>
        </p:txBody>
      </p:sp>
      <p:sp>
        <p:nvSpPr>
          <p:cNvPr id="6" name="Rectangle 5">
            <a:extLst>
              <a:ext uri="{FF2B5EF4-FFF2-40B4-BE49-F238E27FC236}">
                <a16:creationId xmlns:a16="http://schemas.microsoft.com/office/drawing/2014/main" id="{032BBB60-06F5-7041-93B9-538963C7DEB3}"/>
              </a:ext>
            </a:extLst>
          </p:cNvPr>
          <p:cNvSpPr/>
          <p:nvPr/>
        </p:nvSpPr>
        <p:spPr>
          <a:xfrm>
            <a:off x="1178454" y="3414603"/>
            <a:ext cx="3164946" cy="31366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30F3842-AC58-2145-9A0C-DF510687720F}"/>
              </a:ext>
            </a:extLst>
          </p:cNvPr>
          <p:cNvSpPr/>
          <p:nvPr/>
        </p:nvSpPr>
        <p:spPr>
          <a:xfrm>
            <a:off x="4378013" y="3384396"/>
            <a:ext cx="3164946" cy="31366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C4C87B9-A103-0C40-95A2-3FB4F0562526}"/>
              </a:ext>
            </a:extLst>
          </p:cNvPr>
          <p:cNvSpPr/>
          <p:nvPr/>
        </p:nvSpPr>
        <p:spPr>
          <a:xfrm>
            <a:off x="7676879" y="3384395"/>
            <a:ext cx="3164946" cy="313660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F9D67D8-F1F7-2544-89FC-5633350FB8E2}"/>
              </a:ext>
            </a:extLst>
          </p:cNvPr>
          <p:cNvSpPr/>
          <p:nvPr/>
        </p:nvSpPr>
        <p:spPr>
          <a:xfrm>
            <a:off x="1699500" y="2582064"/>
            <a:ext cx="2237499" cy="7259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41FB6943-323F-E947-A223-55F560E238B7}"/>
              </a:ext>
            </a:extLst>
          </p:cNvPr>
          <p:cNvSpPr/>
          <p:nvPr/>
        </p:nvSpPr>
        <p:spPr>
          <a:xfrm>
            <a:off x="4977249" y="2520430"/>
            <a:ext cx="2237499" cy="7259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7AEF85D-C027-F444-BF78-27748D6EE11B}"/>
              </a:ext>
            </a:extLst>
          </p:cNvPr>
          <p:cNvSpPr/>
          <p:nvPr/>
        </p:nvSpPr>
        <p:spPr>
          <a:xfrm>
            <a:off x="8099052" y="2520430"/>
            <a:ext cx="2237499" cy="7259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6055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9" presetClass="exit" presetSubtype="0" fill="hold" grpId="2" nodeType="withEffect">
                                  <p:stCondLst>
                                    <p:cond delay="0"/>
                                  </p:stCondLst>
                                  <p:childTnLst>
                                    <p:animEffect transition="out" filter="dissolve">
                                      <p:cBhvr>
                                        <p:cTn id="9" dur="500"/>
                                        <p:tgtEl>
                                          <p:spTgt spid="21"/>
                                        </p:tgtEl>
                                      </p:cBhvr>
                                    </p:animEffect>
                                    <p:set>
                                      <p:cBhvr>
                                        <p:cTn id="10" dur="1" fill="hold">
                                          <p:stCondLst>
                                            <p:cond delay="499"/>
                                          </p:stCondLst>
                                        </p:cTn>
                                        <p:tgtEl>
                                          <p:spTgt spid="2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0" nodeType="clickEffect">
                                  <p:stCondLst>
                                    <p:cond delay="0"/>
                                  </p:stCondLst>
                                  <p:childTnLst>
                                    <p:animEffect transition="out" filter="dissolve">
                                      <p:cBhvr>
                                        <p:cTn id="14" dur="500"/>
                                        <p:tgtEl>
                                          <p:spTgt spid="25"/>
                                        </p:tgtEl>
                                      </p:cBhvr>
                                    </p:animEffect>
                                    <p:set>
                                      <p:cBhvr>
                                        <p:cTn id="15" dur="1" fill="hold">
                                          <p:stCondLst>
                                            <p:cond delay="499"/>
                                          </p:stCondLst>
                                        </p:cTn>
                                        <p:tgtEl>
                                          <p:spTgt spid="25"/>
                                        </p:tgtEl>
                                        <p:attrNameLst>
                                          <p:attrName>style.visibility</p:attrName>
                                        </p:attrNameLst>
                                      </p:cBhvr>
                                      <p:to>
                                        <p:strVal val="hidden"/>
                                      </p:to>
                                    </p:set>
                                  </p:childTnLst>
                                </p:cTn>
                              </p:par>
                              <p:par>
                                <p:cTn id="16" presetID="9" presetClass="exit" presetSubtype="0" fill="hold" grpId="0" nodeType="withEffect">
                                  <p:stCondLst>
                                    <p:cond delay="0"/>
                                  </p:stCondLst>
                                  <p:childTnLst>
                                    <p:animEffect transition="out" filter="dissolve">
                                      <p:cBhvr>
                                        <p:cTn id="17" dur="500"/>
                                        <p:tgtEl>
                                          <p:spTgt spid="17"/>
                                        </p:tgtEl>
                                      </p:cBhvr>
                                    </p:animEffect>
                                    <p:set>
                                      <p:cBhvr>
                                        <p:cTn id="18" dur="1" fill="hold">
                                          <p:stCondLst>
                                            <p:cond delay="499"/>
                                          </p:stCondLst>
                                        </p:cTn>
                                        <p:tgtEl>
                                          <p:spTgt spid="1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grpId="0" nodeType="clickEffect">
                                  <p:stCondLst>
                                    <p:cond delay="0"/>
                                  </p:stCondLst>
                                  <p:childTnLst>
                                    <p:animEffect transition="out" filter="dissolv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par>
                                <p:cTn id="24" presetID="9" presetClass="exit" presetSubtype="0" fill="hold" grpId="0" nodeType="withEffect">
                                  <p:stCondLst>
                                    <p:cond delay="0"/>
                                  </p:stCondLst>
                                  <p:childTnLst>
                                    <p:animEffect transition="out" filter="dissolve">
                                      <p:cBhvr>
                                        <p:cTn id="25" dur="500"/>
                                        <p:tgtEl>
                                          <p:spTgt spid="27"/>
                                        </p:tgtEl>
                                      </p:cBhvr>
                                    </p:animEffect>
                                    <p:set>
                                      <p:cBhvr>
                                        <p:cTn id="26" dur="1" fill="hold">
                                          <p:stCondLst>
                                            <p:cond delay="499"/>
                                          </p:stCondLst>
                                        </p:cTn>
                                        <p:tgtEl>
                                          <p:spTgt spid="2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 grpId="0" animBg="1"/>
      <p:bldP spid="17" grpId="0" animBg="1"/>
      <p:bldP spid="19" grpId="0" animBg="1"/>
      <p:bldP spid="21" grpId="2" animBg="1"/>
      <p:bldP spid="25" grpId="0" animBg="1"/>
      <p:bldP spid="27" grpId="0" animBg="1"/>
    </p:bldLst>
  </p:timing>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754</Words>
  <Application>Microsoft Macintosh PowerPoint</Application>
  <PresentationFormat>Widescreen</PresentationFormat>
  <Paragraphs>144</Paragraphs>
  <Slides>17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Meiryo</vt:lpstr>
      <vt:lpstr>Arial</vt:lpstr>
      <vt:lpstr>Calibri</vt:lpstr>
      <vt:lpstr>Corbel</vt:lpstr>
      <vt:lpstr>Times</vt:lpstr>
      <vt:lpstr>Times New Roman</vt:lpstr>
      <vt:lpstr>Wingdings 3</vt:lpstr>
      <vt:lpstr>ShojiVTI</vt:lpstr>
      <vt:lpstr>Covalent Compounds</vt:lpstr>
      <vt:lpstr>COVALENT COMPOUNDS</vt:lpstr>
      <vt:lpstr>Example: H2O</vt:lpstr>
      <vt:lpstr>PowerPoint Presentation</vt:lpstr>
      <vt:lpstr>PowerPoint Presentation</vt:lpstr>
      <vt:lpstr>PowerPoint Presentation</vt:lpstr>
      <vt:lpstr>Covalent Compounds</vt:lpstr>
      <vt:lpstr> Part B: naming COVALENT compounds</vt:lpstr>
      <vt:lpstr>Naming Rules:</vt:lpstr>
      <vt:lpstr>Examples:</vt:lpstr>
      <vt:lpstr> Part B: WRITING FORMULAS OF  COVALENT compounds</vt:lpstr>
      <vt:lpstr>Rules for Writing Formulas For Covalent:</vt:lpstr>
      <vt:lpstr>Rules for Writing Formulas For Covalent: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dc:title>
  <dc:creator>Laura Spindlove</dc:creator>
  <cp:lastModifiedBy>Laura Spindlove</cp:lastModifiedBy>
  <cp:revision>34</cp:revision>
  <dcterms:created xsi:type="dcterms:W3CDTF">2021-01-12T21:55:41Z</dcterms:created>
  <dcterms:modified xsi:type="dcterms:W3CDTF">2021-01-15T20:19:16Z</dcterms:modified>
</cp:coreProperties>
</file>