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24"/>
  </p:notesMasterIdLst>
  <p:sldIdLst>
    <p:sldId id="747" r:id="rId2"/>
    <p:sldId id="386" r:id="rId3"/>
    <p:sldId id="444" r:id="rId4"/>
    <p:sldId id="445" r:id="rId5"/>
    <p:sldId id="446" r:id="rId6"/>
    <p:sldId id="447" r:id="rId7"/>
    <p:sldId id="676" r:id="rId8"/>
    <p:sldId id="762" r:id="rId9"/>
    <p:sldId id="763" r:id="rId10"/>
    <p:sldId id="765" r:id="rId11"/>
    <p:sldId id="451" r:id="rId12"/>
    <p:sldId id="764" r:id="rId13"/>
    <p:sldId id="675" r:id="rId14"/>
    <p:sldId id="766" r:id="rId15"/>
    <p:sldId id="677" r:id="rId16"/>
    <p:sldId id="767" r:id="rId17"/>
    <p:sldId id="456" r:id="rId18"/>
    <p:sldId id="770" r:id="rId19"/>
    <p:sldId id="728" r:id="rId20"/>
    <p:sldId id="457" r:id="rId21"/>
    <p:sldId id="761" r:id="rId22"/>
    <p:sldId id="72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EEB"/>
    <a:srgbClr val="F2F2F2"/>
    <a:srgbClr val="ECEDEB"/>
    <a:srgbClr val="0B0B0B"/>
    <a:srgbClr val="E7E7E7"/>
    <a:srgbClr val="FAFAFA"/>
    <a:srgbClr val="CB974C"/>
    <a:srgbClr val="FAFCF0"/>
    <a:srgbClr val="FFFD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68"/>
    <p:restoredTop sz="85385"/>
  </p:normalViewPr>
  <p:slideViewPr>
    <p:cSldViewPr snapToGrid="0" snapToObjects="1">
      <p:cViewPr varScale="1">
        <p:scale>
          <a:sx n="61" d="100"/>
          <a:sy n="61" d="100"/>
        </p:scale>
        <p:origin x="248" y="9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D10B3-D818-5644-AA53-546246B7EC04}" type="datetimeFigureOut">
              <a:rPr lang="en-US" smtClean="0"/>
              <a:t>11/22/22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AC76A-5B43-674C-8390-A6909145331E}" type="slidenum">
              <a:rPr lang="en-US" smtClean="0"/>
              <a:t>‹#›</a:t>
            </a:fld>
            <a:endParaRPr lang="en-US"/>
          </a:p>
        </p:txBody>
      </p:sp>
    </p:spTree>
    <p:extLst>
      <p:ext uri="{BB962C8B-B14F-4D97-AF65-F5344CB8AC3E}">
        <p14:creationId xmlns:p14="http://schemas.microsoft.com/office/powerpoint/2010/main" val="3125310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FAC76A-5B43-674C-8390-A6909145331E}" type="slidenum">
              <a:rPr lang="en-US" smtClean="0"/>
              <a:t>1</a:t>
            </a:fld>
            <a:endParaRPr lang="en-US"/>
          </a:p>
        </p:txBody>
      </p:sp>
    </p:spTree>
    <p:extLst>
      <p:ext uri="{BB962C8B-B14F-4D97-AF65-F5344CB8AC3E}">
        <p14:creationId xmlns:p14="http://schemas.microsoft.com/office/powerpoint/2010/main" val="1474306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C6CE67-7CF7-5845-84F7-8FF73AEC5B46}"/>
              </a:ext>
            </a:extLst>
          </p:cNvPr>
          <p:cNvSpPr>
            <a:spLocks noGrp="1" noRot="1" noChangeAspect="1"/>
          </p:cNvSpPr>
          <p:nvPr>
            <p:ph type="sldImg"/>
          </p:nvPr>
        </p:nvSpPr>
        <p:spPr/>
      </p:sp>
      <p:sp>
        <p:nvSpPr>
          <p:cNvPr id="35842" name="Notes Placeholder 2">
            <a:extLst>
              <a:ext uri="{FF2B5EF4-FFF2-40B4-BE49-F238E27FC236}">
                <a16:creationId xmlns:a16="http://schemas.microsoft.com/office/drawing/2014/main" id="{345E5F68-E0ED-B241-B35B-B2DDFE505082}"/>
              </a:ext>
            </a:extLst>
          </p:cNvPr>
          <p:cNvSpPr>
            <a:spLocks noGrp="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a:latin typeface="Arial" panose="020B0604020202020204" pitchFamily="34" charset="0"/>
                <a:ea typeface="ヒラギノ角ゴ Pro W3" panose="020B0300000000000000" pitchFamily="34" charset="-128"/>
              </a:rPr>
              <a:t>In </a:t>
            </a:r>
            <a:r>
              <a:rPr lang="en-US" altLang="en-US" b="1">
                <a:latin typeface="Arial" panose="020B0604020202020204" pitchFamily="34" charset="0"/>
                <a:ea typeface="ヒラギノ角ゴ Pro W3" panose="020B0300000000000000" pitchFamily="34" charset="-128"/>
              </a:rPr>
              <a:t>covalent compounds</a:t>
            </a:r>
            <a:r>
              <a:rPr lang="en-US" altLang="en-US">
                <a:latin typeface="Arial" panose="020B0604020202020204" pitchFamily="34" charset="0"/>
                <a:ea typeface="ヒラギノ角ゴ Pro W3" panose="020B0300000000000000" pitchFamily="34" charset="-128"/>
              </a:rPr>
              <a:t>, atoms combine by sharing electrons to form molecules. A </a:t>
            </a:r>
            <a:r>
              <a:rPr lang="en-US" altLang="en-US" b="1">
                <a:latin typeface="Arial" panose="020B0604020202020204" pitchFamily="34" charset="0"/>
                <a:ea typeface="ヒラギノ角ゴ Pro W3" panose="020B0300000000000000" pitchFamily="34" charset="-128"/>
              </a:rPr>
              <a:t>molecule </a:t>
            </a:r>
            <a:r>
              <a:rPr lang="en-US" altLang="en-US">
                <a:latin typeface="Arial" panose="020B0604020202020204" pitchFamily="34" charset="0"/>
                <a:ea typeface="ヒラギノ角ゴ Pro W3" panose="020B0300000000000000" pitchFamily="34" charset="-128"/>
              </a:rPr>
              <a:t>is a group of atoms in which the atoms are bound together by sharing one or more pairs of electrons. The shared pairs of electrons form covalent bonds that keep the atoms together. Carbon dioxide and water are examples of covalent compounds. </a:t>
            </a:r>
          </a:p>
          <a:p>
            <a:endParaRPr lang="en-US" altLang="en-US" b="1">
              <a:latin typeface="Arial" panose="020B0604020202020204" pitchFamily="34" charset="0"/>
              <a:ea typeface="ヒラギノ角ゴ Pro W3" panose="020B0300000000000000" pitchFamily="34" charset="-128"/>
            </a:endParaRPr>
          </a:p>
          <a:p>
            <a:r>
              <a:rPr lang="en-US" altLang="en-US" b="1">
                <a:latin typeface="Arial" panose="020B0604020202020204" pitchFamily="34" charset="0"/>
                <a:ea typeface="ヒラギノ角ゴ Pro W3" panose="020B0300000000000000" pitchFamily="34" charset="-128"/>
              </a:rPr>
              <a:t>When a jar is filled with water, trillions and trillions of molecules bump into each other constantly, but the atoms in one molecule are not bonded to atoms in other water molecules. Each molecule is separate from the other. Liquid water flows because the water molecules can move past each other. </a:t>
            </a:r>
          </a:p>
          <a:p>
            <a:endParaRPr lang="en-US" altLang="en-US">
              <a:latin typeface="Arial" panose="020B0604020202020204" pitchFamily="34" charset="0"/>
              <a:ea typeface="ヒラギノ角ゴ Pro W3" panose="020B0300000000000000" pitchFamily="34" charset="-128"/>
            </a:endParaRPr>
          </a:p>
        </p:txBody>
      </p:sp>
      <p:sp>
        <p:nvSpPr>
          <p:cNvPr id="35843" name="Slide Number Placeholder 3">
            <a:extLst>
              <a:ext uri="{FF2B5EF4-FFF2-40B4-BE49-F238E27FC236}">
                <a16:creationId xmlns:a16="http://schemas.microsoft.com/office/drawing/2014/main" id="{EAFB06AB-4DA8-1649-8165-87C4B374087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20D20E80-D822-354A-842D-C3A2EF83307E}" type="slidenum">
              <a:rPr lang="en-US" altLang="en-US" sz="1200"/>
              <a:pPr/>
              <a:t>2</a:t>
            </a:fld>
            <a:endParaRPr lang="en-US" altLang="en-US" sz="1200"/>
          </a:p>
        </p:txBody>
      </p:sp>
    </p:spTree>
    <p:extLst>
      <p:ext uri="{BB962C8B-B14F-4D97-AF65-F5344CB8AC3E}">
        <p14:creationId xmlns:p14="http://schemas.microsoft.com/office/powerpoint/2010/main" val="2139713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Don’t draw anything yet!</a:t>
            </a:r>
          </a:p>
          <a:p>
            <a:pPr lvl="0"/>
            <a:endParaRPr lang="en-US" sz="1200" dirty="0"/>
          </a:p>
          <a:p>
            <a:pPr lvl="0"/>
            <a:r>
              <a:rPr lang="en-US" sz="1200" dirty="0"/>
              <a:t>Hydrogen atom has</a:t>
            </a:r>
            <a:r>
              <a:rPr lang="en-US" sz="1200" baseline="0" dirty="0"/>
              <a:t> one electron &amp;</a:t>
            </a:r>
            <a:endParaRPr lang="en-US" sz="1200" dirty="0"/>
          </a:p>
          <a:p>
            <a:pPr lvl="0"/>
            <a:r>
              <a:rPr lang="en-US" sz="1200" dirty="0"/>
              <a:t>Oxygen’s atomic number is 8- 8 electrons</a:t>
            </a:r>
          </a:p>
          <a:p>
            <a:pPr lvl="0"/>
            <a:endParaRPr lang="en-US" sz="1200" dirty="0"/>
          </a:p>
          <a:p>
            <a:endParaRPr lang="en-CA" dirty="0"/>
          </a:p>
        </p:txBody>
      </p:sp>
      <p:sp>
        <p:nvSpPr>
          <p:cNvPr id="4" name="Slide Number Placeholder 3"/>
          <p:cNvSpPr>
            <a:spLocks noGrp="1"/>
          </p:cNvSpPr>
          <p:nvPr>
            <p:ph type="sldNum" sz="quarter" idx="10"/>
          </p:nvPr>
        </p:nvSpPr>
        <p:spPr/>
        <p:txBody>
          <a:bodyPr/>
          <a:lstStyle/>
          <a:p>
            <a:fld id="{D71FFA2F-DEAF-4A6D-8558-3A027708FA2A}" type="slidenum">
              <a:rPr lang="en-CA" smtClean="0"/>
              <a:t>3</a:t>
            </a:fld>
            <a:endParaRPr lang="en-CA"/>
          </a:p>
        </p:txBody>
      </p:sp>
    </p:spTree>
    <p:extLst>
      <p:ext uri="{BB962C8B-B14F-4D97-AF65-F5344CB8AC3E}">
        <p14:creationId xmlns:p14="http://schemas.microsoft.com/office/powerpoint/2010/main" val="3911479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71FFA2F-DEAF-4A6D-8558-3A027708FA2A}" type="slidenum">
              <a:rPr lang="en-CA" smtClean="0"/>
              <a:t>4</a:t>
            </a:fld>
            <a:endParaRPr lang="en-CA"/>
          </a:p>
        </p:txBody>
      </p:sp>
    </p:spTree>
    <p:extLst>
      <p:ext uri="{BB962C8B-B14F-4D97-AF65-F5344CB8AC3E}">
        <p14:creationId xmlns:p14="http://schemas.microsoft.com/office/powerpoint/2010/main" val="98821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Oxygen’s atomic number is 8- 8 electrons</a:t>
            </a:r>
          </a:p>
          <a:p>
            <a:pPr lvl="0"/>
            <a:endParaRPr lang="en-US" sz="1200" dirty="0"/>
          </a:p>
        </p:txBody>
      </p:sp>
      <p:sp>
        <p:nvSpPr>
          <p:cNvPr id="4" name="Slide Number Placeholder 3"/>
          <p:cNvSpPr>
            <a:spLocks noGrp="1"/>
          </p:cNvSpPr>
          <p:nvPr>
            <p:ph type="sldNum" sz="quarter" idx="10"/>
          </p:nvPr>
        </p:nvSpPr>
        <p:spPr/>
        <p:txBody>
          <a:bodyPr/>
          <a:lstStyle/>
          <a:p>
            <a:fld id="{D71FFA2F-DEAF-4A6D-8558-3A027708FA2A}" type="slidenum">
              <a:rPr lang="en-CA" smtClean="0"/>
              <a:t>5</a:t>
            </a:fld>
            <a:endParaRPr lang="en-CA"/>
          </a:p>
        </p:txBody>
      </p:sp>
    </p:spTree>
    <p:extLst>
      <p:ext uri="{BB962C8B-B14F-4D97-AF65-F5344CB8AC3E}">
        <p14:creationId xmlns:p14="http://schemas.microsoft.com/office/powerpoint/2010/main" val="3372062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Oxygen’s atomic number is 8- 8 electrons</a:t>
            </a:r>
          </a:p>
          <a:p>
            <a:pPr lvl="0"/>
            <a:endParaRPr lang="en-US" sz="1200" dirty="0"/>
          </a:p>
          <a:p>
            <a:pPr lvl="0"/>
            <a:r>
              <a:rPr lang="en-US" sz="1200" dirty="0"/>
              <a:t>Pairs of valence electrons involved in the </a:t>
            </a:r>
            <a:r>
              <a:rPr lang="en-US" sz="1200" u="sng" dirty="0"/>
              <a:t>covalent bond</a:t>
            </a:r>
            <a:r>
              <a:rPr lang="en-US" sz="1200" dirty="0"/>
              <a:t> are called </a:t>
            </a:r>
            <a:r>
              <a:rPr lang="en-US" sz="1200" b="1" u="sng" dirty="0"/>
              <a:t>bonding pairs</a:t>
            </a:r>
            <a:r>
              <a:rPr lang="en-US" sz="1200" dirty="0"/>
              <a:t> </a:t>
            </a:r>
          </a:p>
          <a:p>
            <a:pPr lvl="0"/>
            <a:endParaRPr lang="en-CA" sz="1200" dirty="0"/>
          </a:p>
          <a:p>
            <a:pPr lvl="0"/>
            <a:r>
              <a:rPr lang="en-US" sz="1200" dirty="0"/>
              <a:t>Pairs of valence electrons that aren’t</a:t>
            </a:r>
          </a:p>
          <a:p>
            <a:pPr marL="0" lvl="0" indent="0">
              <a:buNone/>
            </a:pPr>
            <a:r>
              <a:rPr lang="en-US" sz="1200" dirty="0"/>
              <a:t> involved in the bond are called </a:t>
            </a:r>
            <a:r>
              <a:rPr lang="en-US" sz="1200" b="1" u="sng" dirty="0"/>
              <a:t>lone pairs</a:t>
            </a:r>
            <a:r>
              <a:rPr lang="en-US" sz="1200" dirty="0"/>
              <a:t> </a:t>
            </a:r>
          </a:p>
          <a:p>
            <a:endParaRPr lang="en-CA" dirty="0"/>
          </a:p>
          <a:p>
            <a:r>
              <a:rPr lang="en-CA" dirty="0"/>
              <a:t>DON’T have charge because sharing!</a:t>
            </a:r>
          </a:p>
        </p:txBody>
      </p:sp>
      <p:sp>
        <p:nvSpPr>
          <p:cNvPr id="4" name="Slide Number Placeholder 3"/>
          <p:cNvSpPr>
            <a:spLocks noGrp="1"/>
          </p:cNvSpPr>
          <p:nvPr>
            <p:ph type="sldNum" sz="quarter" idx="10"/>
          </p:nvPr>
        </p:nvSpPr>
        <p:spPr/>
        <p:txBody>
          <a:bodyPr/>
          <a:lstStyle/>
          <a:p>
            <a:fld id="{D71FFA2F-DEAF-4A6D-8558-3A027708FA2A}" type="slidenum">
              <a:rPr lang="en-CA" smtClean="0"/>
              <a:t>6</a:t>
            </a:fld>
            <a:endParaRPr lang="en-CA"/>
          </a:p>
        </p:txBody>
      </p:sp>
    </p:spTree>
    <p:extLst>
      <p:ext uri="{BB962C8B-B14F-4D97-AF65-F5344CB8AC3E}">
        <p14:creationId xmlns:p14="http://schemas.microsoft.com/office/powerpoint/2010/main" val="2806232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Covalent compounds are composed of </a:t>
            </a:r>
            <a:r>
              <a:rPr lang="en-US" sz="1200" b="1" dirty="0"/>
              <a:t>non-metal atoms </a:t>
            </a:r>
            <a:endParaRPr lang="en-US" altLang="en-US" dirty="0"/>
          </a:p>
          <a:p>
            <a:r>
              <a:rPr lang="en-US" altLang="en-US" dirty="0"/>
              <a:t>Covalent </a:t>
            </a:r>
            <a:r>
              <a:rPr lang="en-US" altLang="en-US" u="sng" dirty="0"/>
              <a:t>molecules</a:t>
            </a:r>
            <a:r>
              <a:rPr lang="en-US" altLang="en-US" dirty="0"/>
              <a:t> share electrons</a:t>
            </a:r>
          </a:p>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Formulas show the </a:t>
            </a:r>
            <a:r>
              <a:rPr lang="en-US" sz="1200" b="1" dirty="0"/>
              <a:t>actual</a:t>
            </a:r>
            <a:r>
              <a:rPr lang="en-US" sz="1200" dirty="0"/>
              <a:t> number of atoms of each element in a molecule (e.g. H</a:t>
            </a:r>
            <a:r>
              <a:rPr lang="en-US" sz="1200" baseline="-25000" dirty="0"/>
              <a:t>2</a:t>
            </a:r>
            <a:r>
              <a:rPr lang="en-US" sz="1200" dirty="0"/>
              <a:t>O</a:t>
            </a:r>
            <a:r>
              <a:rPr lang="en-US" sz="1200" baseline="-25000" dirty="0"/>
              <a:t>2</a:t>
            </a:r>
            <a:r>
              <a:rPr lang="en-US" sz="1200" dirty="0"/>
              <a:t>)</a:t>
            </a:r>
            <a:endParaRPr lang="en-CA" sz="1200" dirty="0"/>
          </a:p>
          <a:p>
            <a:endParaRPr lang="en-US" altLang="en-US" dirty="0"/>
          </a:p>
          <a:p>
            <a:r>
              <a:rPr lang="en-US" altLang="en-US" dirty="0"/>
              <a:t>Rely on the chemical formula to reveal the components of the molecule</a:t>
            </a:r>
            <a:endParaRPr lang="en-CA" dirty="0"/>
          </a:p>
        </p:txBody>
      </p:sp>
      <p:sp>
        <p:nvSpPr>
          <p:cNvPr id="4" name="Slide Number Placeholder 3"/>
          <p:cNvSpPr>
            <a:spLocks noGrp="1"/>
          </p:cNvSpPr>
          <p:nvPr>
            <p:ph type="sldNum" sz="quarter" idx="10"/>
          </p:nvPr>
        </p:nvSpPr>
        <p:spPr/>
        <p:txBody>
          <a:bodyPr/>
          <a:lstStyle/>
          <a:p>
            <a:fld id="{D71FFA2F-DEAF-4A6D-8558-3A027708FA2A}" type="slidenum">
              <a:rPr lang="en-CA" smtClean="0"/>
              <a:t>11</a:t>
            </a:fld>
            <a:endParaRPr lang="en-CA"/>
          </a:p>
        </p:txBody>
      </p:sp>
    </p:spTree>
    <p:extLst>
      <p:ext uri="{BB962C8B-B14F-4D97-AF65-F5344CB8AC3E}">
        <p14:creationId xmlns:p14="http://schemas.microsoft.com/office/powerpoint/2010/main" val="1022744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11/22/22</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0845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11/22/22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50688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11/22/22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61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11/22/22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03544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11/22/22</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530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11/22/22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6036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11/22/22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277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11/22/22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20670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11/22/22</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74358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11/22/22</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6457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11/22/22</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170280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11/22/22</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119539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id="{2A175829-70EA-4A6D-978C-4D0923059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3064" y="0"/>
            <a:ext cx="4348936" cy="174009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EE5D2B4A-3399-4CCF-A171-7F8B1BF54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04894"/>
            <a:ext cx="640080" cy="4362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A894967F-D57B-433D-9A92-5C82B10CF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1778958"/>
            <a:ext cx="7159214" cy="43627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6BAA3B-B14E-4295-8CC0-271C1C60D324}"/>
              </a:ext>
            </a:extLst>
          </p:cNvPr>
          <p:cNvSpPr>
            <a:spLocks noGrp="1"/>
          </p:cNvSpPr>
          <p:nvPr>
            <p:ph type="ctrTitle"/>
          </p:nvPr>
        </p:nvSpPr>
        <p:spPr>
          <a:xfrm>
            <a:off x="1243060" y="2218414"/>
            <a:ext cx="5956534" cy="2631882"/>
          </a:xfrm>
        </p:spPr>
        <p:txBody>
          <a:bodyPr>
            <a:normAutofit/>
          </a:bodyPr>
          <a:lstStyle/>
          <a:p>
            <a:pPr algn="ctr"/>
            <a:r>
              <a:rPr lang="en-US" sz="5400" dirty="0">
                <a:solidFill>
                  <a:schemeClr val="bg1"/>
                </a:solidFill>
              </a:rPr>
              <a:t>covalent</a:t>
            </a:r>
            <a:br>
              <a:rPr lang="en-US" sz="5400" dirty="0">
                <a:solidFill>
                  <a:schemeClr val="bg1"/>
                </a:solidFill>
              </a:rPr>
            </a:br>
            <a:r>
              <a:rPr lang="en-US" sz="5400" dirty="0">
                <a:solidFill>
                  <a:schemeClr val="bg1"/>
                </a:solidFill>
              </a:rPr>
              <a:t>Compounds</a:t>
            </a:r>
          </a:p>
        </p:txBody>
      </p:sp>
      <p:sp>
        <p:nvSpPr>
          <p:cNvPr id="90" name="Rectangle 89">
            <a:extLst>
              <a:ext uri="{FF2B5EF4-FFF2-40B4-BE49-F238E27FC236}">
                <a16:creationId xmlns:a16="http://schemas.microsoft.com/office/drawing/2014/main" id="{41828A56-78F8-49CB-B2C3-4C7C093B87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9294" y="1766026"/>
            <a:ext cx="4392706" cy="434637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BB57D892-A065-4003-93F3-65AB1A248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4695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Types of Chemical Bonds, #2: Covalent | WIRDOU">
            <a:extLst>
              <a:ext uri="{FF2B5EF4-FFF2-40B4-BE49-F238E27FC236}">
                <a16:creationId xmlns:a16="http://schemas.microsoft.com/office/drawing/2014/main" id="{FC75A3A6-A717-624B-A036-87EFE63A607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72442" y="2376119"/>
            <a:ext cx="4090179" cy="3063685"/>
          </a:xfrm>
          <a:prstGeom prst="rect">
            <a:avLst/>
          </a:prstGeom>
          <a:noFill/>
          <a:extLst>
            <a:ext uri="{909E8E84-426E-40DD-AFC4-6F175D3DCCD1}">
              <a14:hiddenFill xmlns:a14="http://schemas.microsoft.com/office/drawing/2010/main">
                <a:solidFill>
                  <a:srgbClr val="FFFFFF"/>
                </a:solidFill>
              </a14:hiddenFill>
            </a:ext>
          </a:extLst>
        </p:spPr>
      </p:pic>
      <p:sp>
        <p:nvSpPr>
          <p:cNvPr id="93" name="Rectangle 92">
            <a:extLst>
              <a:ext uri="{FF2B5EF4-FFF2-40B4-BE49-F238E27FC236}">
                <a16:creationId xmlns:a16="http://schemas.microsoft.com/office/drawing/2014/main" id="{985AAE23-FCB6-4663-907C-0110B0FDC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6167615"/>
            <a:ext cx="7759826"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BEA1DA1C-6CE0-4AE4-918F-CC0E685C5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9294" y="6167615"/>
            <a:ext cx="4392706" cy="690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9C67C3D3-B919-4C65-907E-45C21C631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6898"/>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9BCBF7BE-192C-47B7-816B-8213C256E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05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43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F0E9-08A9-9A45-8F39-B467586B2856}"/>
              </a:ext>
            </a:extLst>
          </p:cNvPr>
          <p:cNvSpPr>
            <a:spLocks noGrp="1"/>
          </p:cNvSpPr>
          <p:nvPr>
            <p:ph type="title"/>
          </p:nvPr>
        </p:nvSpPr>
        <p:spPr/>
        <p:txBody>
          <a:bodyPr/>
          <a:lstStyle/>
          <a:p>
            <a:pPr algn="ctr"/>
            <a:r>
              <a:rPr lang="en-US" b="0" cap="all" dirty="0">
                <a:solidFill>
                  <a:schemeClr val="tx1"/>
                </a:solidFill>
              </a:rPr>
              <a:t>naming COVALENT compounds</a:t>
            </a:r>
            <a:endParaRPr lang="en-US" dirty="0">
              <a:solidFill>
                <a:schemeClr val="tx1"/>
              </a:solidFill>
            </a:endParaRPr>
          </a:p>
        </p:txBody>
      </p:sp>
      <p:sp>
        <p:nvSpPr>
          <p:cNvPr id="3" name="Content Placeholder 2">
            <a:extLst>
              <a:ext uri="{FF2B5EF4-FFF2-40B4-BE49-F238E27FC236}">
                <a16:creationId xmlns:a16="http://schemas.microsoft.com/office/drawing/2014/main" id="{700FEA09-23F0-434B-AC24-7EACBEAB1D1A}"/>
              </a:ext>
            </a:extLst>
          </p:cNvPr>
          <p:cNvSpPr>
            <a:spLocks noGrp="1"/>
          </p:cNvSpPr>
          <p:nvPr>
            <p:ph idx="1"/>
          </p:nvPr>
        </p:nvSpPr>
        <p:spPr>
          <a:xfrm>
            <a:off x="5059235" y="862414"/>
            <a:ext cx="6815329" cy="4882896"/>
          </a:xfrm>
        </p:spPr>
        <p:txBody>
          <a:bodyPr>
            <a:normAutofit/>
          </a:bodyPr>
          <a:lstStyle/>
          <a:p>
            <a:r>
              <a:rPr lang="en-CA" sz="3200" dirty="0">
                <a:solidFill>
                  <a:schemeClr val="tx1"/>
                </a:solidFill>
                <a:highlight>
                  <a:srgbClr val="FFFF00"/>
                </a:highlight>
              </a:rPr>
              <a:t>Name</a:t>
            </a:r>
            <a:r>
              <a:rPr lang="en-CA" sz="3200" dirty="0">
                <a:solidFill>
                  <a:schemeClr val="tx1"/>
                </a:solidFill>
              </a:rPr>
              <a:t> each element in the compound the same way we do with ionic compounds.</a:t>
            </a:r>
          </a:p>
          <a:p>
            <a:endParaRPr lang="en-CA" sz="2400" b="0" dirty="0">
              <a:solidFill>
                <a:schemeClr val="tx1"/>
              </a:solidFill>
            </a:endParaRPr>
          </a:p>
          <a:p>
            <a:pPr marL="285750" indent="-285750">
              <a:buFont typeface="Wingdings" pitchFamily="2" charset="2"/>
              <a:buChar char="Ø"/>
            </a:pPr>
            <a:r>
              <a:rPr lang="en-CA" sz="2400" b="0" dirty="0">
                <a:solidFill>
                  <a:schemeClr val="tx1"/>
                </a:solidFill>
              </a:rPr>
              <a:t>The 1</a:t>
            </a:r>
            <a:r>
              <a:rPr lang="en-CA" sz="2400" b="0" baseline="30000" dirty="0">
                <a:solidFill>
                  <a:schemeClr val="tx1"/>
                </a:solidFill>
              </a:rPr>
              <a:t>st</a:t>
            </a:r>
            <a:r>
              <a:rPr lang="en-CA" sz="2400" b="0" dirty="0">
                <a:solidFill>
                  <a:schemeClr val="tx1"/>
                </a:solidFill>
              </a:rPr>
              <a:t> element name is unchanged</a:t>
            </a:r>
          </a:p>
          <a:p>
            <a:pPr marL="285750" indent="-285750">
              <a:buFont typeface="Wingdings" pitchFamily="2" charset="2"/>
              <a:buChar char="Ø"/>
            </a:pPr>
            <a:r>
              <a:rPr lang="en-CA" sz="2400" b="0" dirty="0">
                <a:solidFill>
                  <a:schemeClr val="tx1"/>
                </a:solidFill>
              </a:rPr>
              <a:t>The 2</a:t>
            </a:r>
            <a:r>
              <a:rPr lang="en-CA" sz="2400" b="0" baseline="30000" dirty="0">
                <a:solidFill>
                  <a:schemeClr val="tx1"/>
                </a:solidFill>
              </a:rPr>
              <a:t>nd</a:t>
            </a:r>
            <a:r>
              <a:rPr lang="en-CA" sz="2400" b="0" dirty="0">
                <a:solidFill>
                  <a:schemeClr val="tx1"/>
                </a:solidFill>
              </a:rPr>
              <a:t> element name has suffix “ide”</a:t>
            </a:r>
            <a:endParaRPr lang="en-US" sz="2400" b="0" dirty="0">
              <a:solidFill>
                <a:schemeClr val="tx1"/>
              </a:solidFill>
            </a:endParaRPr>
          </a:p>
        </p:txBody>
      </p:sp>
      <p:sp>
        <p:nvSpPr>
          <p:cNvPr id="4" name="Chevron 3">
            <a:extLst>
              <a:ext uri="{FF2B5EF4-FFF2-40B4-BE49-F238E27FC236}">
                <a16:creationId xmlns:a16="http://schemas.microsoft.com/office/drawing/2014/main" id="{F9E44896-08C3-AA4C-AC8B-08E05FD7A2CE}"/>
              </a:ext>
            </a:extLst>
          </p:cNvPr>
          <p:cNvSpPr/>
          <p:nvPr/>
        </p:nvSpPr>
        <p:spPr>
          <a:xfrm>
            <a:off x="12313" y="410463"/>
            <a:ext cx="4529731" cy="1290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Step 2:</a:t>
            </a:r>
          </a:p>
        </p:txBody>
      </p:sp>
    </p:spTree>
    <p:extLst>
      <p:ext uri="{BB962C8B-B14F-4D97-AF65-F5344CB8AC3E}">
        <p14:creationId xmlns:p14="http://schemas.microsoft.com/office/powerpoint/2010/main" val="97651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2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29">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4420926" cy="6838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E83E2EB-4ACE-4410-8C35-EDB6ACD1B87C}"/>
              </a:ext>
            </a:extLst>
          </p:cNvPr>
          <p:cNvPicPr>
            <a:picLocks noChangeAspect="1"/>
          </p:cNvPicPr>
          <p:nvPr/>
        </p:nvPicPr>
        <p:blipFill rotWithShape="1">
          <a:blip r:embed="rId3"/>
          <a:srcRect l="31850" r="12938"/>
          <a:stretch/>
        </p:blipFill>
        <p:spPr>
          <a:xfrm>
            <a:off x="20" y="719747"/>
            <a:ext cx="4458058" cy="5389675"/>
          </a:xfrm>
          <a:prstGeom prst="rect">
            <a:avLst/>
          </a:prstGeom>
        </p:spPr>
      </p:pic>
      <p:sp>
        <p:nvSpPr>
          <p:cNvPr id="44" name="Rectangle 3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46359"/>
            <a:ext cx="4426072" cy="71164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748578"/>
            <a:ext cx="7765922" cy="541903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2346" y="751509"/>
            <a:ext cx="6627226" cy="877465"/>
          </a:xfrm>
        </p:spPr>
        <p:txBody>
          <a:bodyPr>
            <a:normAutofit fontScale="90000"/>
          </a:bodyPr>
          <a:lstStyle/>
          <a:p>
            <a:r>
              <a:rPr lang="en-US" b="1" u="sng" dirty="0"/>
              <a:t>In Covalent Compounds…</a:t>
            </a:r>
            <a:endParaRPr lang="en-CA" dirty="0"/>
          </a:p>
        </p:txBody>
      </p:sp>
      <p:sp>
        <p:nvSpPr>
          <p:cNvPr id="46" name="Rectangle 3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8774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3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DEED0C25-BA34-254D-BBF2-D7BC7A2081B0}"/>
              </a:ext>
            </a:extLst>
          </p:cNvPr>
          <p:cNvPicPr>
            <a:picLocks noChangeAspect="1"/>
          </p:cNvPicPr>
          <p:nvPr/>
        </p:nvPicPr>
        <p:blipFill>
          <a:blip r:embed="rId4"/>
          <a:stretch>
            <a:fillRect/>
          </a:stretch>
        </p:blipFill>
        <p:spPr>
          <a:xfrm>
            <a:off x="196740" y="591541"/>
            <a:ext cx="4224184" cy="5813641"/>
          </a:xfrm>
          <a:prstGeom prst="rect">
            <a:avLst/>
          </a:prstGeom>
        </p:spPr>
      </p:pic>
      <p:sp>
        <p:nvSpPr>
          <p:cNvPr id="4" name="TextBox 3">
            <a:extLst>
              <a:ext uri="{FF2B5EF4-FFF2-40B4-BE49-F238E27FC236}">
                <a16:creationId xmlns:a16="http://schemas.microsoft.com/office/drawing/2014/main" id="{EE51FAB1-F1C6-294E-9671-F1B18BEA6A99}"/>
              </a:ext>
            </a:extLst>
          </p:cNvPr>
          <p:cNvSpPr txBox="1"/>
          <p:nvPr/>
        </p:nvSpPr>
        <p:spPr>
          <a:xfrm>
            <a:off x="5075225" y="1963257"/>
            <a:ext cx="5906719" cy="3350148"/>
          </a:xfrm>
          <a:prstGeom prst="rect">
            <a:avLst/>
          </a:prstGeom>
          <a:noFill/>
        </p:spPr>
        <p:txBody>
          <a:bodyPr wrap="square" rtlCol="0">
            <a:spAutoFit/>
          </a:bodyPr>
          <a:lstStyle/>
          <a:p>
            <a:pPr marL="342900" lvl="0" indent="-342900">
              <a:lnSpc>
                <a:spcPct val="130000"/>
              </a:lnSpc>
              <a:buFont typeface="Arial" panose="020B0604020202020204" pitchFamily="34" charset="0"/>
              <a:buChar char="•"/>
            </a:pPr>
            <a:r>
              <a:rPr lang="en-US" sz="2400" dirty="0"/>
              <a:t>Formulas show the </a:t>
            </a:r>
            <a:r>
              <a:rPr lang="en-US" sz="2400" b="1" dirty="0">
                <a:highlight>
                  <a:srgbClr val="FFFF00"/>
                </a:highlight>
              </a:rPr>
              <a:t>actual number</a:t>
            </a:r>
            <a:r>
              <a:rPr lang="en-US" sz="2400" b="1" dirty="0"/>
              <a:t> </a:t>
            </a:r>
            <a:r>
              <a:rPr lang="en-US" sz="2400" dirty="0"/>
              <a:t>of atoms of each element in a molecule (e.g. H</a:t>
            </a:r>
            <a:r>
              <a:rPr lang="en-US" sz="2400" baseline="-25000" dirty="0"/>
              <a:t>2</a:t>
            </a:r>
            <a:r>
              <a:rPr lang="en-US" sz="2400" dirty="0"/>
              <a:t>O</a:t>
            </a:r>
            <a:r>
              <a:rPr lang="en-US" sz="2400" baseline="-25000" dirty="0"/>
              <a:t>2</a:t>
            </a:r>
            <a:r>
              <a:rPr lang="en-US" sz="2400" dirty="0"/>
              <a:t>)</a:t>
            </a:r>
          </a:p>
          <a:p>
            <a:pPr marL="800100" lvl="3" indent="-342900">
              <a:lnSpc>
                <a:spcPct val="130000"/>
              </a:lnSpc>
              <a:buFont typeface="Wingdings" pitchFamily="2" charset="2"/>
              <a:buChar char="Ø"/>
            </a:pPr>
            <a:r>
              <a:rPr lang="en-US" sz="2400" b="1" i="1" dirty="0"/>
              <a:t> </a:t>
            </a:r>
            <a:r>
              <a:rPr lang="en-US" sz="2400" b="1" i="1" u="sng" dirty="0"/>
              <a:t>NOT</a:t>
            </a:r>
            <a:r>
              <a:rPr lang="en-US" sz="2400" b="1" i="1" dirty="0"/>
              <a:t> a ratio like ionic!</a:t>
            </a:r>
            <a:endParaRPr lang="en-CA" sz="2400" b="1" i="1" dirty="0"/>
          </a:p>
          <a:p>
            <a:pPr marL="342900" lvl="0" indent="-342900">
              <a:lnSpc>
                <a:spcPct val="130000"/>
              </a:lnSpc>
              <a:buFont typeface="Arial" panose="020B0604020202020204" pitchFamily="34" charset="0"/>
              <a:buChar char="•"/>
            </a:pPr>
            <a:endParaRPr lang="en-US" sz="2400" u="sng" dirty="0"/>
          </a:p>
          <a:p>
            <a:pPr marL="342900" lvl="0" indent="-342900">
              <a:lnSpc>
                <a:spcPct val="130000"/>
              </a:lnSpc>
              <a:buFont typeface="Arial" panose="020B0604020202020204" pitchFamily="34" charset="0"/>
              <a:buChar char="•"/>
            </a:pPr>
            <a:r>
              <a:rPr lang="en-US" sz="2400" b="1" dirty="0">
                <a:highlight>
                  <a:srgbClr val="FFFF00"/>
                </a:highlight>
              </a:rPr>
              <a:t>Prefixes</a:t>
            </a:r>
            <a:r>
              <a:rPr lang="en-US" sz="2400" dirty="0"/>
              <a:t> are used to show this</a:t>
            </a:r>
          </a:p>
          <a:p>
            <a:pPr marL="342900" lvl="0" indent="-342900">
              <a:lnSpc>
                <a:spcPct val="130000"/>
              </a:lnSpc>
              <a:buFont typeface="Arial" panose="020B0604020202020204" pitchFamily="34" charset="0"/>
              <a:buChar char="•"/>
            </a:pPr>
            <a:endParaRPr lang="en-CA" sz="2000" dirty="0"/>
          </a:p>
        </p:txBody>
      </p:sp>
    </p:spTree>
    <p:extLst>
      <p:ext uri="{BB962C8B-B14F-4D97-AF65-F5344CB8AC3E}">
        <p14:creationId xmlns:p14="http://schemas.microsoft.com/office/powerpoint/2010/main" val="215841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dissolv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nodeType="clickEffect">
                                  <p:stCondLst>
                                    <p:cond delay="0"/>
                                  </p:stCondLst>
                                  <p:childTnLst>
                                    <p:animEffect transition="out" filter="dissolv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par>
                                <p:cTn id="23" presetID="9"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dissolve">
                                      <p:cBhvr>
                                        <p:cTn id="2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0FEA09-23F0-434B-AC24-7EACBEAB1D1A}"/>
              </a:ext>
            </a:extLst>
          </p:cNvPr>
          <p:cNvSpPr>
            <a:spLocks noGrp="1"/>
          </p:cNvSpPr>
          <p:nvPr>
            <p:ph idx="1"/>
          </p:nvPr>
        </p:nvSpPr>
        <p:spPr>
          <a:xfrm>
            <a:off x="4830018" y="879309"/>
            <a:ext cx="7513434" cy="5585967"/>
          </a:xfrm>
        </p:spPr>
        <p:txBody>
          <a:bodyPr>
            <a:normAutofit/>
          </a:bodyPr>
          <a:lstStyle/>
          <a:p>
            <a:pPr>
              <a:lnSpc>
                <a:spcPct val="100000"/>
              </a:lnSpc>
            </a:pPr>
            <a:r>
              <a:rPr lang="en-CA" sz="3200" dirty="0">
                <a:solidFill>
                  <a:schemeClr val="tx1"/>
                </a:solidFill>
              </a:rPr>
              <a:t>Identify the </a:t>
            </a:r>
            <a:r>
              <a:rPr lang="en-CA" sz="3200" dirty="0">
                <a:solidFill>
                  <a:schemeClr val="tx1"/>
                </a:solidFill>
                <a:highlight>
                  <a:srgbClr val="FFFF00"/>
                </a:highlight>
              </a:rPr>
              <a:t>number</a:t>
            </a:r>
            <a:r>
              <a:rPr lang="en-CA" sz="3200" dirty="0">
                <a:solidFill>
                  <a:schemeClr val="tx1"/>
                </a:solidFill>
              </a:rPr>
              <a:t> of each type of atom present.</a:t>
            </a:r>
          </a:p>
          <a:p>
            <a:pPr>
              <a:lnSpc>
                <a:spcPct val="100000"/>
              </a:lnSpc>
            </a:pPr>
            <a:endParaRPr lang="en-CA" sz="1600" b="0" dirty="0">
              <a:solidFill>
                <a:schemeClr val="tx1"/>
              </a:solidFill>
            </a:endParaRPr>
          </a:p>
          <a:p>
            <a:pPr marL="342900" lvl="0" indent="-342900">
              <a:lnSpc>
                <a:spcPct val="120000"/>
              </a:lnSpc>
              <a:spcAft>
                <a:spcPts val="0"/>
              </a:spcAft>
              <a:buFont typeface="Wingdings" pitchFamily="2" charset="2"/>
              <a:buChar char="Ø"/>
            </a:pPr>
            <a:r>
              <a:rPr lang="en-US" sz="2400" b="0" dirty="0">
                <a:solidFill>
                  <a:schemeClr val="tx1"/>
                </a:solidFill>
              </a:rPr>
              <a:t>Add the corresponding </a:t>
            </a:r>
            <a:r>
              <a:rPr lang="en-US" sz="2400" dirty="0">
                <a:solidFill>
                  <a:schemeClr val="tx1"/>
                </a:solidFill>
                <a:highlight>
                  <a:srgbClr val="FFFF00"/>
                </a:highlight>
              </a:rPr>
              <a:t>prefix</a:t>
            </a:r>
            <a:r>
              <a:rPr lang="en-US" sz="2400" b="0" dirty="0">
                <a:solidFill>
                  <a:schemeClr val="tx1"/>
                </a:solidFill>
              </a:rPr>
              <a:t> to </a:t>
            </a:r>
            <a:r>
              <a:rPr lang="en-US" sz="2400" b="0" u="sng" dirty="0">
                <a:solidFill>
                  <a:schemeClr val="tx1"/>
                </a:solidFill>
              </a:rPr>
              <a:t>each</a:t>
            </a:r>
            <a:r>
              <a:rPr lang="en-US" sz="2400" b="0" dirty="0">
                <a:solidFill>
                  <a:schemeClr val="tx1"/>
                </a:solidFill>
              </a:rPr>
              <a:t> element’s name to indicate the number of atoms.</a:t>
            </a:r>
          </a:p>
          <a:p>
            <a:pPr marL="342900" lvl="0" indent="-342900">
              <a:lnSpc>
                <a:spcPct val="120000"/>
              </a:lnSpc>
              <a:spcAft>
                <a:spcPts val="0"/>
              </a:spcAft>
              <a:buFont typeface="Wingdings" pitchFamily="2" charset="2"/>
              <a:buChar char="Ø"/>
            </a:pPr>
            <a:endParaRPr lang="en-US" sz="2600" b="0" dirty="0">
              <a:solidFill>
                <a:schemeClr val="tx1"/>
              </a:solidFill>
            </a:endParaRPr>
          </a:p>
          <a:p>
            <a:pPr lvl="0">
              <a:lnSpc>
                <a:spcPct val="100000"/>
              </a:lnSpc>
              <a:spcBef>
                <a:spcPts val="0"/>
              </a:spcBef>
              <a:spcAft>
                <a:spcPct val="35000"/>
              </a:spcAft>
            </a:pPr>
            <a:r>
              <a:rPr lang="en-US" sz="2300" b="0" i="1" u="sng" dirty="0">
                <a:solidFill>
                  <a:schemeClr val="tx1"/>
                </a:solidFill>
              </a:rPr>
              <a:t>Exceptions to rule</a:t>
            </a:r>
            <a:r>
              <a:rPr lang="en-US" sz="2300" b="0" i="1" dirty="0">
                <a:solidFill>
                  <a:schemeClr val="tx1"/>
                </a:solidFill>
              </a:rPr>
              <a:t>: </a:t>
            </a:r>
          </a:p>
          <a:p>
            <a:pPr marL="171450" indent="-171450">
              <a:lnSpc>
                <a:spcPct val="100000"/>
              </a:lnSpc>
              <a:spcBef>
                <a:spcPts val="0"/>
              </a:spcBef>
              <a:spcAft>
                <a:spcPct val="15000"/>
              </a:spcAft>
              <a:buFont typeface="Arial" panose="020B0604020202020204" pitchFamily="34" charset="0"/>
              <a:buChar char="•"/>
            </a:pPr>
            <a:r>
              <a:rPr lang="en-US" sz="2300" b="0" dirty="0">
                <a:solidFill>
                  <a:schemeClr val="tx1"/>
                </a:solidFill>
              </a:rPr>
              <a:t>Do </a:t>
            </a:r>
            <a:r>
              <a:rPr lang="en-US" sz="2300" b="0" i="1" dirty="0">
                <a:solidFill>
                  <a:schemeClr val="tx1"/>
                </a:solidFill>
              </a:rPr>
              <a:t>not</a:t>
            </a:r>
            <a:r>
              <a:rPr lang="en-US" sz="2300" b="0" dirty="0">
                <a:solidFill>
                  <a:schemeClr val="tx1"/>
                </a:solidFill>
              </a:rPr>
              <a:t> add a prefix if the first element has only </a:t>
            </a:r>
            <a:r>
              <a:rPr lang="en-US" sz="2300" dirty="0">
                <a:solidFill>
                  <a:schemeClr val="tx1"/>
                </a:solidFill>
                <a:highlight>
                  <a:srgbClr val="FFFF00"/>
                </a:highlight>
              </a:rPr>
              <a:t>1</a:t>
            </a:r>
            <a:r>
              <a:rPr lang="en-US" sz="2300" b="0" dirty="0">
                <a:solidFill>
                  <a:schemeClr val="tx1"/>
                </a:solidFill>
              </a:rPr>
              <a:t> atom</a:t>
            </a:r>
          </a:p>
          <a:p>
            <a:pPr marL="171450" indent="-171450">
              <a:lnSpc>
                <a:spcPct val="100000"/>
              </a:lnSpc>
              <a:spcBef>
                <a:spcPts val="0"/>
              </a:spcBef>
              <a:spcAft>
                <a:spcPct val="15000"/>
              </a:spcAft>
              <a:buFont typeface="Arial" panose="020B0604020202020204" pitchFamily="34" charset="0"/>
              <a:buChar char="•"/>
            </a:pPr>
            <a:r>
              <a:rPr lang="en-US" sz="2300" b="0" dirty="0">
                <a:solidFill>
                  <a:schemeClr val="tx1"/>
                </a:solidFill>
              </a:rPr>
              <a:t>Shorten mono- to mon- if it is placed before </a:t>
            </a:r>
            <a:r>
              <a:rPr lang="en-US" sz="2300" dirty="0">
                <a:solidFill>
                  <a:schemeClr val="tx1"/>
                </a:solidFill>
                <a:highlight>
                  <a:srgbClr val="FFFF00"/>
                </a:highlight>
              </a:rPr>
              <a:t>oxide</a:t>
            </a:r>
          </a:p>
          <a:p>
            <a:pPr marL="342900" lvl="0" indent="-342900">
              <a:lnSpc>
                <a:spcPct val="100000"/>
              </a:lnSpc>
              <a:spcAft>
                <a:spcPts val="0"/>
              </a:spcAft>
              <a:buFont typeface="Wingdings" pitchFamily="2" charset="2"/>
              <a:buChar char="Ø"/>
            </a:pPr>
            <a:endParaRPr lang="en-US" sz="2400" b="0" dirty="0">
              <a:solidFill>
                <a:schemeClr val="tx1"/>
              </a:solidFill>
            </a:endParaRPr>
          </a:p>
        </p:txBody>
      </p:sp>
      <p:pic>
        <p:nvPicPr>
          <p:cNvPr id="5" name="Content Placeholder 4" descr="Text&#10;&#10;Description automatically generated">
            <a:extLst>
              <a:ext uri="{FF2B5EF4-FFF2-40B4-BE49-F238E27FC236}">
                <a16:creationId xmlns:a16="http://schemas.microsoft.com/office/drawing/2014/main" id="{6FC5D6BC-4A1A-134F-A40A-35D221BE6916}"/>
              </a:ext>
            </a:extLst>
          </p:cNvPr>
          <p:cNvPicPr>
            <a:picLocks noChangeAspect="1"/>
          </p:cNvPicPr>
          <p:nvPr/>
        </p:nvPicPr>
        <p:blipFill>
          <a:blip r:embed="rId2"/>
          <a:stretch>
            <a:fillRect/>
          </a:stretch>
        </p:blipFill>
        <p:spPr>
          <a:xfrm>
            <a:off x="701059" y="371032"/>
            <a:ext cx="3440213" cy="6115935"/>
          </a:xfrm>
          <a:prstGeom prst="rect">
            <a:avLst/>
          </a:prstGeom>
        </p:spPr>
      </p:pic>
      <p:sp>
        <p:nvSpPr>
          <p:cNvPr id="9" name="Chevron 8">
            <a:extLst>
              <a:ext uri="{FF2B5EF4-FFF2-40B4-BE49-F238E27FC236}">
                <a16:creationId xmlns:a16="http://schemas.microsoft.com/office/drawing/2014/main" id="{C4BAEFD2-0602-924D-B98D-3400F82A7A18}"/>
              </a:ext>
            </a:extLst>
          </p:cNvPr>
          <p:cNvSpPr/>
          <p:nvPr/>
        </p:nvSpPr>
        <p:spPr>
          <a:xfrm>
            <a:off x="12313" y="410463"/>
            <a:ext cx="4529731" cy="1290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Step 3:</a:t>
            </a:r>
          </a:p>
        </p:txBody>
      </p:sp>
    </p:spTree>
    <p:extLst>
      <p:ext uri="{BB962C8B-B14F-4D97-AF65-F5344CB8AC3E}">
        <p14:creationId xmlns:p14="http://schemas.microsoft.com/office/powerpoint/2010/main" val="397013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344A-22CC-8A4A-91BF-B9D696994FBB}"/>
              </a:ext>
            </a:extLst>
          </p:cNvPr>
          <p:cNvSpPr>
            <a:spLocks noGrp="1"/>
          </p:cNvSpPr>
          <p:nvPr>
            <p:ph type="title"/>
          </p:nvPr>
        </p:nvSpPr>
        <p:spPr>
          <a:xfrm>
            <a:off x="5534450" y="386848"/>
            <a:ext cx="3411973" cy="535556"/>
          </a:xfrm>
        </p:spPr>
        <p:txBody>
          <a:bodyPr>
            <a:normAutofit fontScale="90000"/>
          </a:bodyPr>
          <a:lstStyle/>
          <a:p>
            <a:r>
              <a:rPr lang="en-US" i="1" dirty="0"/>
              <a:t>Examples:</a:t>
            </a:r>
          </a:p>
        </p:txBody>
      </p:sp>
      <p:pic>
        <p:nvPicPr>
          <p:cNvPr id="4" name="Content Placeholder 4" descr="Text&#10;&#10;Description automatically generated">
            <a:extLst>
              <a:ext uri="{FF2B5EF4-FFF2-40B4-BE49-F238E27FC236}">
                <a16:creationId xmlns:a16="http://schemas.microsoft.com/office/drawing/2014/main" id="{44EF2921-8E6C-7B4D-98B6-70F0BBF64EBF}"/>
              </a:ext>
            </a:extLst>
          </p:cNvPr>
          <p:cNvPicPr>
            <a:picLocks noGrp="1" noChangeAspect="1"/>
          </p:cNvPicPr>
          <p:nvPr>
            <p:ph sz="quarter" idx="13"/>
          </p:nvPr>
        </p:nvPicPr>
        <p:blipFill>
          <a:blip r:embed="rId2"/>
          <a:stretch>
            <a:fillRect/>
          </a:stretch>
        </p:blipFill>
        <p:spPr>
          <a:xfrm>
            <a:off x="651554" y="386848"/>
            <a:ext cx="3229391" cy="5741141"/>
          </a:xfrm>
          <a:prstGeom prst="rect">
            <a:avLst/>
          </a:prstGeom>
        </p:spPr>
      </p:pic>
      <p:sp>
        <p:nvSpPr>
          <p:cNvPr id="24" name="Content Placeholder 2">
            <a:extLst>
              <a:ext uri="{FF2B5EF4-FFF2-40B4-BE49-F238E27FC236}">
                <a16:creationId xmlns:a16="http://schemas.microsoft.com/office/drawing/2014/main" id="{B82B2CF0-80F1-174A-82F3-203C01E64D4B}"/>
              </a:ext>
            </a:extLst>
          </p:cNvPr>
          <p:cNvSpPr txBox="1">
            <a:spLocks/>
          </p:cNvSpPr>
          <p:nvPr/>
        </p:nvSpPr>
        <p:spPr>
          <a:xfrm>
            <a:off x="5534449" y="1533764"/>
            <a:ext cx="2776607" cy="1026556"/>
          </a:xfrm>
          <a:prstGeom prst="rect">
            <a:avLst/>
          </a:prstGeom>
        </p:spPr>
        <p:txBody>
          <a:bodyPr>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4000" b="0" dirty="0">
                <a:solidFill>
                  <a:schemeClr val="tx1"/>
                </a:solidFill>
              </a:rPr>
              <a:t>a) CO</a:t>
            </a:r>
            <a:r>
              <a:rPr lang="en-US" sz="4000" b="0" baseline="-25000" dirty="0">
                <a:solidFill>
                  <a:schemeClr val="tx1"/>
                </a:solidFill>
              </a:rPr>
              <a:t>2</a:t>
            </a:r>
            <a:endParaRPr lang="en-CA" sz="4000" b="0" dirty="0">
              <a:solidFill>
                <a:schemeClr val="tx1"/>
              </a:solidFill>
            </a:endParaRPr>
          </a:p>
        </p:txBody>
      </p:sp>
      <p:sp>
        <p:nvSpPr>
          <p:cNvPr id="44" name="TextBox 43">
            <a:extLst>
              <a:ext uri="{FF2B5EF4-FFF2-40B4-BE49-F238E27FC236}">
                <a16:creationId xmlns:a16="http://schemas.microsoft.com/office/drawing/2014/main" id="{9B0F7835-3690-CA45-88A3-EA02E2A2A88B}"/>
              </a:ext>
            </a:extLst>
          </p:cNvPr>
          <p:cNvSpPr txBox="1"/>
          <p:nvPr/>
        </p:nvSpPr>
        <p:spPr>
          <a:xfrm>
            <a:off x="6394061" y="2898745"/>
            <a:ext cx="2184400" cy="707886"/>
          </a:xfrm>
          <a:prstGeom prst="rect">
            <a:avLst/>
          </a:prstGeom>
          <a:noFill/>
        </p:spPr>
        <p:txBody>
          <a:bodyPr wrap="square" rtlCol="0">
            <a:spAutoFit/>
          </a:bodyPr>
          <a:lstStyle/>
          <a:p>
            <a:r>
              <a:rPr lang="en-CA" sz="4000" dirty="0"/>
              <a:t>Carbon</a:t>
            </a:r>
            <a:endParaRPr lang="en-CA" sz="2800" dirty="0"/>
          </a:p>
        </p:txBody>
      </p:sp>
      <p:sp>
        <p:nvSpPr>
          <p:cNvPr id="45" name="TextBox 44">
            <a:extLst>
              <a:ext uri="{FF2B5EF4-FFF2-40B4-BE49-F238E27FC236}">
                <a16:creationId xmlns:a16="http://schemas.microsoft.com/office/drawing/2014/main" id="{5145DBDB-3986-D744-A929-8DFEA1EDF104}"/>
              </a:ext>
            </a:extLst>
          </p:cNvPr>
          <p:cNvSpPr txBox="1"/>
          <p:nvPr/>
        </p:nvSpPr>
        <p:spPr>
          <a:xfrm>
            <a:off x="9148251" y="2898745"/>
            <a:ext cx="2252134" cy="707886"/>
          </a:xfrm>
          <a:prstGeom prst="rect">
            <a:avLst/>
          </a:prstGeom>
          <a:noFill/>
        </p:spPr>
        <p:txBody>
          <a:bodyPr wrap="square" rtlCol="0">
            <a:spAutoFit/>
          </a:bodyPr>
          <a:lstStyle/>
          <a:p>
            <a:r>
              <a:rPr lang="en-CA" sz="4000" dirty="0"/>
              <a:t>oxide</a:t>
            </a:r>
          </a:p>
        </p:txBody>
      </p:sp>
      <p:sp>
        <p:nvSpPr>
          <p:cNvPr id="46" name="TextBox 45">
            <a:extLst>
              <a:ext uri="{FF2B5EF4-FFF2-40B4-BE49-F238E27FC236}">
                <a16:creationId xmlns:a16="http://schemas.microsoft.com/office/drawing/2014/main" id="{5EFEF8A5-7956-CE43-97C9-2DF923D56938}"/>
              </a:ext>
            </a:extLst>
          </p:cNvPr>
          <p:cNvSpPr txBox="1"/>
          <p:nvPr/>
        </p:nvSpPr>
        <p:spPr>
          <a:xfrm>
            <a:off x="8668360" y="2898745"/>
            <a:ext cx="1032934" cy="707886"/>
          </a:xfrm>
          <a:prstGeom prst="rect">
            <a:avLst/>
          </a:prstGeom>
          <a:noFill/>
        </p:spPr>
        <p:txBody>
          <a:bodyPr wrap="square" rtlCol="0">
            <a:spAutoFit/>
          </a:bodyPr>
          <a:lstStyle/>
          <a:p>
            <a:r>
              <a:rPr lang="en-CA" sz="4000" dirty="0"/>
              <a:t>di</a:t>
            </a:r>
            <a:endParaRPr lang="en-CA" sz="3600" dirty="0"/>
          </a:p>
        </p:txBody>
      </p:sp>
      <p:sp>
        <p:nvSpPr>
          <p:cNvPr id="47" name="Rectangle 46">
            <a:extLst>
              <a:ext uri="{FF2B5EF4-FFF2-40B4-BE49-F238E27FC236}">
                <a16:creationId xmlns:a16="http://schemas.microsoft.com/office/drawing/2014/main" id="{5EDD1F7D-3C54-7747-A79B-8387B3C29EC6}"/>
              </a:ext>
            </a:extLst>
          </p:cNvPr>
          <p:cNvSpPr/>
          <p:nvPr/>
        </p:nvSpPr>
        <p:spPr>
          <a:xfrm>
            <a:off x="5558032" y="4095643"/>
            <a:ext cx="1808508" cy="707886"/>
          </a:xfrm>
          <a:prstGeom prst="rect">
            <a:avLst/>
          </a:prstGeom>
        </p:spPr>
        <p:txBody>
          <a:bodyPr wrap="none">
            <a:spAutoFit/>
          </a:bodyPr>
          <a:lstStyle/>
          <a:p>
            <a:pPr>
              <a:spcAft>
                <a:spcPts val="0"/>
              </a:spcAft>
            </a:pPr>
            <a:r>
              <a:rPr lang="en-US" sz="4000" dirty="0">
                <a:latin typeface="+mj-lt"/>
                <a:ea typeface="Times New Roman" panose="02020603050405020304" pitchFamily="18" charset="0"/>
                <a:cs typeface="Times New Roman" panose="02020603050405020304" pitchFamily="18" charset="0"/>
              </a:rPr>
              <a:t>b)  CO</a:t>
            </a:r>
            <a:endParaRPr lang="en-CA" sz="2800" dirty="0">
              <a:effectLst/>
              <a:latin typeface="+mj-lt"/>
              <a:ea typeface="Times New Roman" panose="02020603050405020304" pitchFamily="18" charset="0"/>
            </a:endParaRPr>
          </a:p>
        </p:txBody>
      </p:sp>
      <p:sp>
        <p:nvSpPr>
          <p:cNvPr id="48" name="TextBox 47">
            <a:extLst>
              <a:ext uri="{FF2B5EF4-FFF2-40B4-BE49-F238E27FC236}">
                <a16:creationId xmlns:a16="http://schemas.microsoft.com/office/drawing/2014/main" id="{7661E206-D360-8F4B-87AD-104B32110CA4}"/>
              </a:ext>
            </a:extLst>
          </p:cNvPr>
          <p:cNvSpPr txBox="1"/>
          <p:nvPr/>
        </p:nvSpPr>
        <p:spPr>
          <a:xfrm>
            <a:off x="6522379" y="4977615"/>
            <a:ext cx="2184400" cy="707886"/>
          </a:xfrm>
          <a:prstGeom prst="rect">
            <a:avLst/>
          </a:prstGeom>
          <a:noFill/>
        </p:spPr>
        <p:txBody>
          <a:bodyPr wrap="square" rtlCol="0">
            <a:spAutoFit/>
          </a:bodyPr>
          <a:lstStyle/>
          <a:p>
            <a:r>
              <a:rPr lang="en-CA" sz="4000" dirty="0"/>
              <a:t>Carbon</a:t>
            </a:r>
          </a:p>
        </p:txBody>
      </p:sp>
      <p:sp>
        <p:nvSpPr>
          <p:cNvPr id="49" name="TextBox 48">
            <a:extLst>
              <a:ext uri="{FF2B5EF4-FFF2-40B4-BE49-F238E27FC236}">
                <a16:creationId xmlns:a16="http://schemas.microsoft.com/office/drawing/2014/main" id="{90318F9B-6A5A-064A-A21A-93879C419F61}"/>
              </a:ext>
            </a:extLst>
          </p:cNvPr>
          <p:cNvSpPr txBox="1"/>
          <p:nvPr/>
        </p:nvSpPr>
        <p:spPr>
          <a:xfrm>
            <a:off x="9939866" y="4940428"/>
            <a:ext cx="2252134" cy="707886"/>
          </a:xfrm>
          <a:prstGeom prst="rect">
            <a:avLst/>
          </a:prstGeom>
          <a:noFill/>
        </p:spPr>
        <p:txBody>
          <a:bodyPr wrap="square" rtlCol="0">
            <a:spAutoFit/>
          </a:bodyPr>
          <a:lstStyle/>
          <a:p>
            <a:r>
              <a:rPr lang="en-CA" sz="4000" dirty="0"/>
              <a:t>oxide</a:t>
            </a:r>
          </a:p>
        </p:txBody>
      </p:sp>
      <p:sp>
        <p:nvSpPr>
          <p:cNvPr id="50" name="TextBox 49">
            <a:extLst>
              <a:ext uri="{FF2B5EF4-FFF2-40B4-BE49-F238E27FC236}">
                <a16:creationId xmlns:a16="http://schemas.microsoft.com/office/drawing/2014/main" id="{831CA62B-1B6B-9846-9576-2AE7B3556632}"/>
              </a:ext>
            </a:extLst>
          </p:cNvPr>
          <p:cNvSpPr txBox="1"/>
          <p:nvPr/>
        </p:nvSpPr>
        <p:spPr>
          <a:xfrm>
            <a:off x="8868900" y="4955664"/>
            <a:ext cx="2068779" cy="707886"/>
          </a:xfrm>
          <a:prstGeom prst="rect">
            <a:avLst/>
          </a:prstGeom>
          <a:noFill/>
        </p:spPr>
        <p:txBody>
          <a:bodyPr wrap="square" rtlCol="0">
            <a:spAutoFit/>
          </a:bodyPr>
          <a:lstStyle/>
          <a:p>
            <a:r>
              <a:rPr lang="en-CA" sz="4000" dirty="0"/>
              <a:t>mon</a:t>
            </a:r>
          </a:p>
        </p:txBody>
      </p:sp>
      <p:sp>
        <p:nvSpPr>
          <p:cNvPr id="51" name="TextBox 50">
            <a:extLst>
              <a:ext uri="{FF2B5EF4-FFF2-40B4-BE49-F238E27FC236}">
                <a16:creationId xmlns:a16="http://schemas.microsoft.com/office/drawing/2014/main" id="{1C3F6E4E-3448-324B-9A4A-C755DDE6B8F2}"/>
              </a:ext>
            </a:extLst>
          </p:cNvPr>
          <p:cNvSpPr txBox="1"/>
          <p:nvPr/>
        </p:nvSpPr>
        <p:spPr>
          <a:xfrm>
            <a:off x="7366540" y="5947932"/>
            <a:ext cx="4614976" cy="523220"/>
          </a:xfrm>
          <a:prstGeom prst="rect">
            <a:avLst/>
          </a:prstGeom>
          <a:noFill/>
        </p:spPr>
        <p:txBody>
          <a:bodyPr wrap="square" rtlCol="0">
            <a:spAutoFit/>
          </a:bodyPr>
          <a:lstStyle/>
          <a:p>
            <a:r>
              <a:rPr lang="en-CA" sz="2800" i="1" dirty="0"/>
              <a:t>EXCEPTION when Oxide!</a:t>
            </a:r>
          </a:p>
        </p:txBody>
      </p:sp>
    </p:spTree>
    <p:extLst>
      <p:ext uri="{BB962C8B-B14F-4D97-AF65-F5344CB8AC3E}">
        <p14:creationId xmlns:p14="http://schemas.microsoft.com/office/powerpoint/2010/main" val="320376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1000"/>
                                        <p:tgtEl>
                                          <p:spTgt spid="51"/>
                                        </p:tgtEl>
                                      </p:cBhvr>
                                    </p:animEffect>
                                    <p:anim calcmode="lin" valueType="num">
                                      <p:cBhvr>
                                        <p:cTn id="28" dur="1000" fill="hold"/>
                                        <p:tgtEl>
                                          <p:spTgt spid="51"/>
                                        </p:tgtEl>
                                        <p:attrNameLst>
                                          <p:attrName>ppt_x</p:attrName>
                                        </p:attrNameLst>
                                      </p:cBhvr>
                                      <p:tavLst>
                                        <p:tav tm="0">
                                          <p:val>
                                            <p:strVal val="#ppt_x"/>
                                          </p:val>
                                        </p:tav>
                                        <p:tav tm="100000">
                                          <p:val>
                                            <p:strVal val="#ppt_x"/>
                                          </p:val>
                                        </p:tav>
                                      </p:tavLst>
                                    </p:anim>
                                    <p:anim calcmode="lin" valueType="num">
                                      <p:cBhvr>
                                        <p:cTn id="2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7" grpId="0"/>
      <p:bldP spid="48" grpId="0"/>
      <p:bldP spid="49" grpId="0"/>
      <p:bldP spid="50" grpId="0"/>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344A-22CC-8A4A-91BF-B9D696994FBB}"/>
              </a:ext>
            </a:extLst>
          </p:cNvPr>
          <p:cNvSpPr>
            <a:spLocks noGrp="1"/>
          </p:cNvSpPr>
          <p:nvPr>
            <p:ph type="title"/>
          </p:nvPr>
        </p:nvSpPr>
        <p:spPr>
          <a:xfrm>
            <a:off x="5234924" y="453542"/>
            <a:ext cx="6396244" cy="535556"/>
          </a:xfrm>
        </p:spPr>
        <p:txBody>
          <a:bodyPr>
            <a:normAutofit fontScale="90000"/>
          </a:bodyPr>
          <a:lstStyle/>
          <a:p>
            <a:r>
              <a:rPr lang="en-US" i="1" dirty="0"/>
              <a:t>Try these two examples:</a:t>
            </a:r>
          </a:p>
        </p:txBody>
      </p:sp>
      <p:pic>
        <p:nvPicPr>
          <p:cNvPr id="4" name="Content Placeholder 4" descr="Text&#10;&#10;Description automatically generated">
            <a:extLst>
              <a:ext uri="{FF2B5EF4-FFF2-40B4-BE49-F238E27FC236}">
                <a16:creationId xmlns:a16="http://schemas.microsoft.com/office/drawing/2014/main" id="{44EF2921-8E6C-7B4D-98B6-70F0BBF64EBF}"/>
              </a:ext>
            </a:extLst>
          </p:cNvPr>
          <p:cNvPicPr>
            <a:picLocks noGrp="1" noChangeAspect="1"/>
          </p:cNvPicPr>
          <p:nvPr>
            <p:ph sz="quarter" idx="13"/>
          </p:nvPr>
        </p:nvPicPr>
        <p:blipFill>
          <a:blip r:embed="rId2"/>
          <a:stretch>
            <a:fillRect/>
          </a:stretch>
        </p:blipFill>
        <p:spPr>
          <a:xfrm>
            <a:off x="889000" y="621792"/>
            <a:ext cx="3244760" cy="5768464"/>
          </a:xfrm>
          <a:prstGeom prst="rect">
            <a:avLst/>
          </a:prstGeom>
        </p:spPr>
      </p:pic>
      <p:sp>
        <p:nvSpPr>
          <p:cNvPr id="30" name="Rectangle 29">
            <a:extLst>
              <a:ext uri="{FF2B5EF4-FFF2-40B4-BE49-F238E27FC236}">
                <a16:creationId xmlns:a16="http://schemas.microsoft.com/office/drawing/2014/main" id="{F8ECAD13-A0DB-5540-A3AB-FF3899DCAB4F}"/>
              </a:ext>
            </a:extLst>
          </p:cNvPr>
          <p:cNvSpPr/>
          <p:nvPr/>
        </p:nvSpPr>
        <p:spPr>
          <a:xfrm>
            <a:off x="5607596" y="1765017"/>
            <a:ext cx="2111475" cy="707886"/>
          </a:xfrm>
          <a:prstGeom prst="rect">
            <a:avLst/>
          </a:prstGeom>
        </p:spPr>
        <p:txBody>
          <a:bodyPr wrap="none">
            <a:spAutoFit/>
          </a:bodyPr>
          <a:lstStyle/>
          <a:p>
            <a:r>
              <a:rPr lang="en-US" sz="4000" dirty="0">
                <a:latin typeface="+mj-lt"/>
                <a:ea typeface="Times New Roman" panose="02020603050405020304" pitchFamily="18" charset="0"/>
                <a:cs typeface="Times New Roman" panose="02020603050405020304" pitchFamily="18" charset="0"/>
              </a:rPr>
              <a:t>c) P</a:t>
            </a:r>
            <a:r>
              <a:rPr lang="en-US" sz="4000" baseline="-25000" dirty="0">
                <a:latin typeface="+mj-lt"/>
                <a:ea typeface="Times New Roman" panose="02020603050405020304" pitchFamily="18" charset="0"/>
                <a:cs typeface="Times New Roman" panose="02020603050405020304" pitchFamily="18" charset="0"/>
              </a:rPr>
              <a:t>4</a:t>
            </a:r>
            <a:r>
              <a:rPr lang="en-US" sz="4000" dirty="0">
                <a:latin typeface="+mj-lt"/>
                <a:ea typeface="Times New Roman" panose="02020603050405020304" pitchFamily="18" charset="0"/>
                <a:cs typeface="Times New Roman" panose="02020603050405020304" pitchFamily="18" charset="0"/>
              </a:rPr>
              <a:t>S</a:t>
            </a:r>
            <a:r>
              <a:rPr lang="en-US" sz="4000" baseline="-25000" dirty="0">
                <a:latin typeface="+mj-lt"/>
                <a:ea typeface="Times New Roman" panose="02020603050405020304" pitchFamily="18" charset="0"/>
                <a:cs typeface="Times New Roman" panose="02020603050405020304" pitchFamily="18" charset="0"/>
              </a:rPr>
              <a:t>10</a:t>
            </a:r>
            <a:endParaRPr lang="en-CA" sz="4000" dirty="0">
              <a:latin typeface="+mj-lt"/>
            </a:endParaRPr>
          </a:p>
        </p:txBody>
      </p:sp>
      <p:sp>
        <p:nvSpPr>
          <p:cNvPr id="31" name="Rectangle 30">
            <a:extLst>
              <a:ext uri="{FF2B5EF4-FFF2-40B4-BE49-F238E27FC236}">
                <a16:creationId xmlns:a16="http://schemas.microsoft.com/office/drawing/2014/main" id="{3A45BC95-EE5A-2F40-8309-271FD3C73FA4}"/>
              </a:ext>
            </a:extLst>
          </p:cNvPr>
          <p:cNvSpPr/>
          <p:nvPr/>
        </p:nvSpPr>
        <p:spPr>
          <a:xfrm>
            <a:off x="5726391" y="4532180"/>
            <a:ext cx="2092239" cy="707886"/>
          </a:xfrm>
          <a:prstGeom prst="rect">
            <a:avLst/>
          </a:prstGeom>
        </p:spPr>
        <p:txBody>
          <a:bodyPr wrap="none">
            <a:spAutoFit/>
          </a:bodyPr>
          <a:lstStyle/>
          <a:p>
            <a:r>
              <a:rPr lang="en-US" sz="4000" dirty="0">
                <a:latin typeface="+mj-lt"/>
                <a:ea typeface="Times New Roman" panose="02020603050405020304" pitchFamily="18" charset="0"/>
                <a:cs typeface="Times New Roman" panose="02020603050405020304" pitchFamily="18" charset="0"/>
              </a:rPr>
              <a:t>d) N</a:t>
            </a:r>
            <a:r>
              <a:rPr lang="en-US" sz="4000" baseline="-25000" dirty="0">
                <a:latin typeface="+mj-lt"/>
                <a:ea typeface="Times New Roman" panose="02020603050405020304" pitchFamily="18" charset="0"/>
                <a:cs typeface="Times New Roman" panose="02020603050405020304" pitchFamily="18" charset="0"/>
              </a:rPr>
              <a:t>2</a:t>
            </a:r>
            <a:r>
              <a:rPr lang="en-US" sz="4000" dirty="0">
                <a:latin typeface="+mj-lt"/>
                <a:ea typeface="Times New Roman" panose="02020603050405020304" pitchFamily="18" charset="0"/>
                <a:cs typeface="Times New Roman" panose="02020603050405020304" pitchFamily="18" charset="0"/>
              </a:rPr>
              <a:t>O</a:t>
            </a:r>
            <a:r>
              <a:rPr lang="en-US" sz="4000" baseline="-25000" dirty="0">
                <a:latin typeface="+mj-lt"/>
                <a:ea typeface="Times New Roman" panose="02020603050405020304" pitchFamily="18" charset="0"/>
                <a:cs typeface="Times New Roman" panose="02020603050405020304" pitchFamily="18" charset="0"/>
              </a:rPr>
              <a:t>4</a:t>
            </a:r>
            <a:endParaRPr lang="en-CA" sz="4000" dirty="0">
              <a:latin typeface="+mj-lt"/>
            </a:endParaRPr>
          </a:p>
        </p:txBody>
      </p:sp>
      <p:sp>
        <p:nvSpPr>
          <p:cNvPr id="35" name="TextBox 34">
            <a:extLst>
              <a:ext uri="{FF2B5EF4-FFF2-40B4-BE49-F238E27FC236}">
                <a16:creationId xmlns:a16="http://schemas.microsoft.com/office/drawing/2014/main" id="{4D14534A-9D58-1547-BBBA-FCE749AF0409}"/>
              </a:ext>
            </a:extLst>
          </p:cNvPr>
          <p:cNvSpPr txBox="1"/>
          <p:nvPr/>
        </p:nvSpPr>
        <p:spPr>
          <a:xfrm>
            <a:off x="6572317" y="2906944"/>
            <a:ext cx="3112868" cy="584775"/>
          </a:xfrm>
          <a:prstGeom prst="rect">
            <a:avLst/>
          </a:prstGeom>
          <a:noFill/>
        </p:spPr>
        <p:txBody>
          <a:bodyPr wrap="square" rtlCol="0">
            <a:spAutoFit/>
          </a:bodyPr>
          <a:lstStyle/>
          <a:p>
            <a:r>
              <a:rPr lang="en-CA" sz="3200" dirty="0"/>
              <a:t>phosphorous</a:t>
            </a:r>
            <a:endParaRPr lang="en-CA" sz="2700" dirty="0"/>
          </a:p>
        </p:txBody>
      </p:sp>
      <p:sp>
        <p:nvSpPr>
          <p:cNvPr id="36" name="TextBox 35">
            <a:extLst>
              <a:ext uri="{FF2B5EF4-FFF2-40B4-BE49-F238E27FC236}">
                <a16:creationId xmlns:a16="http://schemas.microsoft.com/office/drawing/2014/main" id="{6E8AACBA-CCB4-A140-A4C8-C48FBEE7D880}"/>
              </a:ext>
            </a:extLst>
          </p:cNvPr>
          <p:cNvSpPr txBox="1"/>
          <p:nvPr/>
        </p:nvSpPr>
        <p:spPr>
          <a:xfrm>
            <a:off x="10379038" y="2916398"/>
            <a:ext cx="2252134" cy="584775"/>
          </a:xfrm>
          <a:prstGeom prst="rect">
            <a:avLst/>
          </a:prstGeom>
          <a:noFill/>
        </p:spPr>
        <p:txBody>
          <a:bodyPr wrap="square" rtlCol="0">
            <a:spAutoFit/>
          </a:bodyPr>
          <a:lstStyle/>
          <a:p>
            <a:r>
              <a:rPr lang="en-CA" sz="3200" dirty="0"/>
              <a:t>sulphide</a:t>
            </a:r>
          </a:p>
        </p:txBody>
      </p:sp>
      <p:sp>
        <p:nvSpPr>
          <p:cNvPr id="37" name="TextBox 36">
            <a:extLst>
              <a:ext uri="{FF2B5EF4-FFF2-40B4-BE49-F238E27FC236}">
                <a16:creationId xmlns:a16="http://schemas.microsoft.com/office/drawing/2014/main" id="{06F35455-5050-314D-9A93-A0C99A8F0CD6}"/>
              </a:ext>
            </a:extLst>
          </p:cNvPr>
          <p:cNvSpPr txBox="1"/>
          <p:nvPr/>
        </p:nvSpPr>
        <p:spPr>
          <a:xfrm>
            <a:off x="5577116" y="2925656"/>
            <a:ext cx="1335324" cy="584775"/>
          </a:xfrm>
          <a:prstGeom prst="rect">
            <a:avLst/>
          </a:prstGeom>
          <a:noFill/>
        </p:spPr>
        <p:txBody>
          <a:bodyPr wrap="square" rtlCol="0">
            <a:spAutoFit/>
          </a:bodyPr>
          <a:lstStyle/>
          <a:p>
            <a:r>
              <a:rPr lang="en-CA" sz="3200" dirty="0"/>
              <a:t>Tetra</a:t>
            </a:r>
            <a:endParaRPr lang="en-CA" sz="2400" dirty="0"/>
          </a:p>
        </p:txBody>
      </p:sp>
      <p:sp>
        <p:nvSpPr>
          <p:cNvPr id="38" name="TextBox 37">
            <a:extLst>
              <a:ext uri="{FF2B5EF4-FFF2-40B4-BE49-F238E27FC236}">
                <a16:creationId xmlns:a16="http://schemas.microsoft.com/office/drawing/2014/main" id="{483EA28A-C095-D745-AFEA-86372AFB271C}"/>
              </a:ext>
            </a:extLst>
          </p:cNvPr>
          <p:cNvSpPr txBox="1"/>
          <p:nvPr/>
        </p:nvSpPr>
        <p:spPr>
          <a:xfrm>
            <a:off x="9463440" y="2921239"/>
            <a:ext cx="1335324" cy="584775"/>
          </a:xfrm>
          <a:prstGeom prst="rect">
            <a:avLst/>
          </a:prstGeom>
          <a:noFill/>
        </p:spPr>
        <p:txBody>
          <a:bodyPr wrap="square" rtlCol="0">
            <a:spAutoFit/>
          </a:bodyPr>
          <a:lstStyle/>
          <a:p>
            <a:r>
              <a:rPr lang="en-CA" sz="3200" dirty="0" err="1"/>
              <a:t>deca</a:t>
            </a:r>
            <a:endParaRPr lang="en-CA" sz="3200" dirty="0"/>
          </a:p>
        </p:txBody>
      </p:sp>
      <p:sp>
        <p:nvSpPr>
          <p:cNvPr id="39" name="TextBox 38">
            <a:extLst>
              <a:ext uri="{FF2B5EF4-FFF2-40B4-BE49-F238E27FC236}">
                <a16:creationId xmlns:a16="http://schemas.microsoft.com/office/drawing/2014/main" id="{626DA5F5-B973-3448-9DE5-2464FA8980AD}"/>
              </a:ext>
            </a:extLst>
          </p:cNvPr>
          <p:cNvSpPr txBox="1"/>
          <p:nvPr/>
        </p:nvSpPr>
        <p:spPr>
          <a:xfrm>
            <a:off x="6623621" y="5507226"/>
            <a:ext cx="2092239" cy="584775"/>
          </a:xfrm>
          <a:prstGeom prst="rect">
            <a:avLst/>
          </a:prstGeom>
          <a:noFill/>
        </p:spPr>
        <p:txBody>
          <a:bodyPr wrap="square" rtlCol="0">
            <a:spAutoFit/>
          </a:bodyPr>
          <a:lstStyle/>
          <a:p>
            <a:r>
              <a:rPr lang="en-CA" sz="3200" dirty="0"/>
              <a:t>nitrogen</a:t>
            </a:r>
            <a:endParaRPr lang="en-CA" sz="2800" dirty="0"/>
          </a:p>
        </p:txBody>
      </p:sp>
      <p:sp>
        <p:nvSpPr>
          <p:cNvPr id="40" name="TextBox 39">
            <a:extLst>
              <a:ext uri="{FF2B5EF4-FFF2-40B4-BE49-F238E27FC236}">
                <a16:creationId xmlns:a16="http://schemas.microsoft.com/office/drawing/2014/main" id="{91FDBA1B-DB16-9241-B2F9-0B5FF42E524E}"/>
              </a:ext>
            </a:extLst>
          </p:cNvPr>
          <p:cNvSpPr txBox="1"/>
          <p:nvPr/>
        </p:nvSpPr>
        <p:spPr>
          <a:xfrm>
            <a:off x="6210601" y="5516750"/>
            <a:ext cx="681016" cy="584775"/>
          </a:xfrm>
          <a:prstGeom prst="rect">
            <a:avLst/>
          </a:prstGeom>
          <a:noFill/>
        </p:spPr>
        <p:txBody>
          <a:bodyPr wrap="square" rtlCol="0">
            <a:spAutoFit/>
          </a:bodyPr>
          <a:lstStyle/>
          <a:p>
            <a:r>
              <a:rPr lang="en-CA" sz="3200" dirty="0"/>
              <a:t>Di</a:t>
            </a:r>
            <a:endParaRPr lang="en-CA" sz="2800" dirty="0"/>
          </a:p>
        </p:txBody>
      </p:sp>
      <p:sp>
        <p:nvSpPr>
          <p:cNvPr id="41" name="TextBox 40">
            <a:extLst>
              <a:ext uri="{FF2B5EF4-FFF2-40B4-BE49-F238E27FC236}">
                <a16:creationId xmlns:a16="http://schemas.microsoft.com/office/drawing/2014/main" id="{88AB2619-7976-7E4A-BF58-E2595EA32E4D}"/>
              </a:ext>
            </a:extLst>
          </p:cNvPr>
          <p:cNvSpPr txBox="1"/>
          <p:nvPr/>
        </p:nvSpPr>
        <p:spPr>
          <a:xfrm>
            <a:off x="8722626" y="5525294"/>
            <a:ext cx="1335324" cy="584775"/>
          </a:xfrm>
          <a:prstGeom prst="rect">
            <a:avLst/>
          </a:prstGeom>
          <a:noFill/>
        </p:spPr>
        <p:txBody>
          <a:bodyPr wrap="square" rtlCol="0">
            <a:spAutoFit/>
          </a:bodyPr>
          <a:lstStyle/>
          <a:p>
            <a:r>
              <a:rPr lang="en-CA" sz="3200" dirty="0"/>
              <a:t>tetra</a:t>
            </a:r>
            <a:endParaRPr lang="en-CA" sz="2800" dirty="0"/>
          </a:p>
        </p:txBody>
      </p:sp>
      <p:sp>
        <p:nvSpPr>
          <p:cNvPr id="42" name="TextBox 41">
            <a:extLst>
              <a:ext uri="{FF2B5EF4-FFF2-40B4-BE49-F238E27FC236}">
                <a16:creationId xmlns:a16="http://schemas.microsoft.com/office/drawing/2014/main" id="{A5628C88-D729-D042-B948-F537901D1A01}"/>
              </a:ext>
            </a:extLst>
          </p:cNvPr>
          <p:cNvSpPr txBox="1"/>
          <p:nvPr/>
        </p:nvSpPr>
        <p:spPr>
          <a:xfrm>
            <a:off x="9670866" y="5527075"/>
            <a:ext cx="2252134" cy="584775"/>
          </a:xfrm>
          <a:prstGeom prst="rect">
            <a:avLst/>
          </a:prstGeom>
          <a:noFill/>
        </p:spPr>
        <p:txBody>
          <a:bodyPr wrap="square" rtlCol="0">
            <a:spAutoFit/>
          </a:bodyPr>
          <a:lstStyle/>
          <a:p>
            <a:r>
              <a:rPr lang="en-CA" sz="3200" dirty="0"/>
              <a:t>oxide</a:t>
            </a:r>
            <a:endParaRPr lang="en-CA" sz="2800" dirty="0"/>
          </a:p>
        </p:txBody>
      </p:sp>
      <p:sp>
        <p:nvSpPr>
          <p:cNvPr id="24" name="TextBox 23">
            <a:extLst>
              <a:ext uri="{FF2B5EF4-FFF2-40B4-BE49-F238E27FC236}">
                <a16:creationId xmlns:a16="http://schemas.microsoft.com/office/drawing/2014/main" id="{7E5484C6-265C-AF46-8874-280BB1D7CDA2}"/>
              </a:ext>
            </a:extLst>
          </p:cNvPr>
          <p:cNvSpPr txBox="1"/>
          <p:nvPr/>
        </p:nvSpPr>
        <p:spPr>
          <a:xfrm>
            <a:off x="8931883" y="6112070"/>
            <a:ext cx="2252134" cy="584775"/>
          </a:xfrm>
          <a:prstGeom prst="rect">
            <a:avLst/>
          </a:prstGeom>
          <a:noFill/>
        </p:spPr>
        <p:txBody>
          <a:bodyPr wrap="square" rtlCol="0">
            <a:spAutoFit/>
          </a:bodyPr>
          <a:lstStyle/>
          <a:p>
            <a:r>
              <a:rPr lang="en-CA" sz="3200" dirty="0"/>
              <a:t>tetroxide</a:t>
            </a:r>
            <a:endParaRPr lang="en-CA" sz="2800" dirty="0"/>
          </a:p>
        </p:txBody>
      </p:sp>
      <p:cxnSp>
        <p:nvCxnSpPr>
          <p:cNvPr id="6" name="Straight Connector 5">
            <a:extLst>
              <a:ext uri="{FF2B5EF4-FFF2-40B4-BE49-F238E27FC236}">
                <a16:creationId xmlns:a16="http://schemas.microsoft.com/office/drawing/2014/main" id="{3B0DEFB7-C46D-4C45-BDA1-52AA8D1CC37B}"/>
              </a:ext>
            </a:extLst>
          </p:cNvPr>
          <p:cNvCxnSpPr/>
          <p:nvPr/>
        </p:nvCxnSpPr>
        <p:spPr>
          <a:xfrm flipH="1">
            <a:off x="8722626" y="5837890"/>
            <a:ext cx="211481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60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5" grpId="0"/>
      <p:bldP spid="36" grpId="0"/>
      <p:bldP spid="37" grpId="0"/>
      <p:bldP spid="38" grpId="0"/>
      <p:bldP spid="39" grpId="0"/>
      <p:bldP spid="40" grpId="0"/>
      <p:bldP spid="41" grpId="0"/>
      <p:bldP spid="42"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6" name="Rectangle 15">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2732"/>
            <a:ext cx="4626864" cy="157678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263F21-FD5C-49D9-B5D3-5B94A4C99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75FEE01-7E1C-48BD-8FD4-2790F781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BC9A1BA-B796-AE42-8EEB-BD3933E4A720}"/>
              </a:ext>
            </a:extLst>
          </p:cNvPr>
          <p:cNvSpPr>
            <a:spLocks noGrp="1"/>
          </p:cNvSpPr>
          <p:nvPr>
            <p:ph type="title"/>
          </p:nvPr>
        </p:nvSpPr>
        <p:spPr>
          <a:xfrm>
            <a:off x="1635102" y="1936224"/>
            <a:ext cx="5629297" cy="2934270"/>
          </a:xfrm>
        </p:spPr>
        <p:txBody>
          <a:bodyPr vert="horz" lIns="109728" tIns="109728" rIns="109728" bIns="91440" rtlCol="0" anchor="ctr">
            <a:normAutofit fontScale="90000"/>
          </a:bodyPr>
          <a:lstStyle/>
          <a:p>
            <a:pPr algn="l">
              <a:lnSpc>
                <a:spcPct val="115000"/>
              </a:lnSpc>
            </a:pPr>
            <a:br>
              <a:rPr lang="en-US" sz="3400" b="0" cap="all" dirty="0">
                <a:solidFill>
                  <a:schemeClr val="bg1"/>
                </a:solidFill>
              </a:rPr>
            </a:br>
            <a:r>
              <a:rPr lang="en-US" sz="3400" b="0" cap="all" dirty="0">
                <a:solidFill>
                  <a:schemeClr val="bg1"/>
                </a:solidFill>
              </a:rPr>
              <a:t>Part B: WRITING FORMULAS OF </a:t>
            </a:r>
            <a:br>
              <a:rPr lang="en-US" sz="3400" b="0" cap="all" dirty="0">
                <a:solidFill>
                  <a:schemeClr val="bg1"/>
                </a:solidFill>
              </a:rPr>
            </a:br>
            <a:r>
              <a:rPr lang="en-US" sz="3400" b="0" cap="all" dirty="0">
                <a:solidFill>
                  <a:schemeClr val="bg1"/>
                </a:solidFill>
              </a:rPr>
              <a:t>COVALENT compounds</a:t>
            </a:r>
          </a:p>
        </p:txBody>
      </p:sp>
      <p:sp>
        <p:nvSpPr>
          <p:cNvPr id="26" name="Rectangle 25">
            <a:extLst>
              <a:ext uri="{FF2B5EF4-FFF2-40B4-BE49-F238E27FC236}">
                <a16:creationId xmlns:a16="http://schemas.microsoft.com/office/drawing/2014/main" id="{D10AB6C7-ECE6-4D0A-85D7-607621F7A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638059"/>
            <a:ext cx="4626862" cy="35517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D36EA07-E1C7-4DE1-B196-FBCA4D1A0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0598E82-FBBE-4514-AC7D-75D1347F8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FC17599-20C8-4B64-8853-7E2891FC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2B342F4-B533-4771-B828-654C3615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4331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0FEA09-23F0-434B-AC24-7EACBEAB1D1A}"/>
              </a:ext>
            </a:extLst>
          </p:cNvPr>
          <p:cNvSpPr>
            <a:spLocks noGrp="1"/>
          </p:cNvSpPr>
          <p:nvPr>
            <p:ph idx="1"/>
          </p:nvPr>
        </p:nvSpPr>
        <p:spPr>
          <a:xfrm>
            <a:off x="5324742" y="1040398"/>
            <a:ext cx="7513434" cy="1290320"/>
          </a:xfrm>
        </p:spPr>
        <p:txBody>
          <a:bodyPr>
            <a:normAutofit/>
          </a:bodyPr>
          <a:lstStyle/>
          <a:p>
            <a:r>
              <a:rPr lang="en-US" sz="2400" dirty="0">
                <a:solidFill>
                  <a:schemeClr val="tx1"/>
                </a:solidFill>
              </a:rPr>
              <a:t>Write each element’s </a:t>
            </a:r>
            <a:r>
              <a:rPr lang="en-US" sz="2400" dirty="0">
                <a:solidFill>
                  <a:schemeClr val="tx1"/>
                </a:solidFill>
                <a:highlight>
                  <a:srgbClr val="FFFF00"/>
                </a:highlight>
              </a:rPr>
              <a:t>symbol.</a:t>
            </a:r>
            <a:endParaRPr lang="en-CA" sz="2400" dirty="0">
              <a:solidFill>
                <a:schemeClr val="tx1"/>
              </a:solidFill>
              <a:highlight>
                <a:srgbClr val="FFFF00"/>
              </a:highlight>
            </a:endParaRPr>
          </a:p>
          <a:p>
            <a:pPr>
              <a:lnSpc>
                <a:spcPct val="100000"/>
              </a:lnSpc>
            </a:pPr>
            <a:endParaRPr lang="en-CA" sz="1600" b="0" dirty="0">
              <a:solidFill>
                <a:schemeClr val="tx1"/>
              </a:solidFill>
            </a:endParaRPr>
          </a:p>
        </p:txBody>
      </p:sp>
      <p:sp>
        <p:nvSpPr>
          <p:cNvPr id="4" name="Chevron 3">
            <a:extLst>
              <a:ext uri="{FF2B5EF4-FFF2-40B4-BE49-F238E27FC236}">
                <a16:creationId xmlns:a16="http://schemas.microsoft.com/office/drawing/2014/main" id="{F9E44896-08C3-AA4C-AC8B-08E05FD7A2CE}"/>
              </a:ext>
            </a:extLst>
          </p:cNvPr>
          <p:cNvSpPr/>
          <p:nvPr/>
        </p:nvSpPr>
        <p:spPr>
          <a:xfrm>
            <a:off x="6004156" y="274321"/>
            <a:ext cx="4529731" cy="76607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Step 1:</a:t>
            </a:r>
          </a:p>
        </p:txBody>
      </p:sp>
      <p:pic>
        <p:nvPicPr>
          <p:cNvPr id="5" name="Content Placeholder 4" descr="Text&#10;&#10;Description automatically generated">
            <a:extLst>
              <a:ext uri="{FF2B5EF4-FFF2-40B4-BE49-F238E27FC236}">
                <a16:creationId xmlns:a16="http://schemas.microsoft.com/office/drawing/2014/main" id="{6FC5D6BC-4A1A-134F-A40A-35D221BE6916}"/>
              </a:ext>
            </a:extLst>
          </p:cNvPr>
          <p:cNvPicPr>
            <a:picLocks noChangeAspect="1"/>
          </p:cNvPicPr>
          <p:nvPr/>
        </p:nvPicPr>
        <p:blipFill>
          <a:blip r:embed="rId2"/>
          <a:stretch>
            <a:fillRect/>
          </a:stretch>
        </p:blipFill>
        <p:spPr>
          <a:xfrm>
            <a:off x="575528" y="274321"/>
            <a:ext cx="3440213" cy="6115935"/>
          </a:xfrm>
          <a:prstGeom prst="rect">
            <a:avLst/>
          </a:prstGeom>
        </p:spPr>
      </p:pic>
      <p:sp>
        <p:nvSpPr>
          <p:cNvPr id="6" name="Chevron 5">
            <a:extLst>
              <a:ext uri="{FF2B5EF4-FFF2-40B4-BE49-F238E27FC236}">
                <a16:creationId xmlns:a16="http://schemas.microsoft.com/office/drawing/2014/main" id="{52013322-09CA-A943-A8B6-E56F26C377B6}"/>
              </a:ext>
            </a:extLst>
          </p:cNvPr>
          <p:cNvSpPr/>
          <p:nvPr/>
        </p:nvSpPr>
        <p:spPr>
          <a:xfrm>
            <a:off x="6004155" y="2330718"/>
            <a:ext cx="4529731" cy="83515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Step 2:</a:t>
            </a:r>
          </a:p>
        </p:txBody>
      </p:sp>
      <p:sp>
        <p:nvSpPr>
          <p:cNvPr id="7" name="TextBox 6">
            <a:extLst>
              <a:ext uri="{FF2B5EF4-FFF2-40B4-BE49-F238E27FC236}">
                <a16:creationId xmlns:a16="http://schemas.microsoft.com/office/drawing/2014/main" id="{D1BC9826-CD3E-0B47-A8E8-9163CDBF45E7}"/>
              </a:ext>
            </a:extLst>
          </p:cNvPr>
          <p:cNvSpPr txBox="1"/>
          <p:nvPr/>
        </p:nvSpPr>
        <p:spPr>
          <a:xfrm>
            <a:off x="5264817" y="3303861"/>
            <a:ext cx="6379578" cy="1154162"/>
          </a:xfrm>
          <a:prstGeom prst="rect">
            <a:avLst/>
          </a:prstGeom>
          <a:noFill/>
        </p:spPr>
        <p:txBody>
          <a:bodyPr wrap="square" rtlCol="0">
            <a:spAutoFit/>
          </a:bodyPr>
          <a:lstStyle/>
          <a:p>
            <a:pPr>
              <a:lnSpc>
                <a:spcPct val="150000"/>
              </a:lnSpc>
            </a:pPr>
            <a:r>
              <a:rPr lang="en-US" sz="2400" dirty="0"/>
              <a:t>Write </a:t>
            </a:r>
            <a:r>
              <a:rPr lang="en-US" sz="2400" b="1" dirty="0">
                <a:highlight>
                  <a:srgbClr val="FFFF00"/>
                </a:highlight>
              </a:rPr>
              <a:t>subscripts</a:t>
            </a:r>
            <a:r>
              <a:rPr lang="en-US" sz="2400" dirty="0"/>
              <a:t> to show the number of atoms as indicated by the </a:t>
            </a:r>
            <a:r>
              <a:rPr lang="en-US" sz="2400" b="1" dirty="0">
                <a:highlight>
                  <a:srgbClr val="FFFF00"/>
                </a:highlight>
              </a:rPr>
              <a:t>prefix.</a:t>
            </a:r>
            <a:r>
              <a:rPr lang="en-US" sz="2400" dirty="0"/>
              <a:t> </a:t>
            </a:r>
            <a:endParaRPr lang="en-CA" sz="2400" dirty="0"/>
          </a:p>
        </p:txBody>
      </p:sp>
      <p:sp>
        <p:nvSpPr>
          <p:cNvPr id="8" name="Content Placeholder 2">
            <a:extLst>
              <a:ext uri="{FF2B5EF4-FFF2-40B4-BE49-F238E27FC236}">
                <a16:creationId xmlns:a16="http://schemas.microsoft.com/office/drawing/2014/main" id="{F52C1473-B9E2-2342-9F17-10A1B6319299}"/>
              </a:ext>
            </a:extLst>
          </p:cNvPr>
          <p:cNvSpPr txBox="1">
            <a:spLocks/>
          </p:cNvSpPr>
          <p:nvPr/>
        </p:nvSpPr>
        <p:spPr>
          <a:xfrm>
            <a:off x="5020994" y="4855398"/>
            <a:ext cx="4535542" cy="2094425"/>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2800" i="1" dirty="0">
                <a:solidFill>
                  <a:schemeClr val="accent1">
                    <a:lumMod val="50000"/>
                  </a:schemeClr>
                </a:solidFill>
              </a:rPr>
              <a:t>Example: </a:t>
            </a:r>
          </a:p>
          <a:p>
            <a:r>
              <a:rPr lang="en-US" sz="2400" dirty="0" err="1"/>
              <a:t>dichlorine</a:t>
            </a:r>
            <a:r>
              <a:rPr lang="en-US" sz="2400" dirty="0"/>
              <a:t> monoxide</a:t>
            </a:r>
          </a:p>
          <a:p>
            <a:endParaRPr lang="en-CA" sz="1600" dirty="0"/>
          </a:p>
        </p:txBody>
      </p:sp>
      <p:sp>
        <p:nvSpPr>
          <p:cNvPr id="9" name="Content Placeholder 2">
            <a:extLst>
              <a:ext uri="{FF2B5EF4-FFF2-40B4-BE49-F238E27FC236}">
                <a16:creationId xmlns:a16="http://schemas.microsoft.com/office/drawing/2014/main" id="{4D97B3F8-15C7-EC40-9040-689315898214}"/>
              </a:ext>
            </a:extLst>
          </p:cNvPr>
          <p:cNvSpPr txBox="1">
            <a:spLocks/>
          </p:cNvSpPr>
          <p:nvPr/>
        </p:nvSpPr>
        <p:spPr>
          <a:xfrm>
            <a:off x="9437980" y="5065831"/>
            <a:ext cx="1381421" cy="1792169"/>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5800" b="0" dirty="0">
                <a:solidFill>
                  <a:schemeClr val="accent1">
                    <a:lumMod val="50000"/>
                  </a:schemeClr>
                </a:solidFill>
              </a:rPr>
              <a:t>Cl</a:t>
            </a:r>
          </a:p>
          <a:p>
            <a:endParaRPr lang="en-CA" dirty="0"/>
          </a:p>
        </p:txBody>
      </p:sp>
      <p:sp>
        <p:nvSpPr>
          <p:cNvPr id="10" name="Content Placeholder 2">
            <a:extLst>
              <a:ext uri="{FF2B5EF4-FFF2-40B4-BE49-F238E27FC236}">
                <a16:creationId xmlns:a16="http://schemas.microsoft.com/office/drawing/2014/main" id="{5C86D3DD-821F-294F-AD18-132CD04E076D}"/>
              </a:ext>
            </a:extLst>
          </p:cNvPr>
          <p:cNvSpPr txBox="1">
            <a:spLocks/>
          </p:cNvSpPr>
          <p:nvPr/>
        </p:nvSpPr>
        <p:spPr>
          <a:xfrm>
            <a:off x="10362701" y="5065830"/>
            <a:ext cx="1281694" cy="1792169"/>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5800" b="0" dirty="0">
                <a:solidFill>
                  <a:schemeClr val="accent1">
                    <a:lumMod val="50000"/>
                  </a:schemeClr>
                </a:solidFill>
              </a:rPr>
              <a:t>O</a:t>
            </a:r>
          </a:p>
          <a:p>
            <a:endParaRPr lang="en-CA" dirty="0"/>
          </a:p>
        </p:txBody>
      </p:sp>
      <p:sp>
        <p:nvSpPr>
          <p:cNvPr id="11" name="Content Placeholder 2">
            <a:extLst>
              <a:ext uri="{FF2B5EF4-FFF2-40B4-BE49-F238E27FC236}">
                <a16:creationId xmlns:a16="http://schemas.microsoft.com/office/drawing/2014/main" id="{A68D2736-97A5-F44D-994B-CAF513278094}"/>
              </a:ext>
            </a:extLst>
          </p:cNvPr>
          <p:cNvSpPr txBox="1">
            <a:spLocks/>
          </p:cNvSpPr>
          <p:nvPr/>
        </p:nvSpPr>
        <p:spPr>
          <a:xfrm>
            <a:off x="10110402" y="5667049"/>
            <a:ext cx="890352" cy="989896"/>
          </a:xfrm>
          <a:prstGeom prst="rect">
            <a:avLst/>
          </a:prstGeom>
        </p:spPr>
        <p:txBody>
          <a:bodyPr vert="horz" lIns="109728" tIns="109728" rIns="109728" bIns="91440" rtlCol="0" anchor="t">
            <a:normAutofit fontScale="92500" lnSpcReduction="10000"/>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4000" b="0" dirty="0">
                <a:solidFill>
                  <a:schemeClr val="accent1">
                    <a:lumMod val="50000"/>
                  </a:schemeClr>
                </a:solidFill>
              </a:rPr>
              <a:t>2</a:t>
            </a:r>
          </a:p>
          <a:p>
            <a:endParaRPr lang="en-CA" dirty="0"/>
          </a:p>
        </p:txBody>
      </p:sp>
      <p:cxnSp>
        <p:nvCxnSpPr>
          <p:cNvPr id="12" name="Straight Connector 11">
            <a:extLst>
              <a:ext uri="{FF2B5EF4-FFF2-40B4-BE49-F238E27FC236}">
                <a16:creationId xmlns:a16="http://schemas.microsoft.com/office/drawing/2014/main" id="{D47F7CA9-88E6-9845-BD8C-3723475C0ECE}"/>
              </a:ext>
            </a:extLst>
          </p:cNvPr>
          <p:cNvCxnSpPr>
            <a:cxnSpLocks/>
          </p:cNvCxnSpPr>
          <p:nvPr/>
        </p:nvCxnSpPr>
        <p:spPr>
          <a:xfrm>
            <a:off x="7031499" y="6121384"/>
            <a:ext cx="77747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83B6ED2-42D1-9F48-AF13-9EC20BF7A410}"/>
              </a:ext>
            </a:extLst>
          </p:cNvPr>
          <p:cNvCxnSpPr>
            <a:cxnSpLocks/>
          </p:cNvCxnSpPr>
          <p:nvPr/>
        </p:nvCxnSpPr>
        <p:spPr>
          <a:xfrm>
            <a:off x="5061983" y="6176248"/>
            <a:ext cx="33591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09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par>
                                <p:cTn id="12" presetID="2" presetClass="entr" presetSubtype="4"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Scale>
                                      <p:cBhvr>
                                        <p:cTn id="33"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12"/>
                                        </p:tgtEl>
                                        <p:attrNameLst>
                                          <p:attrName>ppt_x</p:attrName>
                                          <p:attrName>ppt_y</p:attrName>
                                        </p:attrNameLst>
                                      </p:cBhvr>
                                    </p:animMotion>
                                    <p:animEffect transition="in" filter="fade">
                                      <p:cBhvr>
                                        <p:cTn id="35" dur="1000"/>
                                        <p:tgtEl>
                                          <p:spTgt spid="12"/>
                                        </p:tgtEl>
                                      </p:cBhvr>
                                    </p:animEffect>
                                  </p:childTnLst>
                                </p:cTn>
                              </p:par>
                              <p:par>
                                <p:cTn id="36" presetID="52" presetClass="entr" presetSubtype="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Scale>
                                      <p:cBhvr>
                                        <p:cTn id="38"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13"/>
                                        </p:tgtEl>
                                        <p:attrNameLst>
                                          <p:attrName>ppt_x</p:attrName>
                                          <p:attrName>ppt_y</p:attrName>
                                        </p:attrNameLst>
                                      </p:cBhvr>
                                    </p:animMotion>
                                    <p:animEffect transition="in" filter="fade">
                                      <p:cBhvr>
                                        <p:cTn id="40" dur="10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dissolve">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2827" y="1844444"/>
            <a:ext cx="6556376" cy="903515"/>
          </a:xfrm>
        </p:spPr>
        <p:txBody>
          <a:bodyPr>
            <a:noAutofit/>
          </a:bodyPr>
          <a:lstStyle/>
          <a:p>
            <a:r>
              <a:rPr lang="en-US" sz="4000" b="0" dirty="0" err="1">
                <a:solidFill>
                  <a:schemeClr val="tx1"/>
                </a:solidFill>
              </a:rPr>
              <a:t>sulphur</a:t>
            </a:r>
            <a:r>
              <a:rPr lang="en-US" sz="4000" b="0" dirty="0">
                <a:solidFill>
                  <a:schemeClr val="tx1"/>
                </a:solidFill>
              </a:rPr>
              <a:t> dioxide</a:t>
            </a:r>
          </a:p>
        </p:txBody>
      </p:sp>
      <p:sp>
        <p:nvSpPr>
          <p:cNvPr id="5" name="Content Placeholder 2"/>
          <p:cNvSpPr txBox="1">
            <a:spLocks/>
          </p:cNvSpPr>
          <p:nvPr/>
        </p:nvSpPr>
        <p:spPr>
          <a:xfrm>
            <a:off x="5562827" y="3773127"/>
            <a:ext cx="6556376" cy="90351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4000" dirty="0">
                <a:solidFill>
                  <a:schemeClr val="tx1"/>
                </a:solidFill>
              </a:rPr>
              <a:t>phosphorus tribromide</a:t>
            </a:r>
          </a:p>
        </p:txBody>
      </p:sp>
      <p:sp>
        <p:nvSpPr>
          <p:cNvPr id="6" name="Content Placeholder 2"/>
          <p:cNvSpPr txBox="1">
            <a:spLocks/>
          </p:cNvSpPr>
          <p:nvPr/>
        </p:nvSpPr>
        <p:spPr>
          <a:xfrm>
            <a:off x="5562827" y="5574489"/>
            <a:ext cx="6556376" cy="90351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4000" dirty="0">
                <a:solidFill>
                  <a:schemeClr val="tx1"/>
                </a:solidFill>
              </a:rPr>
              <a:t>arsenic pentachloride</a:t>
            </a:r>
          </a:p>
        </p:txBody>
      </p:sp>
      <p:sp>
        <p:nvSpPr>
          <p:cNvPr id="8" name="Rectangle 7"/>
          <p:cNvSpPr/>
          <p:nvPr/>
        </p:nvSpPr>
        <p:spPr>
          <a:xfrm>
            <a:off x="6889191" y="2707623"/>
            <a:ext cx="478016" cy="646331"/>
          </a:xfrm>
          <a:prstGeom prst="rect">
            <a:avLst/>
          </a:prstGeom>
        </p:spPr>
        <p:txBody>
          <a:bodyPr wrap="none">
            <a:spAutoFit/>
          </a:bodyPr>
          <a:lstStyle/>
          <a:p>
            <a:r>
              <a:rPr lang="en-US" sz="3600" dirty="0"/>
              <a:t>S</a:t>
            </a:r>
            <a:endParaRPr lang="en-CA" sz="3600" dirty="0"/>
          </a:p>
        </p:txBody>
      </p:sp>
      <p:sp>
        <p:nvSpPr>
          <p:cNvPr id="9" name="Rectangle 8"/>
          <p:cNvSpPr/>
          <p:nvPr/>
        </p:nvSpPr>
        <p:spPr>
          <a:xfrm>
            <a:off x="7213829" y="2707623"/>
            <a:ext cx="537327" cy="646331"/>
          </a:xfrm>
          <a:prstGeom prst="rect">
            <a:avLst/>
          </a:prstGeom>
        </p:spPr>
        <p:txBody>
          <a:bodyPr wrap="none">
            <a:spAutoFit/>
          </a:bodyPr>
          <a:lstStyle/>
          <a:p>
            <a:r>
              <a:rPr lang="en-CA" sz="3600" dirty="0"/>
              <a:t>O</a:t>
            </a:r>
          </a:p>
        </p:txBody>
      </p:sp>
      <p:sp>
        <p:nvSpPr>
          <p:cNvPr id="10" name="Rectangle 9"/>
          <p:cNvSpPr/>
          <p:nvPr/>
        </p:nvSpPr>
        <p:spPr>
          <a:xfrm>
            <a:off x="7583833" y="2899094"/>
            <a:ext cx="407484" cy="523220"/>
          </a:xfrm>
          <a:prstGeom prst="rect">
            <a:avLst/>
          </a:prstGeom>
        </p:spPr>
        <p:txBody>
          <a:bodyPr wrap="none">
            <a:spAutoFit/>
          </a:bodyPr>
          <a:lstStyle/>
          <a:p>
            <a:r>
              <a:rPr lang="en-US" sz="2800" dirty="0"/>
              <a:t>2</a:t>
            </a:r>
            <a:endParaRPr lang="en-CA" sz="2800" dirty="0"/>
          </a:p>
        </p:txBody>
      </p:sp>
      <p:sp>
        <p:nvSpPr>
          <p:cNvPr id="14" name="Rectangle 13"/>
          <p:cNvSpPr/>
          <p:nvPr/>
        </p:nvSpPr>
        <p:spPr>
          <a:xfrm>
            <a:off x="6931932" y="4436076"/>
            <a:ext cx="460382" cy="646331"/>
          </a:xfrm>
          <a:prstGeom prst="rect">
            <a:avLst/>
          </a:prstGeom>
        </p:spPr>
        <p:txBody>
          <a:bodyPr wrap="none">
            <a:spAutoFit/>
          </a:bodyPr>
          <a:lstStyle/>
          <a:p>
            <a:r>
              <a:rPr lang="en-US" sz="3600" dirty="0"/>
              <a:t>P</a:t>
            </a:r>
            <a:endParaRPr lang="en-CA" sz="3600" dirty="0"/>
          </a:p>
        </p:txBody>
      </p:sp>
      <p:sp>
        <p:nvSpPr>
          <p:cNvPr id="15" name="Rectangle 14"/>
          <p:cNvSpPr/>
          <p:nvPr/>
        </p:nvSpPr>
        <p:spPr>
          <a:xfrm>
            <a:off x="7262433" y="4436076"/>
            <a:ext cx="686406" cy="646331"/>
          </a:xfrm>
          <a:prstGeom prst="rect">
            <a:avLst/>
          </a:prstGeom>
        </p:spPr>
        <p:txBody>
          <a:bodyPr wrap="none">
            <a:spAutoFit/>
          </a:bodyPr>
          <a:lstStyle/>
          <a:p>
            <a:r>
              <a:rPr lang="en-US" sz="3600" dirty="0"/>
              <a:t>Br</a:t>
            </a:r>
            <a:endParaRPr lang="en-CA" sz="3600" dirty="0"/>
          </a:p>
        </p:txBody>
      </p:sp>
      <p:sp>
        <p:nvSpPr>
          <p:cNvPr id="16" name="Rectangle 15"/>
          <p:cNvSpPr/>
          <p:nvPr/>
        </p:nvSpPr>
        <p:spPr>
          <a:xfrm>
            <a:off x="7782335" y="4615927"/>
            <a:ext cx="407484" cy="523220"/>
          </a:xfrm>
          <a:prstGeom prst="rect">
            <a:avLst/>
          </a:prstGeom>
        </p:spPr>
        <p:txBody>
          <a:bodyPr wrap="none">
            <a:spAutoFit/>
          </a:bodyPr>
          <a:lstStyle/>
          <a:p>
            <a:r>
              <a:rPr lang="en-US" sz="2800" dirty="0"/>
              <a:t>3</a:t>
            </a:r>
            <a:endParaRPr lang="en-CA" sz="2800" dirty="0"/>
          </a:p>
        </p:txBody>
      </p:sp>
      <p:sp>
        <p:nvSpPr>
          <p:cNvPr id="20" name="Rectangle 19"/>
          <p:cNvSpPr/>
          <p:nvPr/>
        </p:nvSpPr>
        <p:spPr>
          <a:xfrm>
            <a:off x="7011982" y="6238505"/>
            <a:ext cx="726481" cy="646331"/>
          </a:xfrm>
          <a:prstGeom prst="rect">
            <a:avLst/>
          </a:prstGeom>
        </p:spPr>
        <p:txBody>
          <a:bodyPr wrap="none">
            <a:spAutoFit/>
          </a:bodyPr>
          <a:lstStyle/>
          <a:p>
            <a:r>
              <a:rPr lang="en-US" sz="3600" dirty="0"/>
              <a:t>As</a:t>
            </a:r>
            <a:endParaRPr lang="en-CA" sz="3600" dirty="0"/>
          </a:p>
        </p:txBody>
      </p:sp>
      <p:sp>
        <p:nvSpPr>
          <p:cNvPr id="21" name="Rectangle 20"/>
          <p:cNvSpPr/>
          <p:nvPr/>
        </p:nvSpPr>
        <p:spPr>
          <a:xfrm>
            <a:off x="7576945" y="6238505"/>
            <a:ext cx="612668" cy="646331"/>
          </a:xfrm>
          <a:prstGeom prst="rect">
            <a:avLst/>
          </a:prstGeom>
        </p:spPr>
        <p:txBody>
          <a:bodyPr wrap="none">
            <a:spAutoFit/>
          </a:bodyPr>
          <a:lstStyle/>
          <a:p>
            <a:r>
              <a:rPr lang="en-US" sz="3600" dirty="0"/>
              <a:t>Cl</a:t>
            </a:r>
            <a:endParaRPr lang="en-CA" sz="3600" dirty="0"/>
          </a:p>
        </p:txBody>
      </p:sp>
      <p:sp>
        <p:nvSpPr>
          <p:cNvPr id="23" name="Rectangle 22"/>
          <p:cNvSpPr/>
          <p:nvPr/>
        </p:nvSpPr>
        <p:spPr>
          <a:xfrm>
            <a:off x="7978658" y="6480940"/>
            <a:ext cx="407484" cy="523220"/>
          </a:xfrm>
          <a:prstGeom prst="rect">
            <a:avLst/>
          </a:prstGeom>
        </p:spPr>
        <p:txBody>
          <a:bodyPr wrap="none">
            <a:spAutoFit/>
          </a:bodyPr>
          <a:lstStyle/>
          <a:p>
            <a:r>
              <a:rPr lang="en-US" sz="2800" dirty="0"/>
              <a:t>5</a:t>
            </a:r>
            <a:endParaRPr lang="en-CA" sz="2800" dirty="0"/>
          </a:p>
        </p:txBody>
      </p:sp>
      <p:sp>
        <p:nvSpPr>
          <p:cNvPr id="2" name="TextBox 1"/>
          <p:cNvSpPr txBox="1"/>
          <p:nvPr/>
        </p:nvSpPr>
        <p:spPr>
          <a:xfrm>
            <a:off x="537860" y="358438"/>
            <a:ext cx="5558140" cy="707886"/>
          </a:xfrm>
          <a:prstGeom prst="rect">
            <a:avLst/>
          </a:prstGeom>
          <a:noFill/>
        </p:spPr>
        <p:txBody>
          <a:bodyPr wrap="square" rtlCol="0">
            <a:spAutoFit/>
          </a:bodyPr>
          <a:lstStyle/>
          <a:p>
            <a:r>
              <a:rPr lang="en-CA" sz="4000" i="1" dirty="0"/>
              <a:t>You try some:</a:t>
            </a:r>
          </a:p>
        </p:txBody>
      </p:sp>
      <p:pic>
        <p:nvPicPr>
          <p:cNvPr id="17" name="Content Placeholder 4" descr="Text&#10;&#10;Description automatically generated">
            <a:extLst>
              <a:ext uri="{FF2B5EF4-FFF2-40B4-BE49-F238E27FC236}">
                <a16:creationId xmlns:a16="http://schemas.microsoft.com/office/drawing/2014/main" id="{BA087CBC-F379-0C4A-A0F6-374BA5B74A1B}"/>
              </a:ext>
            </a:extLst>
          </p:cNvPr>
          <p:cNvPicPr>
            <a:picLocks noChangeAspect="1"/>
          </p:cNvPicPr>
          <p:nvPr/>
        </p:nvPicPr>
        <p:blipFill>
          <a:blip r:embed="rId2"/>
          <a:stretch>
            <a:fillRect/>
          </a:stretch>
        </p:blipFill>
        <p:spPr>
          <a:xfrm>
            <a:off x="872033" y="1221247"/>
            <a:ext cx="3047131" cy="5417123"/>
          </a:xfrm>
          <a:prstGeom prst="rect">
            <a:avLst/>
          </a:prstGeom>
        </p:spPr>
      </p:pic>
      <p:sp>
        <p:nvSpPr>
          <p:cNvPr id="18" name="Content Placeholder 2">
            <a:extLst>
              <a:ext uri="{FF2B5EF4-FFF2-40B4-BE49-F238E27FC236}">
                <a16:creationId xmlns:a16="http://schemas.microsoft.com/office/drawing/2014/main" id="{C4A478DF-1CED-7E4F-9FDA-E37DFB617CAD}"/>
              </a:ext>
            </a:extLst>
          </p:cNvPr>
          <p:cNvSpPr txBox="1">
            <a:spLocks/>
          </p:cNvSpPr>
          <p:nvPr/>
        </p:nvSpPr>
        <p:spPr>
          <a:xfrm>
            <a:off x="5633947" y="-35156"/>
            <a:ext cx="6556376" cy="903515"/>
          </a:xfrm>
          <a:prstGeom prst="rect">
            <a:avLst/>
          </a:prstGeom>
        </p:spPr>
        <p:txBody>
          <a:bodyPr vert="horz" lIns="109728" tIns="109728" rIns="109728" bIns="91440" rtlCol="0" anchor="ctr">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4000" b="0" dirty="0" err="1">
                <a:solidFill>
                  <a:schemeClr val="tx1"/>
                </a:solidFill>
              </a:rPr>
              <a:t>disulphur</a:t>
            </a:r>
            <a:r>
              <a:rPr lang="en-US" sz="4000" b="0" dirty="0">
                <a:solidFill>
                  <a:schemeClr val="tx1"/>
                </a:solidFill>
              </a:rPr>
              <a:t> </a:t>
            </a:r>
            <a:r>
              <a:rPr lang="en-US" sz="4000" b="0" dirty="0" err="1">
                <a:solidFill>
                  <a:schemeClr val="tx1"/>
                </a:solidFill>
              </a:rPr>
              <a:t>decafluoride</a:t>
            </a:r>
            <a:endParaRPr lang="en-US" sz="4000" b="0" dirty="0">
              <a:solidFill>
                <a:schemeClr val="tx1"/>
              </a:solidFill>
            </a:endParaRPr>
          </a:p>
        </p:txBody>
      </p:sp>
      <p:sp>
        <p:nvSpPr>
          <p:cNvPr id="19" name="Rectangle 18">
            <a:extLst>
              <a:ext uri="{FF2B5EF4-FFF2-40B4-BE49-F238E27FC236}">
                <a16:creationId xmlns:a16="http://schemas.microsoft.com/office/drawing/2014/main" id="{31F35D8A-C859-694F-830C-7A80F094C0F9}"/>
              </a:ext>
            </a:extLst>
          </p:cNvPr>
          <p:cNvSpPr/>
          <p:nvPr/>
        </p:nvSpPr>
        <p:spPr>
          <a:xfrm>
            <a:off x="6960311" y="828023"/>
            <a:ext cx="478016" cy="646331"/>
          </a:xfrm>
          <a:prstGeom prst="rect">
            <a:avLst/>
          </a:prstGeom>
        </p:spPr>
        <p:txBody>
          <a:bodyPr wrap="none">
            <a:spAutoFit/>
          </a:bodyPr>
          <a:lstStyle/>
          <a:p>
            <a:r>
              <a:rPr lang="en-US" sz="3600" dirty="0"/>
              <a:t>S</a:t>
            </a:r>
            <a:endParaRPr lang="en-CA" sz="3600" dirty="0"/>
          </a:p>
        </p:txBody>
      </p:sp>
      <p:sp>
        <p:nvSpPr>
          <p:cNvPr id="22" name="Rectangle 21">
            <a:extLst>
              <a:ext uri="{FF2B5EF4-FFF2-40B4-BE49-F238E27FC236}">
                <a16:creationId xmlns:a16="http://schemas.microsoft.com/office/drawing/2014/main" id="{3C3DD8AE-425F-E643-9D24-D3A67C00DA5B}"/>
              </a:ext>
            </a:extLst>
          </p:cNvPr>
          <p:cNvSpPr/>
          <p:nvPr/>
        </p:nvSpPr>
        <p:spPr>
          <a:xfrm>
            <a:off x="7468807" y="828023"/>
            <a:ext cx="537327" cy="646331"/>
          </a:xfrm>
          <a:prstGeom prst="rect">
            <a:avLst/>
          </a:prstGeom>
        </p:spPr>
        <p:txBody>
          <a:bodyPr wrap="none">
            <a:spAutoFit/>
          </a:bodyPr>
          <a:lstStyle/>
          <a:p>
            <a:r>
              <a:rPr lang="en-CA" sz="3600" dirty="0"/>
              <a:t>O</a:t>
            </a:r>
          </a:p>
        </p:txBody>
      </p:sp>
      <p:sp>
        <p:nvSpPr>
          <p:cNvPr id="24" name="Rectangle 23">
            <a:extLst>
              <a:ext uri="{FF2B5EF4-FFF2-40B4-BE49-F238E27FC236}">
                <a16:creationId xmlns:a16="http://schemas.microsoft.com/office/drawing/2014/main" id="{979CC6BE-7443-694B-A129-FDC68ABFF9E3}"/>
              </a:ext>
            </a:extLst>
          </p:cNvPr>
          <p:cNvSpPr/>
          <p:nvPr/>
        </p:nvSpPr>
        <p:spPr>
          <a:xfrm>
            <a:off x="7248553" y="1080454"/>
            <a:ext cx="407484" cy="523220"/>
          </a:xfrm>
          <a:prstGeom prst="rect">
            <a:avLst/>
          </a:prstGeom>
        </p:spPr>
        <p:txBody>
          <a:bodyPr wrap="none">
            <a:spAutoFit/>
          </a:bodyPr>
          <a:lstStyle/>
          <a:p>
            <a:r>
              <a:rPr lang="en-US" sz="2800" dirty="0"/>
              <a:t>2</a:t>
            </a:r>
            <a:endParaRPr lang="en-CA" sz="2800" dirty="0"/>
          </a:p>
        </p:txBody>
      </p:sp>
      <p:sp>
        <p:nvSpPr>
          <p:cNvPr id="25" name="Rectangle 24">
            <a:extLst>
              <a:ext uri="{FF2B5EF4-FFF2-40B4-BE49-F238E27FC236}">
                <a16:creationId xmlns:a16="http://schemas.microsoft.com/office/drawing/2014/main" id="{2A4D2E5D-B302-E140-B671-DDCFF274CA34}"/>
              </a:ext>
            </a:extLst>
          </p:cNvPr>
          <p:cNvSpPr/>
          <p:nvPr/>
        </p:nvSpPr>
        <p:spPr>
          <a:xfrm>
            <a:off x="7776873" y="1121094"/>
            <a:ext cx="630301" cy="523220"/>
          </a:xfrm>
          <a:prstGeom prst="rect">
            <a:avLst/>
          </a:prstGeom>
        </p:spPr>
        <p:txBody>
          <a:bodyPr wrap="none">
            <a:spAutoFit/>
          </a:bodyPr>
          <a:lstStyle/>
          <a:p>
            <a:r>
              <a:rPr lang="en-US" sz="2800" dirty="0"/>
              <a:t>10</a:t>
            </a:r>
            <a:endParaRPr lang="en-CA" sz="2800" dirty="0"/>
          </a:p>
        </p:txBody>
      </p:sp>
    </p:spTree>
    <p:extLst>
      <p:ext uri="{BB962C8B-B14F-4D97-AF65-F5344CB8AC3E}">
        <p14:creationId xmlns:p14="http://schemas.microsoft.com/office/powerpoint/2010/main" val="131230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4" grpId="0"/>
      <p:bldP spid="15" grpId="0"/>
      <p:bldP spid="16" grpId="0"/>
      <p:bldP spid="20" grpId="0"/>
      <p:bldP spid="21" grpId="0"/>
      <p:bldP spid="23" grpId="0"/>
      <p:bldP spid="19" grpId="0"/>
      <p:bldP spid="22" grpId="0"/>
      <p:bldP spid="24"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1710" y="2403452"/>
            <a:ext cx="11480289" cy="4361234"/>
          </a:xfrm>
        </p:spPr>
        <p:txBody>
          <a:bodyPr anchor="t">
            <a:normAutofit fontScale="77500" lnSpcReduction="20000"/>
          </a:bodyPr>
          <a:lstStyle/>
          <a:p>
            <a:pPr marL="857250" lvl="1">
              <a:lnSpc>
                <a:spcPct val="130000"/>
              </a:lnSpc>
            </a:pPr>
            <a:r>
              <a:rPr lang="en-GB" altLang="en-US" sz="2800" b="1" dirty="0"/>
              <a:t>There is often a </a:t>
            </a:r>
            <a:r>
              <a:rPr lang="en-GB" altLang="en-US" sz="2800" b="1" dirty="0">
                <a:highlight>
                  <a:srgbClr val="FFFF00"/>
                </a:highlight>
              </a:rPr>
              <a:t>common name</a:t>
            </a:r>
            <a:r>
              <a:rPr lang="en-GB" altLang="en-US" sz="2800" b="1" dirty="0"/>
              <a:t> used instead of the prefix system for many covalent molecules.</a:t>
            </a:r>
          </a:p>
          <a:p>
            <a:pPr marL="1371600" lvl="1" indent="-514350">
              <a:lnSpc>
                <a:spcPct val="130000"/>
              </a:lnSpc>
              <a:buFont typeface="+mj-lt"/>
              <a:buAutoNum type="arabicPeriod"/>
            </a:pPr>
            <a:r>
              <a:rPr lang="en-GB" altLang="en-US" sz="2600" b="1" dirty="0"/>
              <a:t>There are more than </a:t>
            </a:r>
            <a:r>
              <a:rPr lang="en-GB" altLang="en-US" sz="2600" b="1" dirty="0">
                <a:highlight>
                  <a:srgbClr val="FFFF00"/>
                </a:highlight>
              </a:rPr>
              <a:t>two</a:t>
            </a:r>
            <a:r>
              <a:rPr lang="en-GB" altLang="en-US" sz="2600" b="1" dirty="0"/>
              <a:t> different elements </a:t>
            </a:r>
          </a:p>
          <a:p>
            <a:pPr marL="1200150" lvl="2" indent="-342900">
              <a:lnSpc>
                <a:spcPct val="130000"/>
              </a:lnSpc>
              <a:buFont typeface="Arial" panose="020B0604020202020204" pitchFamily="34" charset="0"/>
              <a:buChar char="•"/>
            </a:pPr>
            <a:r>
              <a:rPr lang="en-GB" altLang="en-US" sz="2100" i="1" dirty="0"/>
              <a:t>Example</a:t>
            </a:r>
            <a:r>
              <a:rPr lang="en-GB" altLang="en-US" sz="2100" dirty="0"/>
              <a:t>: </a:t>
            </a:r>
            <a:r>
              <a:rPr lang="en-CA" sz="2100" dirty="0"/>
              <a:t>CH</a:t>
            </a:r>
            <a:r>
              <a:rPr lang="en-CA" sz="2100" baseline="-25000" dirty="0"/>
              <a:t>3</a:t>
            </a:r>
            <a:r>
              <a:rPr lang="en-CA" sz="2100" dirty="0"/>
              <a:t>CH</a:t>
            </a:r>
            <a:r>
              <a:rPr lang="en-CA" sz="2100" baseline="-25000" dirty="0"/>
              <a:t>2</a:t>
            </a:r>
            <a:r>
              <a:rPr lang="en-CA" sz="2100" dirty="0"/>
              <a:t>OH is called “ethanol”</a:t>
            </a:r>
          </a:p>
          <a:p>
            <a:pPr marL="1200150" lvl="2" indent="-342900">
              <a:lnSpc>
                <a:spcPct val="130000"/>
              </a:lnSpc>
              <a:buFont typeface="Arial" panose="020B0604020202020204" pitchFamily="34" charset="0"/>
              <a:buChar char="•"/>
            </a:pPr>
            <a:r>
              <a:rPr lang="en-GB" altLang="en-US" sz="2100" i="1" dirty="0"/>
              <a:t>Example:</a:t>
            </a:r>
            <a:r>
              <a:rPr lang="en-CA" altLang="en-US" sz="2100" dirty="0"/>
              <a:t> </a:t>
            </a:r>
            <a:r>
              <a:rPr lang="en-CA" sz="2100" dirty="0"/>
              <a:t>C</a:t>
            </a:r>
            <a:r>
              <a:rPr lang="en-CA" sz="2100" baseline="-25000" dirty="0"/>
              <a:t>12</a:t>
            </a:r>
            <a:r>
              <a:rPr lang="en-CA" sz="2100" dirty="0"/>
              <a:t>H</a:t>
            </a:r>
            <a:r>
              <a:rPr lang="en-CA" sz="2100" baseline="-25000" dirty="0"/>
              <a:t>22</a:t>
            </a:r>
            <a:r>
              <a:rPr lang="en-CA" sz="2100" dirty="0"/>
              <a:t>O</a:t>
            </a:r>
            <a:r>
              <a:rPr lang="en-CA" sz="2100" baseline="-25000" dirty="0"/>
              <a:t>11</a:t>
            </a:r>
            <a:r>
              <a:rPr lang="en-CA" sz="2100" dirty="0"/>
              <a:t> is called “sucrose” – it’s a sugar</a:t>
            </a:r>
          </a:p>
          <a:p>
            <a:pPr marL="1200150" lvl="2" indent="-342900">
              <a:lnSpc>
                <a:spcPct val="130000"/>
              </a:lnSpc>
              <a:buFont typeface="Arial" panose="020B0604020202020204" pitchFamily="34" charset="0"/>
              <a:buChar char="•"/>
            </a:pPr>
            <a:r>
              <a:rPr lang="en-CA" sz="2100" i="1" dirty="0"/>
              <a:t>Example</a:t>
            </a:r>
            <a:r>
              <a:rPr lang="en-CA" sz="2100" dirty="0"/>
              <a:t>: C₆H₁₂O₆ can be fructose or glucose – both simple sugars! They differ in their molecular structure</a:t>
            </a:r>
            <a:r>
              <a:rPr lang="en-CA" altLang="en-US" sz="2100" dirty="0"/>
              <a:t>!</a:t>
            </a:r>
          </a:p>
          <a:p>
            <a:pPr marL="857250" lvl="1">
              <a:lnSpc>
                <a:spcPct val="130000"/>
              </a:lnSpc>
            </a:pPr>
            <a:endParaRPr lang="en-GB" altLang="en-US" sz="2400" dirty="0"/>
          </a:p>
          <a:p>
            <a:pPr marL="1371600" lvl="1" indent="-514350">
              <a:lnSpc>
                <a:spcPct val="130000"/>
              </a:lnSpc>
              <a:buFont typeface="+mj-lt"/>
              <a:buAutoNum type="arabicPeriod" startAt="2"/>
            </a:pPr>
            <a:r>
              <a:rPr lang="en-GB" altLang="en-US" sz="2800" b="1" dirty="0"/>
              <a:t>If it starts with </a:t>
            </a:r>
            <a:r>
              <a:rPr lang="en-GB" altLang="en-US" sz="2800" b="1" dirty="0">
                <a:highlight>
                  <a:srgbClr val="FFFF00"/>
                </a:highlight>
              </a:rPr>
              <a:t>H</a:t>
            </a:r>
          </a:p>
          <a:p>
            <a:pPr marL="1200150" lvl="1" indent="-342900">
              <a:lnSpc>
                <a:spcPct val="130000"/>
              </a:lnSpc>
              <a:buFont typeface="Arial" panose="020B0604020202020204" pitchFamily="34" charset="0"/>
              <a:buChar char="•"/>
            </a:pPr>
            <a:r>
              <a:rPr lang="en-GB" altLang="en-US" sz="2300" i="1" dirty="0"/>
              <a:t>Example</a:t>
            </a:r>
            <a:r>
              <a:rPr lang="en-GB" altLang="en-US" sz="2300" dirty="0"/>
              <a:t>: </a:t>
            </a:r>
            <a:r>
              <a:rPr lang="en-CA" sz="2300" dirty="0"/>
              <a:t>H</a:t>
            </a:r>
            <a:r>
              <a:rPr lang="en-CA" sz="2300" baseline="-25000" dirty="0"/>
              <a:t>2</a:t>
            </a:r>
            <a:r>
              <a:rPr lang="en-CA" sz="2300" dirty="0"/>
              <a:t>O is called “water”</a:t>
            </a:r>
          </a:p>
          <a:p>
            <a:pPr marL="1200150" lvl="1" indent="-342900">
              <a:lnSpc>
                <a:spcPct val="130000"/>
              </a:lnSpc>
              <a:buFont typeface="Wingdings" pitchFamily="2" charset="2"/>
              <a:buChar char="Ø"/>
            </a:pPr>
            <a:endParaRPr lang="en-GB" altLang="en-US" sz="2400" dirty="0"/>
          </a:p>
          <a:p>
            <a:pPr marL="857250" lvl="1">
              <a:lnSpc>
                <a:spcPct val="130000"/>
              </a:lnSpc>
            </a:pPr>
            <a:endParaRPr lang="en-GB" altLang="en-US" sz="2800" dirty="0"/>
          </a:p>
          <a:p>
            <a:pPr>
              <a:lnSpc>
                <a:spcPct val="130000"/>
              </a:lnSpc>
            </a:pPr>
            <a:endParaRPr lang="en-CA" sz="3200" dirty="0"/>
          </a:p>
        </p:txBody>
      </p:sp>
      <p:sp>
        <p:nvSpPr>
          <p:cNvPr id="9" name="Rectangle 8">
            <a:extLst>
              <a:ext uri="{FF2B5EF4-FFF2-40B4-BE49-F238E27FC236}">
                <a16:creationId xmlns:a16="http://schemas.microsoft.com/office/drawing/2014/main" id="{9996A49C-BCF1-7C49-BEA3-46F45E4A61FA}"/>
              </a:ext>
            </a:extLst>
          </p:cNvPr>
          <p:cNvSpPr/>
          <p:nvPr/>
        </p:nvSpPr>
        <p:spPr>
          <a:xfrm>
            <a:off x="1365828" y="1049331"/>
            <a:ext cx="8490161" cy="921791"/>
          </a:xfrm>
          <a:prstGeom prst="rect">
            <a:avLst/>
          </a:prstGeom>
        </p:spPr>
        <p:txBody>
          <a:bodyPr wrap="square">
            <a:spAutoFit/>
          </a:bodyPr>
          <a:lstStyle/>
          <a:p>
            <a:pPr marL="457200" indent="-457200">
              <a:lnSpc>
                <a:spcPct val="130000"/>
              </a:lnSpc>
            </a:pPr>
            <a:r>
              <a:rPr lang="en-US" altLang="en-US" sz="4400" dirty="0">
                <a:solidFill>
                  <a:schemeClr val="bg1"/>
                </a:solidFill>
                <a:latin typeface="+mj-lt"/>
              </a:rPr>
              <a:t>SOME EXCEPTIONS</a:t>
            </a:r>
          </a:p>
        </p:txBody>
      </p:sp>
      <p:pic>
        <p:nvPicPr>
          <p:cNvPr id="1026" name="Picture 2" descr="What is the difference in structure between glucose and fructose? - Quora">
            <a:extLst>
              <a:ext uri="{FF2B5EF4-FFF2-40B4-BE49-F238E27FC236}">
                <a16:creationId xmlns:a16="http://schemas.microsoft.com/office/drawing/2014/main" id="{EBAAB879-A26A-E848-9A7F-2F59A49C2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6437" y="5422605"/>
            <a:ext cx="2778798" cy="1342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99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 calcmode="lin" valueType="num">
                                      <p:cBhvr additive="base">
                                        <p:cTn id="32" dur="500" fill="hold"/>
                                        <p:tgtEl>
                                          <p:spTgt spid="1026"/>
                                        </p:tgtEl>
                                        <p:attrNameLst>
                                          <p:attrName>ppt_x</p:attrName>
                                        </p:attrNameLst>
                                      </p:cBhvr>
                                      <p:tavLst>
                                        <p:tav tm="0">
                                          <p:val>
                                            <p:strVal val="#ppt_x"/>
                                          </p:val>
                                        </p:tav>
                                        <p:tav tm="100000">
                                          <p:val>
                                            <p:strVal val="#ppt_x"/>
                                          </p:val>
                                        </p:tav>
                                      </p:tavLst>
                                    </p:anim>
                                    <p:anim calcmode="lin" valueType="num">
                                      <p:cBhvr additive="base">
                                        <p:cTn id="3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nodeType="clickEffect">
                                  <p:stCondLst>
                                    <p:cond delay="0"/>
                                  </p:stCondLst>
                                  <p:childTnLst>
                                    <p:anim calcmode="lin" valueType="num">
                                      <p:cBhvr additive="base">
                                        <p:cTn id="37" dur="500"/>
                                        <p:tgtEl>
                                          <p:spTgt spid="1026"/>
                                        </p:tgtEl>
                                        <p:attrNameLst>
                                          <p:attrName>ppt_x</p:attrName>
                                        </p:attrNameLst>
                                      </p:cBhvr>
                                      <p:tavLst>
                                        <p:tav tm="0">
                                          <p:val>
                                            <p:strVal val="ppt_x"/>
                                          </p:val>
                                        </p:tav>
                                        <p:tav tm="100000">
                                          <p:val>
                                            <p:strVal val="ppt_x"/>
                                          </p:val>
                                        </p:tav>
                                      </p:tavLst>
                                    </p:anim>
                                    <p:anim calcmode="lin" valueType="num">
                                      <p:cBhvr additive="base">
                                        <p:cTn id="38" dur="500"/>
                                        <p:tgtEl>
                                          <p:spTgt spid="1026"/>
                                        </p:tgtEl>
                                        <p:attrNameLst>
                                          <p:attrName>ppt_y</p:attrName>
                                        </p:attrNameLst>
                                      </p:cBhvr>
                                      <p:tavLst>
                                        <p:tav tm="0">
                                          <p:val>
                                            <p:strVal val="ppt_y"/>
                                          </p:val>
                                        </p:tav>
                                        <p:tav tm="100000">
                                          <p:val>
                                            <p:strVal val="1+ppt_h/2"/>
                                          </p:val>
                                        </p:tav>
                                      </p:tavLst>
                                    </p:anim>
                                    <p:set>
                                      <p:cBhvr>
                                        <p:cTn id="39" dur="1" fill="hold">
                                          <p:stCondLst>
                                            <p:cond delay="499"/>
                                          </p:stCondLst>
                                        </p:cTn>
                                        <p:tgtEl>
                                          <p:spTgt spid="102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dissolv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dissolve">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47402" y="2497636"/>
            <a:ext cx="5871970" cy="4361234"/>
          </a:xfrm>
        </p:spPr>
        <p:txBody>
          <a:bodyPr anchor="t">
            <a:normAutofit/>
          </a:bodyPr>
          <a:lstStyle/>
          <a:p>
            <a:pPr marL="857250" lvl="1">
              <a:lnSpc>
                <a:spcPct val="130000"/>
              </a:lnSpc>
            </a:pPr>
            <a:r>
              <a:rPr lang="en-US" altLang="en-US" sz="2400" b="1" dirty="0"/>
              <a:t>Ionic compounds: </a:t>
            </a:r>
          </a:p>
          <a:p>
            <a:pPr marL="1200150" lvl="1" indent="-342900">
              <a:lnSpc>
                <a:spcPct val="130000"/>
              </a:lnSpc>
              <a:buFont typeface="Arial" panose="020B0604020202020204" pitchFamily="34" charset="0"/>
              <a:buChar char="•"/>
            </a:pPr>
            <a:r>
              <a:rPr lang="en-US" altLang="en-US" sz="2400" dirty="0"/>
              <a:t>Metal + non-metal</a:t>
            </a:r>
          </a:p>
          <a:p>
            <a:pPr marL="1200150" lvl="1" indent="-342900">
              <a:lnSpc>
                <a:spcPct val="130000"/>
              </a:lnSpc>
              <a:buFont typeface="Arial" panose="020B0604020202020204" pitchFamily="34" charset="0"/>
              <a:buChar char="•"/>
            </a:pPr>
            <a:r>
              <a:rPr lang="en-US" sz="2400" dirty="0"/>
              <a:t>Suffix ”ide” on non-metal</a:t>
            </a:r>
          </a:p>
          <a:p>
            <a:pPr marL="1200150" lvl="1" indent="-342900">
              <a:lnSpc>
                <a:spcPct val="130000"/>
              </a:lnSpc>
              <a:buFont typeface="Arial" panose="020B0604020202020204" pitchFamily="34" charset="0"/>
              <a:buChar char="•"/>
            </a:pPr>
            <a:r>
              <a:rPr lang="en-US" sz="2400" dirty="0"/>
              <a:t>Electrons transferred (atoms become ions)</a:t>
            </a:r>
          </a:p>
          <a:p>
            <a:pPr marL="857250" lvl="1">
              <a:lnSpc>
                <a:spcPct val="130000"/>
              </a:lnSpc>
            </a:pPr>
            <a:endParaRPr lang="en-GB" altLang="en-US" sz="2800" dirty="0"/>
          </a:p>
          <a:p>
            <a:pPr>
              <a:lnSpc>
                <a:spcPct val="130000"/>
              </a:lnSpc>
            </a:pPr>
            <a:endParaRPr lang="en-CA" sz="3200" dirty="0"/>
          </a:p>
        </p:txBody>
      </p:sp>
      <p:sp>
        <p:nvSpPr>
          <p:cNvPr id="9" name="Rectangle 8">
            <a:extLst>
              <a:ext uri="{FF2B5EF4-FFF2-40B4-BE49-F238E27FC236}">
                <a16:creationId xmlns:a16="http://schemas.microsoft.com/office/drawing/2014/main" id="{9996A49C-BCF1-7C49-BEA3-46F45E4A61FA}"/>
              </a:ext>
            </a:extLst>
          </p:cNvPr>
          <p:cNvSpPr/>
          <p:nvPr/>
        </p:nvSpPr>
        <p:spPr>
          <a:xfrm>
            <a:off x="1365828" y="1049331"/>
            <a:ext cx="8490161" cy="921791"/>
          </a:xfrm>
          <a:prstGeom prst="rect">
            <a:avLst/>
          </a:prstGeom>
        </p:spPr>
        <p:txBody>
          <a:bodyPr wrap="square">
            <a:spAutoFit/>
          </a:bodyPr>
          <a:lstStyle/>
          <a:p>
            <a:pPr marL="457200" indent="-457200">
              <a:lnSpc>
                <a:spcPct val="130000"/>
              </a:lnSpc>
            </a:pPr>
            <a:r>
              <a:rPr lang="en-US" altLang="en-US" sz="4400" dirty="0">
                <a:solidFill>
                  <a:schemeClr val="bg1"/>
                </a:solidFill>
                <a:latin typeface="+mj-lt"/>
              </a:rPr>
              <a:t>Recap…</a:t>
            </a:r>
          </a:p>
        </p:txBody>
      </p:sp>
      <p:sp>
        <p:nvSpPr>
          <p:cNvPr id="11" name="Content Placeholder 2">
            <a:extLst>
              <a:ext uri="{FF2B5EF4-FFF2-40B4-BE49-F238E27FC236}">
                <a16:creationId xmlns:a16="http://schemas.microsoft.com/office/drawing/2014/main" id="{FAA9C843-7502-9F43-95FC-28159006BF6D}"/>
              </a:ext>
            </a:extLst>
          </p:cNvPr>
          <p:cNvSpPr txBox="1">
            <a:spLocks/>
          </p:cNvSpPr>
          <p:nvPr/>
        </p:nvSpPr>
        <p:spPr>
          <a:xfrm>
            <a:off x="6096000" y="2450109"/>
            <a:ext cx="5871970" cy="4361234"/>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857250" lvl="1">
              <a:lnSpc>
                <a:spcPct val="130000"/>
              </a:lnSpc>
            </a:pPr>
            <a:r>
              <a:rPr lang="en-US" sz="2400" b="1" dirty="0"/>
              <a:t>Covalent compounds:</a:t>
            </a:r>
          </a:p>
          <a:p>
            <a:pPr marL="1200150" lvl="1" indent="-342900">
              <a:lnSpc>
                <a:spcPct val="130000"/>
              </a:lnSpc>
              <a:buFont typeface="Arial" panose="020B0604020202020204" pitchFamily="34" charset="0"/>
              <a:buChar char="•"/>
            </a:pPr>
            <a:r>
              <a:rPr lang="en-US" altLang="en-US" sz="2400" dirty="0"/>
              <a:t>Non-metal + non-metal</a:t>
            </a:r>
          </a:p>
          <a:p>
            <a:pPr marL="1200150" lvl="1" indent="-342900">
              <a:lnSpc>
                <a:spcPct val="130000"/>
              </a:lnSpc>
              <a:buFont typeface="Arial" panose="020B0604020202020204" pitchFamily="34" charset="0"/>
              <a:buChar char="•"/>
            </a:pPr>
            <a:r>
              <a:rPr lang="en-US" sz="2400" dirty="0"/>
              <a:t>Suffix ”ide” on non-metal </a:t>
            </a:r>
          </a:p>
          <a:p>
            <a:pPr marL="1200150" lvl="1" indent="-342900">
              <a:lnSpc>
                <a:spcPct val="130000"/>
              </a:lnSpc>
              <a:buFont typeface="Arial" panose="020B0604020202020204" pitchFamily="34" charset="0"/>
              <a:buChar char="•"/>
            </a:pPr>
            <a:r>
              <a:rPr lang="en-US" sz="2400" dirty="0"/>
              <a:t>Prefix on both non-metals</a:t>
            </a:r>
          </a:p>
          <a:p>
            <a:pPr marL="1200150" lvl="1" indent="-342900">
              <a:lnSpc>
                <a:spcPct val="130000"/>
              </a:lnSpc>
              <a:buFont typeface="Arial" panose="020B0604020202020204" pitchFamily="34" charset="0"/>
              <a:buChar char="•"/>
            </a:pPr>
            <a:r>
              <a:rPr lang="en-US" sz="2400" dirty="0"/>
              <a:t>Electrons shared (no ions)</a:t>
            </a:r>
            <a:endParaRPr lang="en-GB" altLang="en-US" sz="2400" dirty="0"/>
          </a:p>
          <a:p>
            <a:pPr marL="857250" lvl="1">
              <a:lnSpc>
                <a:spcPct val="130000"/>
              </a:lnSpc>
            </a:pPr>
            <a:endParaRPr lang="en-GB" altLang="en-US" sz="2800" dirty="0"/>
          </a:p>
          <a:p>
            <a:pPr>
              <a:lnSpc>
                <a:spcPct val="130000"/>
              </a:lnSpc>
            </a:pPr>
            <a:endParaRPr lang="en-CA" sz="3200" dirty="0"/>
          </a:p>
        </p:txBody>
      </p:sp>
    </p:spTree>
    <p:extLst>
      <p:ext uri="{BB962C8B-B14F-4D97-AF65-F5344CB8AC3E}">
        <p14:creationId xmlns:p14="http://schemas.microsoft.com/office/powerpoint/2010/main" val="187136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blinds(horizontal)">
                                      <p:cBhvr>
                                        <p:cTn id="10" dur="500"/>
                                        <p:tgtEl>
                                          <p:spTgt spid="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3" presetClass="entr" presetSubtype="10" fill="hold" grpId="1" nodeType="with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blinds(horizontal)">
                                      <p:cBhvr>
                                        <p:cTn id="18" dur="500"/>
                                        <p:tgtEl>
                                          <p:spTgt spid="1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1"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animEffect transition="in" filter="blinds(horizontal)">
                                      <p:cBhvr>
                                        <p:cTn id="23" dur="500"/>
                                        <p:tgtEl>
                                          <p:spTgt spid="1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ssolve">
                                      <p:cBhvr>
                                        <p:cTn id="28" dur="500"/>
                                        <p:tgtEl>
                                          <p:spTgt spid="3">
                                            <p:txEl>
                                              <p:pRg st="3" end="3"/>
                                            </p:txEl>
                                          </p:spTgt>
                                        </p:tgtEl>
                                      </p:cBhvr>
                                    </p:animEffect>
                                  </p:childTnLst>
                                </p:cTn>
                              </p:par>
                              <p:par>
                                <p:cTn id="29" presetID="3" presetClass="entr" presetSubtype="10" fill="hold" grpId="1" nodeType="with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blinds(horizontal)">
                                      <p:cBhvr>
                                        <p:cTn id="31"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1"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http://www.silversparrowsm.com.au/wp-content/uploads/2013/05/sharing-is-caring.jpg">
            <a:extLst>
              <a:ext uri="{FF2B5EF4-FFF2-40B4-BE49-F238E27FC236}">
                <a16:creationId xmlns:a16="http://schemas.microsoft.com/office/drawing/2014/main" id="{21F89573-7C17-E342-AEC4-090802AB561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299" r="12699" b="1"/>
          <a:stretch/>
        </p:blipFill>
        <p:spPr bwMode="auto">
          <a:xfrm>
            <a:off x="6811598" y="902118"/>
            <a:ext cx="2698992" cy="253020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3" descr="Picture 14">
            <a:extLst>
              <a:ext uri="{FF2B5EF4-FFF2-40B4-BE49-F238E27FC236}">
                <a16:creationId xmlns:a16="http://schemas.microsoft.com/office/drawing/2014/main" id="{CD109BAE-AD30-5B42-935F-C56ADE2AA95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830" r="8460" b="-1"/>
          <a:stretch/>
        </p:blipFill>
        <p:spPr bwMode="auto">
          <a:xfrm>
            <a:off x="9695508" y="912465"/>
            <a:ext cx="2494581" cy="237122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a:extLst>
              <a:ext uri="{FF2B5EF4-FFF2-40B4-BE49-F238E27FC236}">
                <a16:creationId xmlns:a16="http://schemas.microsoft.com/office/drawing/2014/main" id="{2440163B-50FF-9F4A-ADFF-2091C2739792}"/>
              </a:ext>
            </a:extLst>
          </p:cNvPr>
          <p:cNvPicPr>
            <a:picLocks noChangeAspect="1"/>
          </p:cNvPicPr>
          <p:nvPr/>
        </p:nvPicPr>
        <p:blipFill rotWithShape="1">
          <a:blip r:embed="rId5">
            <a:extLst>
              <a:ext uri="{28A0092B-C50C-407E-A947-70E740481C1C}">
                <a14:useLocalDpi xmlns:a14="http://schemas.microsoft.com/office/drawing/2010/main" val="0"/>
              </a:ext>
            </a:extLst>
          </a:blip>
          <a:srcRect l="2297"/>
          <a:stretch/>
        </p:blipFill>
        <p:spPr bwMode="auto">
          <a:xfrm>
            <a:off x="1067712" y="3435496"/>
            <a:ext cx="5790310" cy="34225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 name="Rectangle 136">
            <a:extLst>
              <a:ext uri="{FF2B5EF4-FFF2-40B4-BE49-F238E27FC236}">
                <a16:creationId xmlns:a16="http://schemas.microsoft.com/office/drawing/2014/main" id="{C3FEC850-D70F-4F53-AFB0-352FEA945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667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3" name="Title 1">
            <a:extLst>
              <a:ext uri="{FF2B5EF4-FFF2-40B4-BE49-F238E27FC236}">
                <a16:creationId xmlns:a16="http://schemas.microsoft.com/office/drawing/2014/main" id="{9E963BEF-C531-1349-8EFC-B9EAC8FEDF5C}"/>
              </a:ext>
            </a:extLst>
          </p:cNvPr>
          <p:cNvSpPr>
            <a:spLocks noGrp="1"/>
          </p:cNvSpPr>
          <p:nvPr>
            <p:ph type="title"/>
          </p:nvPr>
        </p:nvSpPr>
        <p:spPr>
          <a:xfrm>
            <a:off x="1434622" y="1113327"/>
            <a:ext cx="4862811" cy="2019488"/>
          </a:xfrm>
        </p:spPr>
        <p:txBody>
          <a:bodyPr>
            <a:normAutofit/>
          </a:bodyPr>
          <a:lstStyle/>
          <a:p>
            <a:pPr algn="ctr" eaLnBrk="1" hangingPunct="1"/>
            <a:r>
              <a:rPr lang="en-US" altLang="en-US" sz="4000" dirty="0">
                <a:solidFill>
                  <a:schemeClr val="bg1"/>
                </a:solidFill>
                <a:ea typeface="ＭＳ Ｐゴシック" panose="020B0600070205080204" pitchFamily="34" charset="-128"/>
              </a:rPr>
              <a:t>COVALENT COMPOUNDS</a:t>
            </a:r>
          </a:p>
        </p:txBody>
      </p:sp>
      <p:sp>
        <p:nvSpPr>
          <p:cNvPr id="139" name="Rectangle 138">
            <a:extLst>
              <a:ext uri="{FF2B5EF4-FFF2-40B4-BE49-F238E27FC236}">
                <a16:creationId xmlns:a16="http://schemas.microsoft.com/office/drawing/2014/main" id="{98928BEC-981A-4B8F-98FA-839975C5F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63" y="9307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15114E9F-2A15-431C-9EF8-E5F1FFEE12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32BA9D6C-8214-4E25-AF8B-48762AD8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23" y="3442673"/>
            <a:ext cx="5333977" cy="34153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5D7B94B2-D9B6-4EAC-8CD9-3961D1784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396996"/>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Content Placeholder 2">
            <a:extLst>
              <a:ext uri="{FF2B5EF4-FFF2-40B4-BE49-F238E27FC236}">
                <a16:creationId xmlns:a16="http://schemas.microsoft.com/office/drawing/2014/main" id="{CA75A9C2-8557-C443-92C3-19FEE1111A01}"/>
              </a:ext>
            </a:extLst>
          </p:cNvPr>
          <p:cNvSpPr>
            <a:spLocks noGrp="1"/>
          </p:cNvSpPr>
          <p:nvPr>
            <p:ph idx="1"/>
          </p:nvPr>
        </p:nvSpPr>
        <p:spPr>
          <a:xfrm>
            <a:off x="7046986" y="3671659"/>
            <a:ext cx="5015087" cy="3009022"/>
          </a:xfrm>
        </p:spPr>
        <p:txBody>
          <a:bodyPr anchor="t">
            <a:normAutofit/>
          </a:bodyPr>
          <a:lstStyle/>
          <a:p>
            <a:pPr marL="285750" indent="-285750" eaLnBrk="1" hangingPunct="1">
              <a:buFont typeface="Arial" panose="020B0604020202020204" pitchFamily="34" charset="0"/>
              <a:buChar char="•"/>
            </a:pPr>
            <a:r>
              <a:rPr lang="en-US" altLang="en-US" sz="2000" dirty="0">
                <a:ea typeface="ＭＳ Ｐゴシック" panose="020B0600070205080204" pitchFamily="34" charset="-128"/>
              </a:rPr>
              <a:t>Covalent compounds are made up of two </a:t>
            </a:r>
            <a:r>
              <a:rPr lang="en-US" altLang="en-US" sz="2000" u="sng" dirty="0">
                <a:highlight>
                  <a:srgbClr val="FFFF00"/>
                </a:highlight>
                <a:ea typeface="ＭＳ Ｐゴシック" panose="020B0600070205080204" pitchFamily="34" charset="-128"/>
              </a:rPr>
              <a:t>non-metals</a:t>
            </a:r>
            <a:r>
              <a:rPr lang="en-US" altLang="en-US" sz="2000" u="sng" dirty="0">
                <a:ea typeface="ＭＳ Ｐゴシック" panose="020B0600070205080204" pitchFamily="34" charset="-128"/>
              </a:rPr>
              <a:t>.</a:t>
            </a:r>
          </a:p>
          <a:p>
            <a:pPr marL="285750" indent="-285750" eaLnBrk="1" hangingPunct="1">
              <a:buFont typeface="Arial" panose="020B0604020202020204" pitchFamily="34" charset="0"/>
              <a:buChar char="•"/>
            </a:pPr>
            <a:r>
              <a:rPr lang="en-US" altLang="en-US" sz="2000" dirty="0">
                <a:ea typeface="ＭＳ Ｐゴシック" panose="020B0600070205080204" pitchFamily="34" charset="-128"/>
              </a:rPr>
              <a:t>Covalent compounds </a:t>
            </a:r>
            <a:r>
              <a:rPr lang="en-US" altLang="en-US" sz="2000" u="sng" dirty="0">
                <a:highlight>
                  <a:srgbClr val="FFFF00"/>
                </a:highlight>
                <a:ea typeface="ＭＳ Ｐゴシック" panose="020B0600070205080204" pitchFamily="34" charset="-128"/>
              </a:rPr>
              <a:t>share</a:t>
            </a:r>
            <a:r>
              <a:rPr lang="en-US" altLang="en-US" sz="2000" dirty="0">
                <a:ea typeface="ＭＳ Ｐゴシック" panose="020B0600070205080204" pitchFamily="34" charset="-128"/>
              </a:rPr>
              <a:t> electrons to form molecules. </a:t>
            </a:r>
          </a:p>
          <a:p>
            <a:pPr marL="285750" indent="-285750" eaLnBrk="1" hangingPunct="1">
              <a:buFont typeface="Arial" panose="020B0604020202020204" pitchFamily="34" charset="0"/>
              <a:buChar char="•"/>
            </a:pPr>
            <a:r>
              <a:rPr lang="en-US" altLang="en-US" sz="2000" i="1" dirty="0">
                <a:ea typeface="ＭＳ Ｐゴシック" panose="020B0600070205080204" pitchFamily="34" charset="-128"/>
              </a:rPr>
              <a:t>Example: </a:t>
            </a:r>
            <a:r>
              <a:rPr lang="en-US" altLang="en-US" sz="2000" i="1" dirty="0">
                <a:highlight>
                  <a:srgbClr val="FFFF00"/>
                </a:highlight>
                <a:ea typeface="ＭＳ Ｐゴシック" panose="020B0600070205080204" pitchFamily="34" charset="-128"/>
              </a:rPr>
              <a:t>water</a:t>
            </a: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
        <p:nvSpPr>
          <p:cNvPr id="147" name="Rectangle 146">
            <a:extLst>
              <a:ext uri="{FF2B5EF4-FFF2-40B4-BE49-F238E27FC236}">
                <a16:creationId xmlns:a16="http://schemas.microsoft.com/office/drawing/2014/main" id="{EA6FE760-E70F-4EB9-BCB1-D7795F04B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3F4C5E54-F243-4EAF-81AE-9CC817815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848457"/>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9B8394A4-EF47-46E0-ACCB-29530F0A7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94575" y="856301"/>
            <a:ext cx="64008" cy="25511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69212740-90DA-6A4E-BDF6-A1CF477B3CBE}"/>
              </a:ext>
            </a:extLst>
          </p:cNvPr>
          <p:cNvSpPr/>
          <p:nvPr/>
        </p:nvSpPr>
        <p:spPr>
          <a:xfrm>
            <a:off x="4546948" y="3461004"/>
            <a:ext cx="1315233" cy="609955"/>
          </a:xfrm>
          <a:prstGeom prst="ellipse">
            <a:avLst/>
          </a:prstGeom>
          <a:noFill/>
          <a:ln w="57150">
            <a:solidFill>
              <a:srgbClr val="CB97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208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dissolve">
                                      <p:cBhvr>
                                        <p:cTn id="7" dur="500"/>
                                        <p:tgtEl>
                                          <p:spTgt spid="18434">
                                            <p:txEl>
                                              <p:pRg st="0" end="0"/>
                                            </p:txEl>
                                          </p:spTgt>
                                        </p:tgtEl>
                                      </p:cBhvr>
                                    </p:animEffect>
                                  </p:childTnLst>
                                </p:cTn>
                              </p:par>
                              <p:par>
                                <p:cTn id="8" presetID="45"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anim calcmode="lin" valueType="num">
                                      <p:cBhvr>
                                        <p:cTn id="11" dur="2000" fill="hold"/>
                                        <p:tgtEl>
                                          <p:spTgt spid="3"/>
                                        </p:tgtEl>
                                        <p:attrNameLst>
                                          <p:attrName>ppt_w</p:attrName>
                                        </p:attrNameLst>
                                      </p:cBhvr>
                                      <p:tavLst>
                                        <p:tav tm="0" fmla="#ppt_w*sin(2.5*pi*$)">
                                          <p:val>
                                            <p:fltVal val="0"/>
                                          </p:val>
                                        </p:tav>
                                        <p:tav tm="100000">
                                          <p:val>
                                            <p:fltVal val="1"/>
                                          </p:val>
                                        </p:tav>
                                      </p:tavLst>
                                    </p:anim>
                                    <p:anim calcmode="lin" valueType="num">
                                      <p:cBhvr>
                                        <p:cTn id="12"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4">
                                            <p:txEl>
                                              <p:pRg st="1" end="1"/>
                                            </p:txEl>
                                          </p:spTgt>
                                        </p:tgtEl>
                                        <p:attrNameLst>
                                          <p:attrName>style.visibility</p:attrName>
                                        </p:attrNameLst>
                                      </p:cBhvr>
                                      <p:to>
                                        <p:strVal val="visible"/>
                                      </p:to>
                                    </p:set>
                                    <p:animEffect transition="in" filter="dissolve">
                                      <p:cBhvr>
                                        <p:cTn id="17" dur="500"/>
                                        <p:tgtEl>
                                          <p:spTgt spid="18434">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8434">
                                            <p:txEl>
                                              <p:pRg st="2" end="2"/>
                                            </p:txEl>
                                          </p:spTgt>
                                        </p:tgtEl>
                                        <p:attrNameLst>
                                          <p:attrName>style.visibility</p:attrName>
                                        </p:attrNameLst>
                                      </p:cBhvr>
                                      <p:to>
                                        <p:strVal val="visible"/>
                                      </p:to>
                                    </p:set>
                                    <p:animEffect transition="in" filter="dissolve">
                                      <p:cBhvr>
                                        <p:cTn id="25" dur="500"/>
                                        <p:tgtEl>
                                          <p:spTgt spid="184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uiExpand="1" build="p"/>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1711" y="2337670"/>
            <a:ext cx="11480289" cy="4361234"/>
          </a:xfrm>
        </p:spPr>
        <p:txBody>
          <a:bodyPr anchor="t">
            <a:normAutofit/>
          </a:bodyPr>
          <a:lstStyle/>
          <a:p>
            <a:pPr marL="838200" indent="-381000">
              <a:lnSpc>
                <a:spcPct val="130000"/>
              </a:lnSpc>
              <a:buFont typeface="Arial" panose="020B0604020202020204" pitchFamily="34" charset="0"/>
              <a:buAutoNum type="arabicPeriod"/>
            </a:pPr>
            <a:r>
              <a:rPr lang="en-GB" altLang="en-US" sz="3600" dirty="0"/>
              <a:t>Examine the formula.</a:t>
            </a:r>
          </a:p>
          <a:p>
            <a:pPr marL="1238250" lvl="1" indent="-381000">
              <a:lnSpc>
                <a:spcPct val="130000"/>
              </a:lnSpc>
              <a:buFont typeface="Times" panose="02020603050405020304" pitchFamily="18" charset="0"/>
              <a:buChar char="•"/>
            </a:pPr>
            <a:r>
              <a:rPr lang="en-GB" altLang="en-US" sz="3200" b="1" u="sng" dirty="0"/>
              <a:t>Ionic</a:t>
            </a:r>
            <a:r>
              <a:rPr lang="en-GB" altLang="en-US" sz="3200" dirty="0"/>
              <a:t> compounds start with a </a:t>
            </a:r>
            <a:r>
              <a:rPr lang="en-GB" altLang="en-US" sz="3200" b="1" dirty="0">
                <a:highlight>
                  <a:srgbClr val="FFFF00"/>
                </a:highlight>
              </a:rPr>
              <a:t>metal</a:t>
            </a:r>
            <a:r>
              <a:rPr lang="en-GB" altLang="en-US" sz="3200" dirty="0"/>
              <a:t> or the </a:t>
            </a:r>
            <a:r>
              <a:rPr lang="en-GB" altLang="en-US" sz="3200" b="1" dirty="0">
                <a:highlight>
                  <a:srgbClr val="FFFF00"/>
                </a:highlight>
              </a:rPr>
              <a:t>ammonium ion</a:t>
            </a:r>
            <a:r>
              <a:rPr lang="en-GB" altLang="en-US" sz="3200" dirty="0"/>
              <a:t>.</a:t>
            </a:r>
          </a:p>
          <a:p>
            <a:pPr marL="1238250" lvl="1" indent="-381000">
              <a:lnSpc>
                <a:spcPct val="130000"/>
              </a:lnSpc>
              <a:buFont typeface="Times" panose="02020603050405020304" pitchFamily="18" charset="0"/>
              <a:buChar char="•"/>
            </a:pPr>
            <a:r>
              <a:rPr lang="en-GB" altLang="en-US" sz="3200" b="1" u="sng" dirty="0"/>
              <a:t>Covalent</a:t>
            </a:r>
            <a:r>
              <a:rPr lang="en-GB" altLang="en-US" sz="3200" dirty="0"/>
              <a:t> compounds start with a </a:t>
            </a:r>
            <a:r>
              <a:rPr lang="en-GB" altLang="en-US" sz="3200" b="1" dirty="0">
                <a:highlight>
                  <a:srgbClr val="FFFF00"/>
                </a:highlight>
              </a:rPr>
              <a:t>non-metal</a:t>
            </a:r>
            <a:r>
              <a:rPr lang="en-GB" altLang="en-US" sz="3200" dirty="0"/>
              <a:t>.</a:t>
            </a:r>
          </a:p>
          <a:p>
            <a:pPr>
              <a:lnSpc>
                <a:spcPct val="130000"/>
              </a:lnSpc>
            </a:pPr>
            <a:endParaRPr lang="en-CA" sz="3600" dirty="0"/>
          </a:p>
        </p:txBody>
      </p:sp>
      <p:sp>
        <p:nvSpPr>
          <p:cNvPr id="2" name="Rectangle 1">
            <a:extLst>
              <a:ext uri="{FF2B5EF4-FFF2-40B4-BE49-F238E27FC236}">
                <a16:creationId xmlns:a16="http://schemas.microsoft.com/office/drawing/2014/main" id="{B47DB8CD-3810-5145-BC26-613A93C2B3CF}"/>
              </a:ext>
            </a:extLst>
          </p:cNvPr>
          <p:cNvSpPr/>
          <p:nvPr/>
        </p:nvSpPr>
        <p:spPr>
          <a:xfrm rot="1077121">
            <a:off x="8658630" y="1725962"/>
            <a:ext cx="8490161" cy="1223412"/>
          </a:xfrm>
          <a:prstGeom prst="rect">
            <a:avLst/>
          </a:prstGeom>
        </p:spPr>
        <p:txBody>
          <a:bodyPr wrap="square">
            <a:spAutoFit/>
          </a:bodyPr>
          <a:lstStyle/>
          <a:p>
            <a:pPr marL="457200" indent="-457200">
              <a:lnSpc>
                <a:spcPct val="130000"/>
              </a:lnSpc>
            </a:pPr>
            <a:r>
              <a:rPr lang="en-US" altLang="en-US" sz="6000" dirty="0">
                <a:solidFill>
                  <a:srgbClr val="FFFF00"/>
                </a:solidFill>
                <a:latin typeface="+mj-lt"/>
              </a:rPr>
              <a:t>RE-CAP</a:t>
            </a:r>
          </a:p>
        </p:txBody>
      </p:sp>
      <p:sp>
        <p:nvSpPr>
          <p:cNvPr id="9" name="Rectangle 8">
            <a:extLst>
              <a:ext uri="{FF2B5EF4-FFF2-40B4-BE49-F238E27FC236}">
                <a16:creationId xmlns:a16="http://schemas.microsoft.com/office/drawing/2014/main" id="{11398A92-C858-4048-A536-93BCFC1FCB67}"/>
              </a:ext>
            </a:extLst>
          </p:cNvPr>
          <p:cNvSpPr/>
          <p:nvPr/>
        </p:nvSpPr>
        <p:spPr>
          <a:xfrm>
            <a:off x="1365828" y="1039276"/>
            <a:ext cx="8490161" cy="921791"/>
          </a:xfrm>
          <a:prstGeom prst="rect">
            <a:avLst/>
          </a:prstGeom>
        </p:spPr>
        <p:txBody>
          <a:bodyPr wrap="square">
            <a:spAutoFit/>
          </a:bodyPr>
          <a:lstStyle/>
          <a:p>
            <a:pPr marL="457200" indent="-457200">
              <a:lnSpc>
                <a:spcPct val="130000"/>
              </a:lnSpc>
            </a:pPr>
            <a:r>
              <a:rPr lang="en-US" altLang="en-US" sz="4400" dirty="0">
                <a:solidFill>
                  <a:schemeClr val="bg1"/>
                </a:solidFill>
                <a:latin typeface="+mj-lt"/>
              </a:rPr>
              <a:t>IONIC VS COVALENT:</a:t>
            </a:r>
          </a:p>
        </p:txBody>
      </p:sp>
    </p:spTree>
    <p:extLst>
      <p:ext uri="{BB962C8B-B14F-4D97-AF65-F5344CB8AC3E}">
        <p14:creationId xmlns:p14="http://schemas.microsoft.com/office/powerpoint/2010/main" val="104025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1710" y="2403452"/>
            <a:ext cx="11480289" cy="4361234"/>
          </a:xfrm>
        </p:spPr>
        <p:txBody>
          <a:bodyPr anchor="t">
            <a:normAutofit/>
          </a:bodyPr>
          <a:lstStyle/>
          <a:p>
            <a:pPr marL="457200">
              <a:lnSpc>
                <a:spcPct val="130000"/>
              </a:lnSpc>
            </a:pPr>
            <a:r>
              <a:rPr lang="en-GB" altLang="en-US" sz="3200" dirty="0"/>
              <a:t>2.  If the compound is </a:t>
            </a:r>
            <a:r>
              <a:rPr lang="en-GB" altLang="en-US" sz="3200" u="sng" dirty="0"/>
              <a:t>COVALENT</a:t>
            </a:r>
            <a:r>
              <a:rPr lang="en-GB" altLang="en-US" sz="3200" dirty="0"/>
              <a:t>:</a:t>
            </a:r>
          </a:p>
          <a:p>
            <a:pPr marL="1238250" lvl="1" indent="-381000">
              <a:lnSpc>
                <a:spcPct val="130000"/>
              </a:lnSpc>
              <a:buFont typeface="Times" panose="02020603050405020304" pitchFamily="18" charset="0"/>
              <a:buChar char="•"/>
            </a:pPr>
            <a:r>
              <a:rPr lang="en-GB" altLang="en-US" sz="2800" dirty="0"/>
              <a:t>Use the </a:t>
            </a:r>
            <a:r>
              <a:rPr lang="en-GB" altLang="en-US" sz="2800" b="1" dirty="0">
                <a:highlight>
                  <a:srgbClr val="FFFF00"/>
                </a:highlight>
              </a:rPr>
              <a:t>prefix</a:t>
            </a:r>
            <a:r>
              <a:rPr lang="en-GB" altLang="en-US" sz="2800" dirty="0"/>
              <a:t> system of naming if the compound is </a:t>
            </a:r>
            <a:r>
              <a:rPr lang="en-GB" altLang="en-US" sz="2800" b="1" dirty="0">
                <a:highlight>
                  <a:srgbClr val="FFFF00"/>
                </a:highlight>
              </a:rPr>
              <a:t>binary</a:t>
            </a:r>
            <a:r>
              <a:rPr lang="en-GB" altLang="en-US" sz="2800" dirty="0"/>
              <a:t> and does </a:t>
            </a:r>
            <a:r>
              <a:rPr lang="en-GB" altLang="en-US" sz="2800" u="sng" dirty="0"/>
              <a:t>not</a:t>
            </a:r>
            <a:r>
              <a:rPr lang="en-GB" altLang="en-US" sz="2800" dirty="0"/>
              <a:t> start with </a:t>
            </a:r>
            <a:r>
              <a:rPr lang="en-GB" altLang="en-US" sz="2800" b="1" dirty="0">
                <a:highlight>
                  <a:srgbClr val="FFFF00"/>
                </a:highlight>
              </a:rPr>
              <a:t>hydrogen</a:t>
            </a:r>
            <a:r>
              <a:rPr lang="en-GB" altLang="en-US" sz="2800" dirty="0"/>
              <a:t>.</a:t>
            </a:r>
          </a:p>
          <a:p>
            <a:pPr marL="1238250" lvl="1" indent="-381000">
              <a:lnSpc>
                <a:spcPct val="130000"/>
              </a:lnSpc>
              <a:buFont typeface="Times" panose="02020603050405020304" pitchFamily="18" charset="0"/>
              <a:buChar char="•"/>
            </a:pPr>
            <a:r>
              <a:rPr lang="en-GB" altLang="en-US" sz="2800" dirty="0"/>
              <a:t>If there are more than </a:t>
            </a:r>
            <a:r>
              <a:rPr lang="en-GB" altLang="en-US" sz="2800" b="1" dirty="0">
                <a:highlight>
                  <a:srgbClr val="FFFF00"/>
                </a:highlight>
              </a:rPr>
              <a:t>two</a:t>
            </a:r>
            <a:r>
              <a:rPr lang="en-GB" altLang="en-US" sz="2800" b="1" dirty="0"/>
              <a:t> </a:t>
            </a:r>
            <a:r>
              <a:rPr lang="en-GB" altLang="en-US" sz="2800" dirty="0"/>
              <a:t>different elements, or it starts with </a:t>
            </a:r>
            <a:r>
              <a:rPr lang="en-GB" altLang="en-US" sz="2800" b="1" dirty="0">
                <a:highlight>
                  <a:srgbClr val="FFFF00"/>
                </a:highlight>
              </a:rPr>
              <a:t>H</a:t>
            </a:r>
            <a:r>
              <a:rPr lang="en-GB" altLang="en-US" sz="2800" dirty="0"/>
              <a:t>, there is probably a different, simpler (“common”) name for the covalent molecule.</a:t>
            </a:r>
          </a:p>
          <a:p>
            <a:pPr>
              <a:lnSpc>
                <a:spcPct val="130000"/>
              </a:lnSpc>
            </a:pPr>
            <a:endParaRPr lang="en-CA" sz="3200" dirty="0"/>
          </a:p>
        </p:txBody>
      </p:sp>
      <p:sp>
        <p:nvSpPr>
          <p:cNvPr id="9" name="Rectangle 8">
            <a:extLst>
              <a:ext uri="{FF2B5EF4-FFF2-40B4-BE49-F238E27FC236}">
                <a16:creationId xmlns:a16="http://schemas.microsoft.com/office/drawing/2014/main" id="{9996A49C-BCF1-7C49-BEA3-46F45E4A61FA}"/>
              </a:ext>
            </a:extLst>
          </p:cNvPr>
          <p:cNvSpPr/>
          <p:nvPr/>
        </p:nvSpPr>
        <p:spPr>
          <a:xfrm>
            <a:off x="1365828" y="1049331"/>
            <a:ext cx="8490161" cy="921791"/>
          </a:xfrm>
          <a:prstGeom prst="rect">
            <a:avLst/>
          </a:prstGeom>
        </p:spPr>
        <p:txBody>
          <a:bodyPr wrap="square">
            <a:spAutoFit/>
          </a:bodyPr>
          <a:lstStyle/>
          <a:p>
            <a:pPr marL="457200" indent="-457200">
              <a:lnSpc>
                <a:spcPct val="130000"/>
              </a:lnSpc>
            </a:pPr>
            <a:r>
              <a:rPr lang="en-US" altLang="en-US" sz="4400" dirty="0">
                <a:solidFill>
                  <a:schemeClr val="bg1"/>
                </a:solidFill>
                <a:latin typeface="+mj-lt"/>
              </a:rPr>
              <a:t>IONIC VS COVALENT:</a:t>
            </a:r>
          </a:p>
        </p:txBody>
      </p:sp>
      <p:sp>
        <p:nvSpPr>
          <p:cNvPr id="11" name="Rectangle 10">
            <a:extLst>
              <a:ext uri="{FF2B5EF4-FFF2-40B4-BE49-F238E27FC236}">
                <a16:creationId xmlns:a16="http://schemas.microsoft.com/office/drawing/2014/main" id="{11D319C5-97FD-0548-89D7-1009903561D8}"/>
              </a:ext>
            </a:extLst>
          </p:cNvPr>
          <p:cNvSpPr/>
          <p:nvPr/>
        </p:nvSpPr>
        <p:spPr>
          <a:xfrm rot="1077121">
            <a:off x="8658630" y="1725962"/>
            <a:ext cx="8490161" cy="1223412"/>
          </a:xfrm>
          <a:prstGeom prst="rect">
            <a:avLst/>
          </a:prstGeom>
        </p:spPr>
        <p:txBody>
          <a:bodyPr wrap="square">
            <a:spAutoFit/>
          </a:bodyPr>
          <a:lstStyle/>
          <a:p>
            <a:pPr marL="457200" indent="-457200">
              <a:lnSpc>
                <a:spcPct val="130000"/>
              </a:lnSpc>
            </a:pPr>
            <a:r>
              <a:rPr lang="en-US" altLang="en-US" sz="6000" dirty="0">
                <a:solidFill>
                  <a:srgbClr val="FFFF00"/>
                </a:solidFill>
                <a:latin typeface="+mj-lt"/>
              </a:rPr>
              <a:t>RE-CAP</a:t>
            </a:r>
          </a:p>
        </p:txBody>
      </p:sp>
    </p:spTree>
    <p:extLst>
      <p:ext uri="{BB962C8B-B14F-4D97-AF65-F5344CB8AC3E}">
        <p14:creationId xmlns:p14="http://schemas.microsoft.com/office/powerpoint/2010/main" val="125667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1710" y="2212740"/>
            <a:ext cx="11480289" cy="4361234"/>
          </a:xfrm>
        </p:spPr>
        <p:txBody>
          <a:bodyPr anchor="t">
            <a:noAutofit/>
          </a:bodyPr>
          <a:lstStyle/>
          <a:p>
            <a:pPr marL="457200">
              <a:lnSpc>
                <a:spcPct val="130000"/>
              </a:lnSpc>
            </a:pPr>
            <a:r>
              <a:rPr lang="en-GB" altLang="en-US" sz="2600" dirty="0"/>
              <a:t>3.  If the compound is </a:t>
            </a:r>
            <a:r>
              <a:rPr lang="en-GB" altLang="en-US" sz="2600" u="sng" dirty="0"/>
              <a:t>IONIC</a:t>
            </a:r>
            <a:r>
              <a:rPr lang="en-GB" altLang="en-US" sz="2600" dirty="0"/>
              <a:t>:</a:t>
            </a:r>
          </a:p>
          <a:p>
            <a:pPr marL="1238250" lvl="1" indent="-381000">
              <a:lnSpc>
                <a:spcPct val="130000"/>
              </a:lnSpc>
              <a:buFont typeface="Times" panose="02020603050405020304" pitchFamily="18" charset="0"/>
              <a:buChar char="•"/>
            </a:pPr>
            <a:r>
              <a:rPr lang="en-US" altLang="en-US" sz="2600" dirty="0"/>
              <a:t>Check the metal to see if it is </a:t>
            </a:r>
            <a:r>
              <a:rPr lang="en-US" altLang="en-US" sz="2600" b="1" dirty="0">
                <a:highlight>
                  <a:srgbClr val="FFFF00"/>
                </a:highlight>
              </a:rPr>
              <a:t>multivalent</a:t>
            </a:r>
            <a:r>
              <a:rPr lang="en-US" altLang="en-US" sz="2600" dirty="0"/>
              <a:t> (add a </a:t>
            </a:r>
            <a:r>
              <a:rPr lang="en-US" altLang="en-US" sz="2600" b="1" dirty="0">
                <a:highlight>
                  <a:srgbClr val="FFFF00"/>
                </a:highlight>
              </a:rPr>
              <a:t>Roman Numeral </a:t>
            </a:r>
            <a:r>
              <a:rPr lang="en-US" altLang="en-US" sz="2600" dirty="0"/>
              <a:t>if it is multivalent). Naming starts with the name of the </a:t>
            </a:r>
            <a:r>
              <a:rPr lang="en-US" altLang="en-US" sz="2600" b="1" dirty="0">
                <a:highlight>
                  <a:srgbClr val="FFFF00"/>
                </a:highlight>
              </a:rPr>
              <a:t>metal</a:t>
            </a:r>
            <a:r>
              <a:rPr lang="en-US" altLang="en-US" sz="2600" dirty="0"/>
              <a:t> atom.</a:t>
            </a:r>
          </a:p>
          <a:p>
            <a:pPr marL="1238250" lvl="1" indent="-381000">
              <a:lnSpc>
                <a:spcPct val="130000"/>
              </a:lnSpc>
              <a:buFont typeface="Times" panose="02020603050405020304" pitchFamily="18" charset="0"/>
              <a:buChar char="•"/>
            </a:pPr>
            <a:r>
              <a:rPr lang="en-US" altLang="en-US" sz="2600" dirty="0"/>
              <a:t>If it ends with a </a:t>
            </a:r>
            <a:r>
              <a:rPr lang="en-US" altLang="en-US" sz="2600" b="1" dirty="0">
                <a:highlight>
                  <a:srgbClr val="FFFF00"/>
                </a:highlight>
              </a:rPr>
              <a:t>single non-metal</a:t>
            </a:r>
            <a:r>
              <a:rPr lang="en-US" altLang="en-US" sz="2600" dirty="0"/>
              <a:t>, naming will just end in </a:t>
            </a:r>
            <a:r>
              <a:rPr lang="en-US" altLang="en-US" sz="2600" b="1" dirty="0">
                <a:highlight>
                  <a:srgbClr val="FFFF00"/>
                </a:highlight>
              </a:rPr>
              <a:t>-ide</a:t>
            </a:r>
            <a:r>
              <a:rPr lang="en-US" altLang="en-US" sz="2600" dirty="0"/>
              <a:t>.</a:t>
            </a:r>
          </a:p>
          <a:p>
            <a:pPr marL="1238250" lvl="1" indent="-381000">
              <a:lnSpc>
                <a:spcPct val="130000"/>
              </a:lnSpc>
              <a:buFont typeface="Times" panose="02020603050405020304" pitchFamily="18" charset="0"/>
              <a:buChar char="•"/>
            </a:pPr>
            <a:r>
              <a:rPr lang="en-US" altLang="en-US" sz="2600" dirty="0"/>
              <a:t>If it ends in a </a:t>
            </a:r>
            <a:r>
              <a:rPr lang="en-US" altLang="en-US" sz="2600" b="1" dirty="0">
                <a:highlight>
                  <a:srgbClr val="FFFF00"/>
                </a:highlight>
              </a:rPr>
              <a:t>polyatomic ion</a:t>
            </a:r>
            <a:r>
              <a:rPr lang="en-US" altLang="en-US" sz="2600" dirty="0"/>
              <a:t>, look up the name/formula.</a:t>
            </a:r>
          </a:p>
          <a:p>
            <a:pPr>
              <a:lnSpc>
                <a:spcPct val="130000"/>
              </a:lnSpc>
            </a:pPr>
            <a:endParaRPr lang="en-CA" sz="2600" dirty="0"/>
          </a:p>
        </p:txBody>
      </p:sp>
      <p:sp>
        <p:nvSpPr>
          <p:cNvPr id="9" name="Rectangle 8">
            <a:extLst>
              <a:ext uri="{FF2B5EF4-FFF2-40B4-BE49-F238E27FC236}">
                <a16:creationId xmlns:a16="http://schemas.microsoft.com/office/drawing/2014/main" id="{1ECC5B55-5C57-0C42-8D1B-4D76A57D26E5}"/>
              </a:ext>
            </a:extLst>
          </p:cNvPr>
          <p:cNvSpPr/>
          <p:nvPr/>
        </p:nvSpPr>
        <p:spPr>
          <a:xfrm>
            <a:off x="1365828" y="1049331"/>
            <a:ext cx="8490161" cy="921791"/>
          </a:xfrm>
          <a:prstGeom prst="rect">
            <a:avLst/>
          </a:prstGeom>
        </p:spPr>
        <p:txBody>
          <a:bodyPr wrap="square">
            <a:spAutoFit/>
          </a:bodyPr>
          <a:lstStyle/>
          <a:p>
            <a:pPr marL="457200" indent="-457200">
              <a:lnSpc>
                <a:spcPct val="130000"/>
              </a:lnSpc>
            </a:pPr>
            <a:r>
              <a:rPr lang="en-US" altLang="en-US" sz="4400" dirty="0">
                <a:solidFill>
                  <a:schemeClr val="bg1"/>
                </a:solidFill>
                <a:latin typeface="+mj-lt"/>
              </a:rPr>
              <a:t>IONIC VS COVALENT:</a:t>
            </a:r>
          </a:p>
        </p:txBody>
      </p:sp>
      <p:sp>
        <p:nvSpPr>
          <p:cNvPr id="11" name="Rectangle 10">
            <a:extLst>
              <a:ext uri="{FF2B5EF4-FFF2-40B4-BE49-F238E27FC236}">
                <a16:creationId xmlns:a16="http://schemas.microsoft.com/office/drawing/2014/main" id="{E05D4F1D-6C89-DC42-A50C-82B55949C70B}"/>
              </a:ext>
            </a:extLst>
          </p:cNvPr>
          <p:cNvSpPr/>
          <p:nvPr/>
        </p:nvSpPr>
        <p:spPr>
          <a:xfrm rot="1077121">
            <a:off x="8658630" y="1725962"/>
            <a:ext cx="8490161" cy="1223412"/>
          </a:xfrm>
          <a:prstGeom prst="rect">
            <a:avLst/>
          </a:prstGeom>
        </p:spPr>
        <p:txBody>
          <a:bodyPr wrap="square">
            <a:spAutoFit/>
          </a:bodyPr>
          <a:lstStyle/>
          <a:p>
            <a:pPr marL="457200" indent="-457200">
              <a:lnSpc>
                <a:spcPct val="130000"/>
              </a:lnSpc>
            </a:pPr>
            <a:r>
              <a:rPr lang="en-US" altLang="en-US" sz="6000" dirty="0">
                <a:solidFill>
                  <a:srgbClr val="FFFF00"/>
                </a:solidFill>
                <a:latin typeface="+mj-lt"/>
              </a:rPr>
              <a:t>RE-CAP</a:t>
            </a:r>
          </a:p>
        </p:txBody>
      </p:sp>
    </p:spTree>
    <p:extLst>
      <p:ext uri="{BB962C8B-B14F-4D97-AF65-F5344CB8AC3E}">
        <p14:creationId xmlns:p14="http://schemas.microsoft.com/office/powerpoint/2010/main" val="140936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155" y="188623"/>
            <a:ext cx="3411538" cy="1076506"/>
          </a:xfrm>
        </p:spPr>
        <p:txBody>
          <a:bodyPr>
            <a:normAutofit fontScale="90000"/>
          </a:bodyPr>
          <a:lstStyle/>
          <a:p>
            <a:r>
              <a:rPr lang="en-US" i="1" dirty="0"/>
              <a:t>Example: </a:t>
            </a:r>
            <a:r>
              <a:rPr lang="en-US" dirty="0"/>
              <a:t>H</a:t>
            </a:r>
            <a:r>
              <a:rPr lang="en-US" baseline="-25000" dirty="0"/>
              <a:t>2</a:t>
            </a:r>
            <a:r>
              <a:rPr lang="en-US" dirty="0"/>
              <a:t>O</a:t>
            </a:r>
            <a:endParaRPr lang="en-CA" dirty="0"/>
          </a:p>
        </p:txBody>
      </p:sp>
      <p:sp>
        <p:nvSpPr>
          <p:cNvPr id="5" name="Oval 4"/>
          <p:cNvSpPr/>
          <p:nvPr/>
        </p:nvSpPr>
        <p:spPr>
          <a:xfrm>
            <a:off x="5581918" y="2828836"/>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315524" y="2572626"/>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62311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662586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026878" y="2281609"/>
            <a:ext cx="2012898" cy="18089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821188" y="3980797"/>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96022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96297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5836732" y="222120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6019612" y="2234300"/>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956317" y="299711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3068309" y="284703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2801915" y="259082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4112251" y="320346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5574300" y="4902745"/>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307906" y="4646535"/>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014854" y="4527752"/>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a:extLst>
              <a:ext uri="{FF2B5EF4-FFF2-40B4-BE49-F238E27FC236}">
                <a16:creationId xmlns:a16="http://schemas.microsoft.com/office/drawing/2014/main" id="{5B15CD45-0442-6A45-BD5C-9174FAE41ECD}"/>
              </a:ext>
            </a:extLst>
          </p:cNvPr>
          <p:cNvSpPr/>
          <p:nvPr/>
        </p:nvSpPr>
        <p:spPr>
          <a:xfrm>
            <a:off x="3132300" y="2844036"/>
            <a:ext cx="5524080" cy="2862322"/>
          </a:xfrm>
          <a:prstGeom prst="rect">
            <a:avLst/>
          </a:prstGeom>
        </p:spPr>
        <p:txBody>
          <a:bodyPr wrap="square">
            <a:spAutoFit/>
          </a:bodyPr>
          <a:lstStyle/>
          <a:p>
            <a:pPr>
              <a:spcAft>
                <a:spcPts val="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 </a:t>
            </a:r>
            <a:r>
              <a:rPr lang="en-US" sz="4400" b="1" dirty="0">
                <a:latin typeface="Arial" panose="020B0604020202020204" pitchFamily="34" charset="0"/>
                <a:ea typeface="Times New Roman" panose="02020603050405020304" pitchFamily="18" charset="0"/>
                <a:cs typeface="Times New Roman" panose="02020603050405020304" pitchFamily="18" charset="0"/>
              </a:rPr>
              <a:t>H		     O</a:t>
            </a: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a:t>
            </a: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H</a:t>
            </a:r>
            <a:endParaRPr lang="en-CA" sz="4400" dirty="0"/>
          </a:p>
        </p:txBody>
      </p:sp>
    </p:spTree>
    <p:extLst>
      <p:ext uri="{BB962C8B-B14F-4D97-AF65-F5344CB8AC3E}">
        <p14:creationId xmlns:p14="http://schemas.microsoft.com/office/powerpoint/2010/main" val="202148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3" grpId="0" animBg="1"/>
      <p:bldP spid="14" grpId="0" animBg="1"/>
      <p:bldP spid="15" grpId="0" animBg="1"/>
      <p:bldP spid="16" grpId="0" animBg="1"/>
      <p:bldP spid="19" grpId="0" animBg="1"/>
      <p:bldP spid="20"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581918" y="2828836"/>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315524" y="2572626"/>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62311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662586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026878" y="2281609"/>
            <a:ext cx="2012898" cy="18089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821188" y="3980797"/>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96022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96297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5836732" y="222120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6019612" y="2234300"/>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956317" y="299711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3068309" y="284703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2801915" y="259082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4112251" y="320346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5574300" y="4902745"/>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307906" y="4646535"/>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014854" y="4527752"/>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7697909" y="2662365"/>
            <a:ext cx="3146996" cy="646331"/>
          </a:xfrm>
          <a:prstGeom prst="rect">
            <a:avLst/>
          </a:prstGeom>
          <a:noFill/>
        </p:spPr>
        <p:txBody>
          <a:bodyPr wrap="square" rtlCol="0">
            <a:spAutoFit/>
          </a:bodyPr>
          <a:lstStyle/>
          <a:p>
            <a:r>
              <a:rPr lang="en-CA" sz="3600" i="1" dirty="0"/>
              <a:t>Let’s Share!</a:t>
            </a:r>
          </a:p>
        </p:txBody>
      </p:sp>
      <p:sp>
        <p:nvSpPr>
          <p:cNvPr id="24" name="Rectangle 23">
            <a:extLst>
              <a:ext uri="{FF2B5EF4-FFF2-40B4-BE49-F238E27FC236}">
                <a16:creationId xmlns:a16="http://schemas.microsoft.com/office/drawing/2014/main" id="{2DCD91FF-8315-0D47-8632-1005922278FF}"/>
              </a:ext>
            </a:extLst>
          </p:cNvPr>
          <p:cNvSpPr/>
          <p:nvPr/>
        </p:nvSpPr>
        <p:spPr>
          <a:xfrm>
            <a:off x="3132300" y="2844036"/>
            <a:ext cx="5524080" cy="2862322"/>
          </a:xfrm>
          <a:prstGeom prst="rect">
            <a:avLst/>
          </a:prstGeom>
        </p:spPr>
        <p:txBody>
          <a:bodyPr wrap="square">
            <a:spAutoFit/>
          </a:bodyPr>
          <a:lstStyle/>
          <a:p>
            <a:pPr>
              <a:spcAft>
                <a:spcPts val="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 </a:t>
            </a:r>
            <a:r>
              <a:rPr lang="en-US" sz="4400" b="1" dirty="0">
                <a:latin typeface="Arial" panose="020B0604020202020204" pitchFamily="34" charset="0"/>
                <a:ea typeface="Times New Roman" panose="02020603050405020304" pitchFamily="18" charset="0"/>
                <a:cs typeface="Times New Roman" panose="02020603050405020304" pitchFamily="18" charset="0"/>
              </a:rPr>
              <a:t>H		     O</a:t>
            </a: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a:t>
            </a: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H</a:t>
            </a:r>
            <a:endParaRPr lang="en-CA" sz="4400" dirty="0"/>
          </a:p>
        </p:txBody>
      </p:sp>
      <p:sp>
        <p:nvSpPr>
          <p:cNvPr id="25" name="Title 1">
            <a:extLst>
              <a:ext uri="{FF2B5EF4-FFF2-40B4-BE49-F238E27FC236}">
                <a16:creationId xmlns:a16="http://schemas.microsoft.com/office/drawing/2014/main" id="{2EAA4750-6A69-674C-AF17-0202768AF9CA}"/>
              </a:ext>
            </a:extLst>
          </p:cNvPr>
          <p:cNvSpPr txBox="1">
            <a:spLocks/>
          </p:cNvSpPr>
          <p:nvPr/>
        </p:nvSpPr>
        <p:spPr>
          <a:xfrm>
            <a:off x="443155" y="188623"/>
            <a:ext cx="3411538" cy="1076506"/>
          </a:xfrm>
          <a:prstGeom prst="rect">
            <a:avLst/>
          </a:prstGeom>
        </p:spPr>
        <p:txBody>
          <a:bodyPr vert="horz" lIns="109728" tIns="109728" rIns="109728" bIns="91440" rtlCol="0" anchor="ctr">
            <a:normAutofit fontScale="9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i="1"/>
              <a:t>Example: </a:t>
            </a:r>
            <a:r>
              <a:rPr lang="en-US"/>
              <a:t>H</a:t>
            </a:r>
            <a:r>
              <a:rPr lang="en-US" baseline="-25000"/>
              <a:t>2</a:t>
            </a:r>
            <a:r>
              <a:rPr lang="en-US"/>
              <a:t>O</a:t>
            </a:r>
            <a:endParaRPr lang="en-CA" dirty="0"/>
          </a:p>
        </p:txBody>
      </p:sp>
    </p:spTree>
    <p:extLst>
      <p:ext uri="{BB962C8B-B14F-4D97-AF65-F5344CB8AC3E}">
        <p14:creationId xmlns:p14="http://schemas.microsoft.com/office/powerpoint/2010/main" val="31550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9920" y="2775502"/>
            <a:ext cx="5524080" cy="2492990"/>
          </a:xfrm>
          <a:prstGeom prst="rect">
            <a:avLst/>
          </a:prstGeom>
        </p:spPr>
        <p:txBody>
          <a:bodyPr wrap="square">
            <a:spAutoFit/>
          </a:bodyPr>
          <a:lstStyle/>
          <a:p>
            <a:pPr>
              <a:spcAft>
                <a:spcPts val="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 </a:t>
            </a:r>
            <a:r>
              <a:rPr lang="en-US" sz="4400" b="1" dirty="0">
                <a:latin typeface="Arial" panose="020B0604020202020204" pitchFamily="34" charset="0"/>
                <a:ea typeface="Times New Roman" panose="02020603050405020304" pitchFamily="18" charset="0"/>
                <a:cs typeface="Times New Roman" panose="02020603050405020304" pitchFamily="18" charset="0"/>
              </a:rPr>
              <a:t>H		  O</a:t>
            </a: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a:t>
            </a: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H</a:t>
            </a:r>
            <a:endParaRPr lang="en-CA" sz="4400" dirty="0"/>
          </a:p>
        </p:txBody>
      </p:sp>
      <p:sp>
        <p:nvSpPr>
          <p:cNvPr id="5" name="Oval 4"/>
          <p:cNvSpPr/>
          <p:nvPr/>
        </p:nvSpPr>
        <p:spPr>
          <a:xfrm>
            <a:off x="5581918" y="2828836"/>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315524" y="2572626"/>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62311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662586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026878" y="2281609"/>
            <a:ext cx="2012898" cy="18089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821188" y="3980797"/>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96022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96297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5836732" y="222120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6019612" y="2234300"/>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956317" y="299711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3619920" y="2767989"/>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3353526" y="2511779"/>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4663862" y="3124424"/>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5645926" y="458640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379532" y="433019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086480" y="4211408"/>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7697909" y="2662365"/>
            <a:ext cx="3146996" cy="646331"/>
          </a:xfrm>
          <a:prstGeom prst="rect">
            <a:avLst/>
          </a:prstGeom>
          <a:noFill/>
        </p:spPr>
        <p:txBody>
          <a:bodyPr wrap="square" rtlCol="0">
            <a:spAutoFit/>
          </a:bodyPr>
          <a:lstStyle/>
          <a:p>
            <a:r>
              <a:rPr lang="en-CA" sz="3600" i="1" dirty="0"/>
              <a:t>Let’s Share!</a:t>
            </a:r>
          </a:p>
        </p:txBody>
      </p:sp>
      <p:sp>
        <p:nvSpPr>
          <p:cNvPr id="24" name="Title 1">
            <a:extLst>
              <a:ext uri="{FF2B5EF4-FFF2-40B4-BE49-F238E27FC236}">
                <a16:creationId xmlns:a16="http://schemas.microsoft.com/office/drawing/2014/main" id="{3B2A3745-04EE-2F4E-90F7-370A6DEA8399}"/>
              </a:ext>
            </a:extLst>
          </p:cNvPr>
          <p:cNvSpPr txBox="1">
            <a:spLocks/>
          </p:cNvSpPr>
          <p:nvPr/>
        </p:nvSpPr>
        <p:spPr>
          <a:xfrm>
            <a:off x="443155" y="188623"/>
            <a:ext cx="3411538" cy="1076506"/>
          </a:xfrm>
          <a:prstGeom prst="rect">
            <a:avLst/>
          </a:prstGeom>
        </p:spPr>
        <p:txBody>
          <a:bodyPr vert="horz" lIns="109728" tIns="109728" rIns="109728" bIns="91440" rtlCol="0" anchor="ctr">
            <a:normAutofit fontScale="9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i="1"/>
              <a:t>Example: </a:t>
            </a:r>
            <a:r>
              <a:rPr lang="en-US"/>
              <a:t>H</a:t>
            </a:r>
            <a:r>
              <a:rPr lang="en-US" baseline="-25000"/>
              <a:t>2</a:t>
            </a:r>
            <a:r>
              <a:rPr lang="en-US"/>
              <a:t>O</a:t>
            </a:r>
            <a:endParaRPr lang="en-CA" dirty="0"/>
          </a:p>
        </p:txBody>
      </p:sp>
    </p:spTree>
    <p:extLst>
      <p:ext uri="{BB962C8B-B14F-4D97-AF65-F5344CB8AC3E}">
        <p14:creationId xmlns:p14="http://schemas.microsoft.com/office/powerpoint/2010/main" val="143492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9920" y="2775502"/>
            <a:ext cx="5524080" cy="2277547"/>
          </a:xfrm>
          <a:prstGeom prst="rect">
            <a:avLst/>
          </a:prstGeom>
        </p:spPr>
        <p:txBody>
          <a:bodyPr wrap="square">
            <a:spAutoFit/>
          </a:bodyPr>
          <a:lstStyle/>
          <a:p>
            <a:pPr>
              <a:spcAft>
                <a:spcPts val="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   </a:t>
            </a:r>
            <a:r>
              <a:rPr lang="en-US" sz="4400" b="1" dirty="0">
                <a:latin typeface="Arial" panose="020B0604020202020204" pitchFamily="34" charset="0"/>
                <a:ea typeface="Times New Roman" panose="02020603050405020304" pitchFamily="18" charset="0"/>
                <a:cs typeface="Times New Roman" panose="02020603050405020304" pitchFamily="18" charset="0"/>
              </a:rPr>
              <a:t>H		  O</a:t>
            </a:r>
            <a:endParaRPr lang="en-CA" sz="2400" dirty="0">
              <a:latin typeface="Times New Roman" panose="02020603050405020304" pitchFamily="18" charset="0"/>
              <a:ea typeface="Times New Roman" panose="02020603050405020304" pitchFamily="18" charset="0"/>
            </a:endParaRPr>
          </a:p>
          <a:p>
            <a:pPr>
              <a:spcBef>
                <a:spcPts val="600"/>
              </a:spcBef>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a:t>
            </a:r>
          </a:p>
          <a:p>
            <a:pPr>
              <a:spcBef>
                <a:spcPts val="600"/>
              </a:spcBef>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H</a:t>
            </a:r>
            <a:endParaRPr lang="en-CA" sz="4400" dirty="0"/>
          </a:p>
        </p:txBody>
      </p:sp>
      <p:sp>
        <p:nvSpPr>
          <p:cNvPr id="5" name="Oval 4"/>
          <p:cNvSpPr/>
          <p:nvPr/>
        </p:nvSpPr>
        <p:spPr>
          <a:xfrm>
            <a:off x="5581918" y="2828836"/>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315524" y="2572626"/>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62311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662586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026878" y="2281609"/>
            <a:ext cx="2012898" cy="18089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821188" y="3980797"/>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96022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96297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5836732" y="222120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6019612" y="2234300"/>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956317" y="299711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3912375" y="284712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3645981" y="259091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4956317" y="3203556"/>
            <a:ext cx="146304" cy="16459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5627635" y="434674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361241" y="409053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068189" y="3971748"/>
            <a:ext cx="146304" cy="16459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7697909" y="2662365"/>
            <a:ext cx="3146996" cy="646331"/>
          </a:xfrm>
          <a:prstGeom prst="rect">
            <a:avLst/>
          </a:prstGeom>
          <a:noFill/>
        </p:spPr>
        <p:txBody>
          <a:bodyPr wrap="square" rtlCol="0">
            <a:spAutoFit/>
          </a:bodyPr>
          <a:lstStyle/>
          <a:p>
            <a:r>
              <a:rPr lang="en-CA" sz="3600" i="1" dirty="0"/>
              <a:t>Let’s Share!</a:t>
            </a:r>
          </a:p>
        </p:txBody>
      </p:sp>
      <p:sp>
        <p:nvSpPr>
          <p:cNvPr id="10" name="TextBox 9"/>
          <p:cNvSpPr txBox="1"/>
          <p:nvPr/>
        </p:nvSpPr>
        <p:spPr>
          <a:xfrm>
            <a:off x="2775021" y="4188467"/>
            <a:ext cx="2419309" cy="461665"/>
          </a:xfrm>
          <a:prstGeom prst="rect">
            <a:avLst/>
          </a:prstGeom>
          <a:noFill/>
        </p:spPr>
        <p:txBody>
          <a:bodyPr wrap="square" rtlCol="0">
            <a:spAutoFit/>
          </a:bodyPr>
          <a:lstStyle/>
          <a:p>
            <a:r>
              <a:rPr lang="en-CA" sz="2400" dirty="0"/>
              <a:t>Bonding Pairs</a:t>
            </a:r>
          </a:p>
        </p:txBody>
      </p:sp>
      <p:sp>
        <p:nvSpPr>
          <p:cNvPr id="17" name="TextBox 16"/>
          <p:cNvSpPr txBox="1"/>
          <p:nvPr/>
        </p:nvSpPr>
        <p:spPr>
          <a:xfrm>
            <a:off x="6946016" y="1941586"/>
            <a:ext cx="2165486" cy="461665"/>
          </a:xfrm>
          <a:prstGeom prst="rect">
            <a:avLst/>
          </a:prstGeom>
          <a:noFill/>
        </p:spPr>
        <p:txBody>
          <a:bodyPr wrap="square" rtlCol="0">
            <a:spAutoFit/>
          </a:bodyPr>
          <a:lstStyle/>
          <a:p>
            <a:r>
              <a:rPr lang="en-CA" sz="2400" dirty="0"/>
              <a:t>Lone Pairs</a:t>
            </a:r>
          </a:p>
        </p:txBody>
      </p:sp>
      <p:cxnSp>
        <p:nvCxnSpPr>
          <p:cNvPr id="25" name="Straight Arrow Connector 24"/>
          <p:cNvCxnSpPr/>
          <p:nvPr/>
        </p:nvCxnSpPr>
        <p:spPr>
          <a:xfrm flipV="1">
            <a:off x="4956317" y="3523600"/>
            <a:ext cx="70561" cy="82314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974888" y="4132385"/>
            <a:ext cx="616948" cy="2087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7172516" y="2384928"/>
            <a:ext cx="195379" cy="6113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6318222" y="2168926"/>
            <a:ext cx="609787" cy="69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itle 1">
            <a:extLst>
              <a:ext uri="{FF2B5EF4-FFF2-40B4-BE49-F238E27FC236}">
                <a16:creationId xmlns:a16="http://schemas.microsoft.com/office/drawing/2014/main" id="{83FB9040-4683-DB4E-A057-665E33633057}"/>
              </a:ext>
            </a:extLst>
          </p:cNvPr>
          <p:cNvSpPr txBox="1">
            <a:spLocks/>
          </p:cNvSpPr>
          <p:nvPr/>
        </p:nvSpPr>
        <p:spPr>
          <a:xfrm>
            <a:off x="443155" y="188623"/>
            <a:ext cx="3411538" cy="1076506"/>
          </a:xfrm>
          <a:prstGeom prst="rect">
            <a:avLst/>
          </a:prstGeom>
        </p:spPr>
        <p:txBody>
          <a:bodyPr vert="horz" lIns="109728" tIns="109728" rIns="109728" bIns="91440" rtlCol="0" anchor="ctr">
            <a:normAutofit fontScale="9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i="1"/>
              <a:t>Example: </a:t>
            </a:r>
            <a:r>
              <a:rPr lang="en-US"/>
              <a:t>H</a:t>
            </a:r>
            <a:r>
              <a:rPr lang="en-US" baseline="-25000"/>
              <a:t>2</a:t>
            </a:r>
            <a:r>
              <a:rPr lang="en-US"/>
              <a:t>O</a:t>
            </a:r>
            <a:endParaRPr lang="en-CA" dirty="0"/>
          </a:p>
        </p:txBody>
      </p:sp>
    </p:spTree>
    <p:extLst>
      <p:ext uri="{BB962C8B-B14F-4D97-AF65-F5344CB8AC3E}">
        <p14:creationId xmlns:p14="http://schemas.microsoft.com/office/powerpoint/2010/main" val="237503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1000"/>
                                        <p:tgtEl>
                                          <p:spTgt spid="31"/>
                                        </p:tgtEl>
                                      </p:cBhvr>
                                    </p:animEffect>
                                    <p:anim calcmode="lin" valueType="num">
                                      <p:cBhvr>
                                        <p:cTn id="30" dur="1000" fill="hold"/>
                                        <p:tgtEl>
                                          <p:spTgt spid="31"/>
                                        </p:tgtEl>
                                        <p:attrNameLst>
                                          <p:attrName>ppt_x</p:attrName>
                                        </p:attrNameLst>
                                      </p:cBhvr>
                                      <p:tavLst>
                                        <p:tav tm="0">
                                          <p:val>
                                            <p:strVal val="#ppt_x"/>
                                          </p:val>
                                        </p:tav>
                                        <p:tav tm="100000">
                                          <p:val>
                                            <p:strVal val="#ppt_x"/>
                                          </p:val>
                                        </p:tav>
                                      </p:tavLst>
                                    </p:anim>
                                    <p:anim calcmode="lin" valueType="num">
                                      <p:cBhvr>
                                        <p:cTn id="31" dur="1000" fill="hold"/>
                                        <p:tgtEl>
                                          <p:spTgt spid="31"/>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6" name="Rectangle 15">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2732"/>
            <a:ext cx="4626864" cy="157678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263F21-FD5C-49D9-B5D3-5B94A4C99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75FEE01-7E1C-48BD-8FD4-2790F781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BC9A1BA-B796-AE42-8EEB-BD3933E4A720}"/>
              </a:ext>
            </a:extLst>
          </p:cNvPr>
          <p:cNvSpPr>
            <a:spLocks noGrp="1"/>
          </p:cNvSpPr>
          <p:nvPr>
            <p:ph type="title"/>
          </p:nvPr>
        </p:nvSpPr>
        <p:spPr>
          <a:xfrm>
            <a:off x="1635103" y="1936224"/>
            <a:ext cx="5516324" cy="2934270"/>
          </a:xfrm>
        </p:spPr>
        <p:txBody>
          <a:bodyPr vert="horz" lIns="109728" tIns="109728" rIns="109728" bIns="91440" rtlCol="0" anchor="ctr">
            <a:normAutofit/>
          </a:bodyPr>
          <a:lstStyle/>
          <a:p>
            <a:pPr algn="l">
              <a:lnSpc>
                <a:spcPct val="115000"/>
              </a:lnSpc>
            </a:pPr>
            <a:br>
              <a:rPr lang="en-US" sz="3400" b="0" cap="all" dirty="0">
                <a:solidFill>
                  <a:schemeClr val="bg1"/>
                </a:solidFill>
              </a:rPr>
            </a:br>
            <a:r>
              <a:rPr lang="en-US" sz="3400" b="0" cap="all" dirty="0">
                <a:solidFill>
                  <a:schemeClr val="bg1"/>
                </a:solidFill>
              </a:rPr>
              <a:t>Part B: naming COVALENT compounds</a:t>
            </a:r>
          </a:p>
        </p:txBody>
      </p:sp>
      <p:sp>
        <p:nvSpPr>
          <p:cNvPr id="26" name="Rectangle 25">
            <a:extLst>
              <a:ext uri="{FF2B5EF4-FFF2-40B4-BE49-F238E27FC236}">
                <a16:creationId xmlns:a16="http://schemas.microsoft.com/office/drawing/2014/main" id="{D10AB6C7-ECE6-4D0A-85D7-607621F7A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638059"/>
            <a:ext cx="4626862" cy="35517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D36EA07-E1C7-4DE1-B196-FBCA4D1A0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0598E82-FBBE-4514-AC7D-75D1347F8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FC17599-20C8-4B64-8853-7E2891FC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2B342F4-B533-4771-B828-654C3615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9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79964B0-1A43-904F-A28E-03591B934939}"/>
              </a:ext>
            </a:extLst>
          </p:cNvPr>
          <p:cNvSpPr>
            <a:spLocks noGrp="1"/>
          </p:cNvSpPr>
          <p:nvPr>
            <p:ph type="title"/>
          </p:nvPr>
        </p:nvSpPr>
        <p:spPr>
          <a:xfrm>
            <a:off x="642918" y="1952825"/>
            <a:ext cx="3411973" cy="3635693"/>
          </a:xfrm>
        </p:spPr>
        <p:txBody>
          <a:bodyPr>
            <a:normAutofit/>
          </a:bodyPr>
          <a:lstStyle/>
          <a:p>
            <a:r>
              <a:rPr lang="en-US" b="0" cap="all" dirty="0">
                <a:solidFill>
                  <a:schemeClr val="bg1"/>
                </a:solidFill>
              </a:rPr>
              <a:t>naming COVALENT compounds</a:t>
            </a:r>
            <a:endParaRPr lang="en-US" dirty="0">
              <a:solidFill>
                <a:schemeClr val="bg1"/>
              </a:solidFill>
            </a:endParaRPr>
          </a:p>
        </p:txBody>
      </p:sp>
      <p:sp>
        <p:nvSpPr>
          <p:cNvPr id="14" name="Rectangle 1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61AD8340-986A-EB47-8CE3-6CB987804F1B}"/>
              </a:ext>
            </a:extLst>
          </p:cNvPr>
          <p:cNvSpPr>
            <a:spLocks noGrp="1"/>
          </p:cNvSpPr>
          <p:nvPr>
            <p:ph idx="1"/>
          </p:nvPr>
        </p:nvSpPr>
        <p:spPr>
          <a:xfrm>
            <a:off x="4936075" y="1784277"/>
            <a:ext cx="7042565" cy="3635693"/>
          </a:xfrm>
        </p:spPr>
        <p:txBody>
          <a:bodyPr>
            <a:normAutofit/>
          </a:bodyPr>
          <a:lstStyle/>
          <a:p>
            <a:r>
              <a:rPr lang="en-CA" sz="2400" dirty="0">
                <a:solidFill>
                  <a:schemeClr val="tx1"/>
                </a:solidFill>
              </a:rPr>
              <a:t>BINARY COVALENT COMPOUNDS</a:t>
            </a:r>
            <a:r>
              <a:rPr lang="en-CA" sz="2400" b="0" dirty="0">
                <a:solidFill>
                  <a:schemeClr val="tx1"/>
                </a:solidFill>
              </a:rPr>
              <a:t>—</a:t>
            </a:r>
            <a:r>
              <a:rPr lang="en-CA" sz="2400" b="0" i="1" dirty="0">
                <a:solidFill>
                  <a:schemeClr val="tx1"/>
                </a:solidFill>
              </a:rPr>
              <a:t>covalent compounds that contain only </a:t>
            </a:r>
            <a:r>
              <a:rPr lang="en-CA" sz="2400" i="1" dirty="0">
                <a:solidFill>
                  <a:schemeClr val="tx1"/>
                </a:solidFill>
                <a:highlight>
                  <a:srgbClr val="FFFF00"/>
                </a:highlight>
              </a:rPr>
              <a:t>two</a:t>
            </a:r>
            <a:r>
              <a:rPr lang="en-CA" sz="2400" b="0" i="1" dirty="0">
                <a:solidFill>
                  <a:schemeClr val="tx1"/>
                </a:solidFill>
              </a:rPr>
              <a:t> elements</a:t>
            </a:r>
            <a:r>
              <a:rPr lang="en-CA" sz="2400" b="0" dirty="0">
                <a:solidFill>
                  <a:schemeClr val="tx1"/>
                </a:solidFill>
              </a:rPr>
              <a:t>—are named using a procedure </a:t>
            </a:r>
            <a:r>
              <a:rPr lang="en-CA" sz="2400" b="0" i="1" dirty="0">
                <a:solidFill>
                  <a:schemeClr val="tx1"/>
                </a:solidFill>
              </a:rPr>
              <a:t>similar</a:t>
            </a:r>
            <a:r>
              <a:rPr lang="en-CA" sz="2400" b="0" dirty="0">
                <a:solidFill>
                  <a:schemeClr val="tx1"/>
                </a:solidFill>
              </a:rPr>
              <a:t> to that used for simple ionic compounds, but use a </a:t>
            </a:r>
            <a:r>
              <a:rPr lang="en-CA" sz="2400" dirty="0">
                <a:solidFill>
                  <a:schemeClr val="tx1"/>
                </a:solidFill>
                <a:highlight>
                  <a:srgbClr val="FFFF00"/>
                </a:highlight>
              </a:rPr>
              <a:t>prefix</a:t>
            </a:r>
            <a:r>
              <a:rPr lang="en-CA" sz="2400" b="0" dirty="0">
                <a:solidFill>
                  <a:schemeClr val="tx1"/>
                </a:solidFill>
              </a:rPr>
              <a:t> method as well</a:t>
            </a:r>
            <a:endParaRPr lang="en-US" sz="2400" b="0" dirty="0">
              <a:solidFill>
                <a:schemeClr val="tx1"/>
              </a:solidFill>
            </a:endParaRPr>
          </a:p>
        </p:txBody>
      </p:sp>
    </p:spTree>
    <p:extLst>
      <p:ext uri="{BB962C8B-B14F-4D97-AF65-F5344CB8AC3E}">
        <p14:creationId xmlns:p14="http://schemas.microsoft.com/office/powerpoint/2010/main" val="85980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F0E9-08A9-9A45-8F39-B467586B2856}"/>
              </a:ext>
            </a:extLst>
          </p:cNvPr>
          <p:cNvSpPr>
            <a:spLocks noGrp="1"/>
          </p:cNvSpPr>
          <p:nvPr>
            <p:ph type="title"/>
          </p:nvPr>
        </p:nvSpPr>
        <p:spPr/>
        <p:txBody>
          <a:bodyPr/>
          <a:lstStyle/>
          <a:p>
            <a:pPr algn="ctr"/>
            <a:r>
              <a:rPr lang="en-US" b="0" cap="all" dirty="0">
                <a:solidFill>
                  <a:schemeClr val="tx1"/>
                </a:solidFill>
              </a:rPr>
              <a:t>naming COVALENT compounds</a:t>
            </a:r>
            <a:endParaRPr lang="en-US" dirty="0">
              <a:solidFill>
                <a:schemeClr val="tx1"/>
              </a:solidFill>
            </a:endParaRPr>
          </a:p>
        </p:txBody>
      </p:sp>
      <p:sp>
        <p:nvSpPr>
          <p:cNvPr id="3" name="Content Placeholder 2">
            <a:extLst>
              <a:ext uri="{FF2B5EF4-FFF2-40B4-BE49-F238E27FC236}">
                <a16:creationId xmlns:a16="http://schemas.microsoft.com/office/drawing/2014/main" id="{700FEA09-23F0-434B-AC24-7EACBEAB1D1A}"/>
              </a:ext>
            </a:extLst>
          </p:cNvPr>
          <p:cNvSpPr>
            <a:spLocks noGrp="1"/>
          </p:cNvSpPr>
          <p:nvPr>
            <p:ph idx="1"/>
          </p:nvPr>
        </p:nvSpPr>
        <p:spPr>
          <a:xfrm>
            <a:off x="4916918" y="1055623"/>
            <a:ext cx="6815329" cy="4882896"/>
          </a:xfrm>
        </p:spPr>
        <p:txBody>
          <a:bodyPr>
            <a:normAutofit fontScale="92500" lnSpcReduction="10000"/>
          </a:bodyPr>
          <a:lstStyle/>
          <a:p>
            <a:r>
              <a:rPr lang="en-CA" sz="3500" dirty="0">
                <a:solidFill>
                  <a:schemeClr val="tx1"/>
                </a:solidFill>
              </a:rPr>
              <a:t>Place the elements in their proper </a:t>
            </a:r>
            <a:r>
              <a:rPr lang="en-CA" sz="3500" dirty="0">
                <a:solidFill>
                  <a:schemeClr val="tx1"/>
                </a:solidFill>
                <a:highlight>
                  <a:srgbClr val="FFFF00"/>
                </a:highlight>
              </a:rPr>
              <a:t>order</a:t>
            </a:r>
            <a:r>
              <a:rPr lang="en-CA" sz="3500" dirty="0">
                <a:solidFill>
                  <a:schemeClr val="tx1"/>
                </a:solidFill>
              </a:rPr>
              <a:t>.</a:t>
            </a:r>
          </a:p>
          <a:p>
            <a:endParaRPr lang="en-CA" sz="2400" b="0" dirty="0">
              <a:solidFill>
                <a:schemeClr val="tx1"/>
              </a:solidFill>
            </a:endParaRPr>
          </a:p>
          <a:p>
            <a:pPr marL="285750" indent="-285750">
              <a:buFont typeface="Wingdings" pitchFamily="2" charset="2"/>
              <a:buChar char="Ø"/>
            </a:pPr>
            <a:r>
              <a:rPr lang="en-CA" sz="2400" b="0" dirty="0">
                <a:solidFill>
                  <a:schemeClr val="tx1"/>
                </a:solidFill>
              </a:rPr>
              <a:t>The first element farthest to the </a:t>
            </a:r>
            <a:r>
              <a:rPr lang="en-CA" sz="2400" dirty="0">
                <a:solidFill>
                  <a:schemeClr val="tx1"/>
                </a:solidFill>
              </a:rPr>
              <a:t>left</a:t>
            </a:r>
            <a:r>
              <a:rPr lang="en-CA" sz="2400" b="0" dirty="0">
                <a:solidFill>
                  <a:schemeClr val="tx1"/>
                </a:solidFill>
              </a:rPr>
              <a:t> in the periodic table is usually named </a:t>
            </a:r>
            <a:r>
              <a:rPr lang="en-CA" sz="2400" dirty="0">
                <a:solidFill>
                  <a:schemeClr val="tx1"/>
                </a:solidFill>
              </a:rPr>
              <a:t>first</a:t>
            </a:r>
            <a:r>
              <a:rPr lang="en-CA" sz="2400" b="0" dirty="0">
                <a:solidFill>
                  <a:schemeClr val="tx1"/>
                </a:solidFill>
              </a:rPr>
              <a:t>. </a:t>
            </a:r>
          </a:p>
          <a:p>
            <a:pPr marL="285750" indent="-285750">
              <a:buFont typeface="Wingdings" pitchFamily="2" charset="2"/>
              <a:buChar char="Ø"/>
            </a:pPr>
            <a:r>
              <a:rPr lang="en-CA" sz="2400" b="0" dirty="0">
                <a:solidFill>
                  <a:schemeClr val="tx1"/>
                </a:solidFill>
              </a:rPr>
              <a:t>If both elements are in the same group, the element closer to the bottom of the column is named </a:t>
            </a:r>
            <a:endParaRPr lang="en-US" sz="2400" b="0" dirty="0">
              <a:solidFill>
                <a:schemeClr val="tx1"/>
              </a:solidFill>
            </a:endParaRPr>
          </a:p>
        </p:txBody>
      </p:sp>
      <p:sp>
        <p:nvSpPr>
          <p:cNvPr id="5" name="Chevron 4">
            <a:extLst>
              <a:ext uri="{FF2B5EF4-FFF2-40B4-BE49-F238E27FC236}">
                <a16:creationId xmlns:a16="http://schemas.microsoft.com/office/drawing/2014/main" id="{EEA10405-ABFB-9840-90D5-CD80143CBE35}"/>
              </a:ext>
            </a:extLst>
          </p:cNvPr>
          <p:cNvSpPr/>
          <p:nvPr/>
        </p:nvSpPr>
        <p:spPr>
          <a:xfrm>
            <a:off x="12313" y="410463"/>
            <a:ext cx="4529731" cy="1290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Step 1:</a:t>
            </a:r>
          </a:p>
        </p:txBody>
      </p:sp>
    </p:spTree>
    <p:extLst>
      <p:ext uri="{BB962C8B-B14F-4D97-AF65-F5344CB8AC3E}">
        <p14:creationId xmlns:p14="http://schemas.microsoft.com/office/powerpoint/2010/main" val="45102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5205</TotalTime>
  <Words>942</Words>
  <Application>Microsoft Macintosh PowerPoint</Application>
  <PresentationFormat>Widescreen</PresentationFormat>
  <Paragraphs>175</Paragraphs>
  <Slides>22</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Meiryo</vt:lpstr>
      <vt:lpstr>Arial</vt:lpstr>
      <vt:lpstr>Calibri</vt:lpstr>
      <vt:lpstr>Corbel</vt:lpstr>
      <vt:lpstr>Times</vt:lpstr>
      <vt:lpstr>Times New Roman</vt:lpstr>
      <vt:lpstr>Wingdings</vt:lpstr>
      <vt:lpstr>Wingdings 3</vt:lpstr>
      <vt:lpstr>ShojiVTI</vt:lpstr>
      <vt:lpstr>covalent Compounds</vt:lpstr>
      <vt:lpstr>COVALENT COMPOUNDS</vt:lpstr>
      <vt:lpstr>Example: H2O</vt:lpstr>
      <vt:lpstr>PowerPoint Presentation</vt:lpstr>
      <vt:lpstr>PowerPoint Presentation</vt:lpstr>
      <vt:lpstr>PowerPoint Presentation</vt:lpstr>
      <vt:lpstr> Part B: naming COVALENT compounds</vt:lpstr>
      <vt:lpstr>naming COVALENT compounds</vt:lpstr>
      <vt:lpstr>naming COVALENT compounds</vt:lpstr>
      <vt:lpstr>naming COVALENT compounds</vt:lpstr>
      <vt:lpstr>In Covalent Compounds…</vt:lpstr>
      <vt:lpstr>PowerPoint Presentation</vt:lpstr>
      <vt:lpstr>Examples:</vt:lpstr>
      <vt:lpstr>Try these two examples:</vt:lpstr>
      <vt:lpstr> Part B: WRITING FORMULAS OF  COVALENT compounds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dc:title>
  <dc:creator>Laura Spindlove</dc:creator>
  <cp:lastModifiedBy>Laura Spindlove</cp:lastModifiedBy>
  <cp:revision>37</cp:revision>
  <dcterms:created xsi:type="dcterms:W3CDTF">2021-06-07T21:00:04Z</dcterms:created>
  <dcterms:modified xsi:type="dcterms:W3CDTF">2022-11-22T17:23:27Z</dcterms:modified>
</cp:coreProperties>
</file>