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2" r:id="rId1"/>
  </p:sldMasterIdLst>
  <p:notesMasterIdLst>
    <p:notesMasterId r:id="rId12"/>
  </p:notesMasterIdLst>
  <p:sldIdLst>
    <p:sldId id="864" r:id="rId2"/>
    <p:sldId id="838" r:id="rId3"/>
    <p:sldId id="847" r:id="rId4"/>
    <p:sldId id="848" r:id="rId5"/>
    <p:sldId id="797" r:id="rId6"/>
    <p:sldId id="851" r:id="rId7"/>
    <p:sldId id="850" r:id="rId8"/>
    <p:sldId id="839" r:id="rId9"/>
    <p:sldId id="849" r:id="rId10"/>
    <p:sldId id="72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EEEB"/>
    <a:srgbClr val="F2F2F2"/>
    <a:srgbClr val="ECEDEB"/>
    <a:srgbClr val="0B0B0B"/>
    <a:srgbClr val="E7E7E7"/>
    <a:srgbClr val="FAFAFA"/>
    <a:srgbClr val="CB974C"/>
    <a:srgbClr val="FAFCF0"/>
    <a:srgbClr val="FFFD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3008"/>
    <p:restoredTop sz="85521"/>
  </p:normalViewPr>
  <p:slideViewPr>
    <p:cSldViewPr snapToGrid="0" snapToObjects="1">
      <p:cViewPr varScale="1">
        <p:scale>
          <a:sx n="57" d="100"/>
          <a:sy n="57" d="100"/>
        </p:scale>
        <p:origin x="192" y="53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6D10B3-D818-5644-AA53-546246B7EC04}" type="datetimeFigureOut">
              <a:rPr lang="en-US" smtClean="0"/>
              <a:t>11/23/22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FAC76A-5B43-674C-8390-A69091453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310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STOP AT 1:40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FAC76A-5B43-674C-8390-A6909145331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719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D69555-EE48-4B19-812B-4E1068DBF976}"/>
              </a:ext>
            </a:extLst>
          </p:cNvPr>
          <p:cNvSpPr/>
          <p:nvPr/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</a:extLst>
          </p:cNvPr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5388" y="863068"/>
            <a:ext cx="6007691" cy="4985916"/>
          </a:xfrm>
        </p:spPr>
        <p:txBody>
          <a:bodyPr anchor="ctr">
            <a:noAutofit/>
          </a:bodyPr>
          <a:lstStyle>
            <a:lvl1pPr algn="l">
              <a:lnSpc>
                <a:spcPct val="125000"/>
              </a:lnSpc>
              <a:defRPr sz="6000" b="0" cap="all" spc="15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7352" y="863068"/>
            <a:ext cx="3351729" cy="5120069"/>
          </a:xfrm>
        </p:spPr>
        <p:txBody>
          <a:bodyPr anchor="ctr">
            <a:normAutofit/>
          </a:bodyPr>
          <a:lstStyle>
            <a:lvl1pPr marL="0" indent="0" algn="l">
              <a:lnSpc>
                <a:spcPct val="150000"/>
              </a:lnSpc>
              <a:buNone/>
              <a:defRPr sz="2400" b="0" cap="none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72EEBA-3A5D-41CE-8465-A45A0F65674E}"/>
              </a:ext>
            </a:extLst>
          </p:cNvPr>
          <p:cNvSpPr/>
          <p:nvPr/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79F4CF2F-CDFA-4A37-837C-819D5238EA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97353" y="6309360"/>
            <a:ext cx="2151134" cy="457200"/>
          </a:xfrm>
        </p:spPr>
        <p:txBody>
          <a:bodyPr/>
          <a:lstStyle/>
          <a:p>
            <a:pPr algn="l"/>
            <a:fld id="{0DCFB061-4267-4D9F-8017-6F550D3068DF}" type="datetime1">
              <a:rPr lang="en-US" smtClean="0"/>
              <a:t>11/23/22</a:t>
            </a:fld>
            <a:endParaRPr lang="en-US" dirty="0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CFECE62A-61A4-407D-8F0B-D459CD977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5388" y="6309360"/>
            <a:ext cx="6007691" cy="457200"/>
          </a:xfrm>
        </p:spPr>
        <p:txBody>
          <a:bodyPr/>
          <a:lstStyle>
            <a:lvl1pPr algn="r">
              <a:defRPr/>
            </a:lvl1pPr>
          </a:lstStyle>
          <a:p>
            <a:pPr algn="l"/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99FE60A9-FE2A-451F-9244-60FCE7FE9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459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1BC61-5547-4A60-8DA1-6699760D9972}" type="datetime1">
              <a:rPr lang="en-US" smtClean="0"/>
              <a:t>11/23/22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889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24B9D1C6-60D0-4CD1-8F31-F912522EB041}" type="datetime1">
              <a:rPr lang="en-US" smtClean="0"/>
              <a:t>11/23/22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4615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ED5C-5A53-433E-8A55-46F54CE81DA5}" type="datetime1">
              <a:rPr lang="en-US" smtClean="0"/>
              <a:t>11/23/22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446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BFD12B6-57DE-4B63-A723-500B050FB7DD}"/>
              </a:ext>
            </a:extLst>
          </p:cNvPr>
          <p:cNvSpPr/>
          <p:nvPr/>
        </p:nvSpPr>
        <p:spPr>
          <a:xfrm>
            <a:off x="0" y="4215384"/>
            <a:ext cx="12192000" cy="264261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16" y="1406284"/>
            <a:ext cx="10593694" cy="2597841"/>
          </a:xfrm>
        </p:spPr>
        <p:txBody>
          <a:bodyPr anchor="b">
            <a:normAutofit/>
          </a:bodyPr>
          <a:lstStyle>
            <a:lvl1pPr algn="ctr">
              <a:lnSpc>
                <a:spcPct val="125000"/>
              </a:lnSpc>
              <a:defRPr sz="4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8312" y="4527856"/>
            <a:ext cx="6559018" cy="1570245"/>
          </a:xfrm>
        </p:spPr>
        <p:txBody>
          <a:bodyPr anchor="t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40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1E2E75-4758-4930-8024-39287C962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BC0C-B6DF-45E9-B954-11C99AA62C3E}" type="datetime1">
              <a:rPr lang="en-US" smtClean="0"/>
              <a:t>11/23/22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8B9949-402C-42C2-9A94-16590FC0C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39D83F6-DAF4-4876-AA41-F246EC970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613A19-DDA2-44F6-9ED4-F87771C684B8}"/>
              </a:ext>
            </a:extLst>
          </p:cNvPr>
          <p:cNvSpPr/>
          <p:nvPr/>
        </p:nvSpPr>
        <p:spPr>
          <a:xfrm>
            <a:off x="0" y="4215384"/>
            <a:ext cx="1218895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301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76670" y="705114"/>
            <a:ext cx="6172412" cy="2403846"/>
          </a:xfrm>
        </p:spPr>
        <p:txBody>
          <a:bodyPr anchor="b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70" y="3749040"/>
            <a:ext cx="6172411" cy="2346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71B9-2624-4F21-93EE-35A78B1A0DAD}" type="datetime1">
              <a:rPr lang="en-US" smtClean="0"/>
              <a:t>11/23/22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6B9B5-A5D1-4099-B52B-78F39AB0AFCB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036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67" y="658999"/>
            <a:ext cx="6166422" cy="457200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68" y="1116199"/>
            <a:ext cx="6166422" cy="20621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76668" y="3623098"/>
            <a:ext cx="6166421" cy="457200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6670" y="4102370"/>
            <a:ext cx="6166419" cy="206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7C2A-BE2E-4840-A907-3254E2916C96}" type="datetime1">
              <a:rPr lang="en-US" smtClean="0"/>
              <a:t>11/23/22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26B370B-8381-431F-9492-0EA120511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A89085-2231-4A9C-B23C-B199A9DD26C5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76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D215-1C45-48A0-8534-39FFE8A7C95A}" type="datetime1">
              <a:rPr lang="en-US" smtClean="0"/>
              <a:t>11/23/22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709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F41D3-C6B9-4E99-9321-87C4E2168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3A0F-DEF3-4134-98D0-2E1276938A8B}" type="datetime1">
              <a:rPr lang="en-US" smtClean="0"/>
              <a:t>11/23/22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5BC6EB-07B1-46AF-AC33-E998BC6AA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E3A0C1-6562-4819-9E88-4C1378FD5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583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ACA29BA-0143-49FF-8608-DB1623D99537}"/>
              </a:ext>
            </a:extLst>
          </p:cNvPr>
          <p:cNvSpPr/>
          <p:nvPr/>
        </p:nvSpPr>
        <p:spPr>
          <a:xfrm>
            <a:off x="0" y="0"/>
            <a:ext cx="8248592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3015" y="640079"/>
            <a:ext cx="2796066" cy="2551751"/>
          </a:xfrm>
        </p:spPr>
        <p:txBody>
          <a:bodyPr anchor="b">
            <a:normAutofit/>
          </a:bodyPr>
          <a:lstStyle>
            <a:lvl1pPr algn="l">
              <a:lnSpc>
                <a:spcPct val="135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818" y="640078"/>
            <a:ext cx="6969693" cy="545592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753015" y="3223803"/>
            <a:ext cx="2796066" cy="2872197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010CF18-370D-4E80-AE4C-396FFDFCAE5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C5EBFE9C-5A22-4462-9C51-E00C03F55C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53015" y="6309360"/>
            <a:ext cx="1734207" cy="457200"/>
          </a:xfrm>
        </p:spPr>
        <p:txBody>
          <a:bodyPr/>
          <a:lstStyle>
            <a:lvl1pPr algn="l">
              <a:defRPr/>
            </a:lvl1pPr>
          </a:lstStyle>
          <a:p>
            <a:fld id="{61A2E4C8-2960-4ADD-862C-4D9643CB15AC}" type="datetime1">
              <a:rPr lang="en-US" smtClean="0"/>
              <a:t>11/23/22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2EBBFF2E-AA66-4B76-9139-CB000B5A4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8818" y="6309360"/>
            <a:ext cx="6993867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44F64C4-BF20-4F6B-B650-57C71C828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576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4996" y="640079"/>
            <a:ext cx="2714085" cy="2695903"/>
          </a:xfrm>
        </p:spPr>
        <p:txBody>
          <a:bodyPr anchor="b">
            <a:noAutofit/>
          </a:bodyPr>
          <a:lstStyle>
            <a:lvl1pPr algn="l"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248592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834996" y="3429000"/>
            <a:ext cx="2714085" cy="2508026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949BC8-9ABF-49F6-851C-5DB0B86CA70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E1EE21-E3FA-4D43-B224-C664959637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34997" y="6309360"/>
            <a:ext cx="1645920" cy="457200"/>
          </a:xfrm>
        </p:spPr>
        <p:txBody>
          <a:bodyPr/>
          <a:lstStyle/>
          <a:p>
            <a:fld id="{48BDEA15-09CD-4275-A8E0-385C965F48B0}" type="datetime1">
              <a:rPr lang="en-US" smtClean="0"/>
              <a:t>11/23/22</a:t>
            </a:fld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2D7F83-8993-4ED4-9F02-663CC0850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678B7-E511-4CE1-BEE5-89E959B9B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0080" y="6309360"/>
            <a:ext cx="4946592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802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786F82F-1B47-46ED-8EAE-53EF71E59E9A}"/>
              </a:ext>
            </a:extLst>
          </p:cNvPr>
          <p:cNvSpPr/>
          <p:nvPr/>
        </p:nvSpPr>
        <p:spPr>
          <a:xfrm>
            <a:off x="4718302" y="0"/>
            <a:ext cx="747369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18" y="705113"/>
            <a:ext cx="3411973" cy="519749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71" y="705113"/>
            <a:ext cx="6172412" cy="5197497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917" y="6309360"/>
            <a:ext cx="341197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4AF8082C-0922-4249-A612-B415F5231620}" type="datetime1">
              <a:rPr lang="en-US" smtClean="0"/>
              <a:t>11/23/22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76670" y="6309360"/>
            <a:ext cx="4946592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9202" y="6309360"/>
            <a:ext cx="979879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F1BAF6F-6275-4646-9C59-331B29B9550F}"/>
              </a:ext>
            </a:extLst>
          </p:cNvPr>
          <p:cNvSpPr/>
          <p:nvPr/>
        </p:nvSpPr>
        <p:spPr>
          <a:xfrm rot="5400000">
            <a:off x="1257298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195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1" r:id="rId10"/>
    <p:sldLayoutId id="2147483760" r:id="rId11"/>
  </p:sldLayoutIdLst>
  <p:hf sldNum="0" hdr="0" ftr="0" dt="0"/>
  <p:txStyles>
    <p:titleStyle>
      <a:lvl1pPr algn="l" defTabSz="914400" rtl="0" eaLnBrk="1" latinLnBrk="0" hangingPunct="1">
        <a:lnSpc>
          <a:spcPct val="150000"/>
        </a:lnSpc>
        <a:spcBef>
          <a:spcPct val="0"/>
        </a:spcBef>
        <a:buNone/>
        <a:defRPr sz="36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cIuXl7o6mAw?feature=oembed" TargetMode="Externa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1ED69555-EE48-4B19-812B-4E1068DBF9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B72EEBA-3A5D-41CE-8465-A45A0F656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EA164D6B-6878-4B9F-A2D0-985D39B17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413CD7F-736E-4AF7-AB2B-473CAA9E1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62088" y="-2732"/>
            <a:ext cx="4626864" cy="1576783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1263F21-FD5C-49D9-B5D3-5B94A4C998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16941"/>
            <a:ext cx="1000102" cy="357283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75FEE01-7E1C-48BD-8FD4-2790F781FC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0102" y="1616941"/>
            <a:ext cx="6547110" cy="357283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BC9A1BA-B796-AE42-8EEB-BD3933E4A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5102" y="1936224"/>
            <a:ext cx="5629297" cy="2934270"/>
          </a:xfrm>
        </p:spPr>
        <p:txBody>
          <a:bodyPr vert="horz" lIns="109728" tIns="109728" rIns="109728" bIns="91440" rtlCol="0" anchor="ctr">
            <a:normAutofit fontScale="90000"/>
          </a:bodyPr>
          <a:lstStyle/>
          <a:p>
            <a:pPr algn="l">
              <a:lnSpc>
                <a:spcPct val="115000"/>
              </a:lnSpc>
            </a:pPr>
            <a:br>
              <a:rPr lang="en-US" sz="3400" b="0" cap="all" dirty="0">
                <a:solidFill>
                  <a:schemeClr val="bg1"/>
                </a:solidFill>
              </a:rPr>
            </a:br>
            <a:r>
              <a:rPr lang="en-US" sz="3400" b="0" cap="all" dirty="0">
                <a:solidFill>
                  <a:schemeClr val="bg1"/>
                </a:solidFill>
              </a:rPr>
              <a:t>Drawing</a:t>
            </a:r>
            <a:br>
              <a:rPr lang="en-US" sz="3400" b="0" cap="all" dirty="0">
                <a:solidFill>
                  <a:schemeClr val="bg1"/>
                </a:solidFill>
              </a:rPr>
            </a:br>
            <a:r>
              <a:rPr lang="en-US" sz="3400" b="0" cap="all" dirty="0">
                <a:solidFill>
                  <a:schemeClr val="bg1"/>
                </a:solidFill>
              </a:rPr>
              <a:t>COVALENT compounds + </a:t>
            </a:r>
            <a:br>
              <a:rPr lang="en-US" sz="3400" b="0" cap="all" dirty="0">
                <a:solidFill>
                  <a:schemeClr val="bg1"/>
                </a:solidFill>
              </a:rPr>
            </a:br>
            <a:r>
              <a:rPr lang="en-US" sz="3400" b="0" cap="all" dirty="0">
                <a:solidFill>
                  <a:schemeClr val="bg1"/>
                </a:solidFill>
              </a:rPr>
              <a:t>diatomic elements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10AB6C7-ECE6-4D0A-85D7-607621F7A9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62088" y="1638059"/>
            <a:ext cx="4626862" cy="355171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D36EA07-E1C7-4DE1-B196-FBCA4D1A0E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1574051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0598E82-FBBE-4514-AC7D-75D1347F86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5254388"/>
            <a:ext cx="7498081" cy="159725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FC17599-20C8-4B64-8853-7E2891FC79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98080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2B342F4-B533-4771-B828-654C361581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5177051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4579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402" y="2497636"/>
            <a:ext cx="5871970" cy="4361234"/>
          </a:xfrm>
        </p:spPr>
        <p:txBody>
          <a:bodyPr anchor="t">
            <a:normAutofit/>
          </a:bodyPr>
          <a:lstStyle/>
          <a:p>
            <a:pPr marL="857250" lvl="1">
              <a:lnSpc>
                <a:spcPct val="130000"/>
              </a:lnSpc>
            </a:pPr>
            <a:r>
              <a:rPr lang="en-US" altLang="en-US" sz="2400" b="1" dirty="0"/>
              <a:t>Ionic compounds: </a:t>
            </a:r>
          </a:p>
          <a:p>
            <a:pPr marL="1200150" lvl="1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en-US" sz="2400" dirty="0"/>
              <a:t>Metal + non-metal</a:t>
            </a:r>
          </a:p>
          <a:p>
            <a:pPr marL="1200150" lvl="1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Suffix ”ide” on non-metal</a:t>
            </a:r>
          </a:p>
          <a:p>
            <a:pPr marL="1200150" lvl="1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Electrons transferred (atoms become ions)</a:t>
            </a:r>
          </a:p>
          <a:p>
            <a:pPr marL="857250" lvl="1">
              <a:lnSpc>
                <a:spcPct val="130000"/>
              </a:lnSpc>
            </a:pPr>
            <a:endParaRPr lang="en-GB" altLang="en-US" sz="2800" dirty="0"/>
          </a:p>
          <a:p>
            <a:pPr>
              <a:lnSpc>
                <a:spcPct val="130000"/>
              </a:lnSpc>
            </a:pPr>
            <a:endParaRPr lang="en-CA" sz="3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996A49C-BCF1-7C49-BEA3-46F45E4A61FA}"/>
              </a:ext>
            </a:extLst>
          </p:cNvPr>
          <p:cNvSpPr/>
          <p:nvPr/>
        </p:nvSpPr>
        <p:spPr>
          <a:xfrm>
            <a:off x="1365828" y="1049331"/>
            <a:ext cx="8490161" cy="9217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30000"/>
              </a:lnSpc>
            </a:pPr>
            <a:r>
              <a:rPr lang="en-US" altLang="en-US" sz="4400" dirty="0">
                <a:solidFill>
                  <a:schemeClr val="bg1"/>
                </a:solidFill>
                <a:latin typeface="+mj-lt"/>
              </a:rPr>
              <a:t>Recap…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AA9C843-7502-9F43-95FC-28159006BF6D}"/>
              </a:ext>
            </a:extLst>
          </p:cNvPr>
          <p:cNvSpPr txBox="1">
            <a:spLocks/>
          </p:cNvSpPr>
          <p:nvPr/>
        </p:nvSpPr>
        <p:spPr>
          <a:xfrm>
            <a:off x="6096000" y="2450109"/>
            <a:ext cx="5871970" cy="4361234"/>
          </a:xfrm>
          <a:prstGeom prst="rect">
            <a:avLst/>
          </a:prstGeom>
        </p:spPr>
        <p:txBody>
          <a:bodyPr vert="horz" lIns="109728" tIns="109728" rIns="109728" bIns="91440" rtlCol="0" anchor="t">
            <a:normAutofit/>
          </a:bodyPr>
          <a:lstStyle>
            <a:lvl1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800" b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2024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4028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6032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88036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7250" lvl="1">
              <a:lnSpc>
                <a:spcPct val="130000"/>
              </a:lnSpc>
            </a:pPr>
            <a:r>
              <a:rPr lang="en-US" sz="2400" b="1" dirty="0"/>
              <a:t>Covalent compounds:</a:t>
            </a:r>
          </a:p>
          <a:p>
            <a:pPr marL="1200150" lvl="1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en-US" sz="2400" dirty="0"/>
              <a:t>Non-metal + non-metal</a:t>
            </a:r>
          </a:p>
          <a:p>
            <a:pPr marL="1200150" lvl="1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Suffix ”ide” on non-metal </a:t>
            </a:r>
          </a:p>
          <a:p>
            <a:pPr marL="1200150" lvl="1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Prefix on both non-metals</a:t>
            </a:r>
          </a:p>
          <a:p>
            <a:pPr marL="1200150" lvl="1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Electrons shared (no ions)</a:t>
            </a:r>
            <a:endParaRPr lang="en-GB" altLang="en-US" sz="2400" dirty="0"/>
          </a:p>
          <a:p>
            <a:pPr marL="857250" lvl="1">
              <a:lnSpc>
                <a:spcPct val="130000"/>
              </a:lnSpc>
            </a:pPr>
            <a:endParaRPr lang="en-GB" altLang="en-US" sz="2800" dirty="0"/>
          </a:p>
          <a:p>
            <a:pPr>
              <a:lnSpc>
                <a:spcPct val="130000"/>
              </a:lnSpc>
            </a:pP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1871367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1" grpId="1" uiExpand="1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8231D-7775-9C42-B2A7-C50770318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Practice Drawing these “simple” molecules using a Bohr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87AA7E-4DE0-B84E-95D1-966EF52BE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9409" y="1192695"/>
            <a:ext cx="7123042" cy="3815393"/>
          </a:xfrm>
        </p:spPr>
        <p:txBody>
          <a:bodyPr>
            <a:normAutofit/>
          </a:bodyPr>
          <a:lstStyle/>
          <a:p>
            <a:r>
              <a:rPr lang="en-US" sz="4000" dirty="0"/>
              <a:t>1. Water: H</a:t>
            </a:r>
            <a:r>
              <a:rPr lang="en-US" sz="4000" baseline="-25000" dirty="0"/>
              <a:t>2</a:t>
            </a:r>
            <a:r>
              <a:rPr lang="en-US" sz="4000" dirty="0"/>
              <a:t>O</a:t>
            </a:r>
          </a:p>
          <a:p>
            <a:endParaRPr lang="en-US" sz="4000" dirty="0"/>
          </a:p>
          <a:p>
            <a:r>
              <a:rPr lang="en-US" sz="4000" dirty="0"/>
              <a:t>2. Carbon dioxide: CO</a:t>
            </a:r>
            <a:r>
              <a:rPr lang="en-US" sz="4000" baseline="-25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088198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8231D-7775-9C42-B2A7-C50770318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Practice Drawing these “simple” molecules using a Bohr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87AA7E-4DE0-B84E-95D1-966EF52BE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9652" y="477079"/>
            <a:ext cx="7123042" cy="1948070"/>
          </a:xfrm>
        </p:spPr>
        <p:txBody>
          <a:bodyPr>
            <a:normAutofit/>
          </a:bodyPr>
          <a:lstStyle/>
          <a:p>
            <a:r>
              <a:rPr lang="en-US" sz="4000" dirty="0"/>
              <a:t>1. Water: H</a:t>
            </a:r>
            <a:r>
              <a:rPr lang="en-US" sz="4000" baseline="-25000" dirty="0"/>
              <a:t>2</a:t>
            </a:r>
            <a:r>
              <a:rPr lang="en-US" sz="4000" dirty="0"/>
              <a:t>O</a:t>
            </a:r>
          </a:p>
          <a:p>
            <a:endParaRPr lang="en-US" sz="4000" dirty="0"/>
          </a:p>
        </p:txBody>
      </p:sp>
      <p:pic>
        <p:nvPicPr>
          <p:cNvPr id="5" name="Picture 4" descr="A picture containing diagram&#10;&#10;Description automatically generated">
            <a:extLst>
              <a:ext uri="{FF2B5EF4-FFF2-40B4-BE49-F238E27FC236}">
                <a16:creationId xmlns:a16="http://schemas.microsoft.com/office/drawing/2014/main" id="{D5B75C60-6361-566E-7F06-3D7E46F5F5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3974" y="1608906"/>
            <a:ext cx="6973494" cy="509220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0B20981-360B-2959-5379-2606D04C420C}"/>
              </a:ext>
            </a:extLst>
          </p:cNvPr>
          <p:cNvSpPr/>
          <p:nvPr/>
        </p:nvSpPr>
        <p:spPr>
          <a:xfrm>
            <a:off x="5103974" y="1908313"/>
            <a:ext cx="3486747" cy="8547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592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8231D-7775-9C42-B2A7-C50770318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Practice Drawing these “simple” molecules using a Bohr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87AA7E-4DE0-B84E-95D1-966EF52BE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9652" y="477079"/>
            <a:ext cx="7123042" cy="1948070"/>
          </a:xfrm>
        </p:spPr>
        <p:txBody>
          <a:bodyPr>
            <a:normAutofit/>
          </a:bodyPr>
          <a:lstStyle/>
          <a:p>
            <a:r>
              <a:rPr lang="en-US" sz="4000" dirty="0"/>
              <a:t>2. Carbon dioxide: CO</a:t>
            </a:r>
            <a:r>
              <a:rPr lang="en-US" sz="4000" baseline="-25000" dirty="0"/>
              <a:t>2</a:t>
            </a:r>
          </a:p>
          <a:p>
            <a:endParaRPr lang="en-US" sz="4000" dirty="0"/>
          </a:p>
        </p:txBody>
      </p:sp>
      <p:pic>
        <p:nvPicPr>
          <p:cNvPr id="1026" name="Picture 2" descr="Image result for co2 bohr model">
            <a:extLst>
              <a:ext uri="{FF2B5EF4-FFF2-40B4-BE49-F238E27FC236}">
                <a16:creationId xmlns:a16="http://schemas.microsoft.com/office/drawing/2014/main" id="{350C24AA-23D6-E4D8-F89F-AECA56438F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9652" y="2499708"/>
            <a:ext cx="6669430" cy="2301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5701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099405E2-1A96-4DBA-A9DC-4C2A1B421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CF4857D-F003-4CA1-82AB-00900B100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6072" cy="18040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9855050-A75B-4DD0-9B56-8B1C7722D8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426076" y="0"/>
            <a:ext cx="7765922" cy="616761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E1DF3D-C8F7-FE4A-8DEB-2FD0A3C9B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634" y="332450"/>
            <a:ext cx="6754447" cy="917166"/>
          </a:xfrm>
        </p:spPr>
        <p:txBody>
          <a:bodyPr anchor="b">
            <a:normAutofit fontScale="90000"/>
          </a:bodyPr>
          <a:lstStyle/>
          <a:p>
            <a:r>
              <a:rPr lang="en-US" dirty="0"/>
              <a:t>Diatomic Elements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E6738EB-6FF0-4AF9-8462-57F4494B88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753806"/>
            <a:ext cx="4425696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5C588-999A-D040-AEBD-E9F5DFFCE4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4636" y="1307808"/>
            <a:ext cx="7429367" cy="4466787"/>
          </a:xfrm>
        </p:spPr>
        <p:txBody>
          <a:bodyPr anchor="t">
            <a:normAutofit/>
          </a:bodyPr>
          <a:lstStyle/>
          <a:p>
            <a:pPr marL="285750" indent="-285750" fontAlgn="base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CA" sz="2400" b="0" dirty="0"/>
              <a:t>Diatomic elements are pure elements that form molecules consisting of </a:t>
            </a:r>
            <a:r>
              <a:rPr lang="en-CA" sz="2400" dirty="0"/>
              <a:t>two</a:t>
            </a:r>
            <a:r>
              <a:rPr lang="en-CA" sz="2400" b="0" dirty="0"/>
              <a:t> of the same type of atoms bonded together.</a:t>
            </a:r>
          </a:p>
          <a:p>
            <a:pPr marL="285750" indent="-285750" fontAlgn="base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CA" sz="2400" b="0" dirty="0"/>
              <a:t>There are seven diatomic elements: </a:t>
            </a:r>
            <a:r>
              <a:rPr lang="en-CA" sz="2400" dirty="0"/>
              <a:t>hydrogen, nitrogen, oxygen, fluorine, chlorine, iodine, bromine</a:t>
            </a:r>
            <a:r>
              <a:rPr lang="en-CA" sz="2400" b="0" dirty="0"/>
              <a:t>.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B791336-FCAA-4174-9303-B3F3748611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049" y="6167615"/>
            <a:ext cx="12192001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A212158-300D-44D0-9CCE-472C3F669E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09423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88521F4-D44A-42C5-9BDB-5CA255540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4070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What is a Diatomic Element? - Definition &amp; Examples - Video &amp; Lesson  Transcript | Study.com">
            <a:extLst>
              <a:ext uri="{FF2B5EF4-FFF2-40B4-BE49-F238E27FC236}">
                <a16:creationId xmlns:a16="http://schemas.microsoft.com/office/drawing/2014/main" id="{F049103B-5E7E-70F1-B0D1-9C4DDF64968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11"/>
          <a:stretch/>
        </p:blipFill>
        <p:spPr bwMode="auto">
          <a:xfrm>
            <a:off x="195106" y="2368781"/>
            <a:ext cx="4075928" cy="2120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ookies Clipart Transparent Background - Cookie PNG Image | Transparent PNG  Free Download on SeekPNG">
            <a:extLst>
              <a:ext uri="{FF2B5EF4-FFF2-40B4-BE49-F238E27FC236}">
                <a16:creationId xmlns:a16="http://schemas.microsoft.com/office/drawing/2014/main" id="{528C8793-A5E6-C609-147F-51E5B0317A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291" y="4703723"/>
            <a:ext cx="2718569" cy="1809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4742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099405E2-1A96-4DBA-A9DC-4C2A1B421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3FEC850-D70F-4F53-AFB0-352FEA9452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866789"/>
            <a:ext cx="6795928" cy="259421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E1DF3D-C8F7-FE4A-8DEB-2FD0A3C9B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4622" y="1113327"/>
            <a:ext cx="4862811" cy="2019488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Diatomic Elements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98928BEC-981A-4B8F-98FA-839975C5F1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63" y="930797"/>
            <a:ext cx="1070775" cy="2466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15114E9F-2A15-431C-9EF8-E5F1FFEE12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4E8B9C70-F708-443B-82A0-80E311A003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48457"/>
            <a:ext cx="679399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6" name="Picture 4" descr="Cookies Clipart Transparent Background - Cookie PNG Image | Transparent PNG  Free Download on SeekPNG">
            <a:extLst>
              <a:ext uri="{FF2B5EF4-FFF2-40B4-BE49-F238E27FC236}">
                <a16:creationId xmlns:a16="http://schemas.microsoft.com/office/drawing/2014/main" id="{528C8793-A5E6-C609-147F-51E5B0317A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69536" y="530307"/>
            <a:ext cx="3510950" cy="2336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What is a Diatomic Element? - Definition &amp; Examples - Video &amp; Lesson  Transcript | Study.com">
            <a:extLst>
              <a:ext uri="{FF2B5EF4-FFF2-40B4-BE49-F238E27FC236}">
                <a16:creationId xmlns:a16="http://schemas.microsoft.com/office/drawing/2014/main" id="{F049103B-5E7E-70F1-B0D1-9C4DDF64968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11"/>
          <a:stretch/>
        </p:blipFill>
        <p:spPr bwMode="auto">
          <a:xfrm>
            <a:off x="1006764" y="3725185"/>
            <a:ext cx="5785854" cy="3009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" name="Rectangle 82">
            <a:extLst>
              <a:ext uri="{FF2B5EF4-FFF2-40B4-BE49-F238E27FC236}">
                <a16:creationId xmlns:a16="http://schemas.microsoft.com/office/drawing/2014/main" id="{32BA9D6C-8214-4E25-AF8B-48762AD8D5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23" y="3442673"/>
            <a:ext cx="5333977" cy="341532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5D7B94B2-D9B6-4EAC-8CD9-3961D17843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396996"/>
            <a:ext cx="1219200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5C588-999A-D040-AEBD-E9F5DFFCE4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2030" y="3660535"/>
            <a:ext cx="5110032" cy="2285000"/>
          </a:xfrm>
        </p:spPr>
        <p:txBody>
          <a:bodyPr anchor="t">
            <a:noAutofit/>
          </a:bodyPr>
          <a:lstStyle/>
          <a:p>
            <a:pPr marL="285750" indent="-285750" fontAlgn="base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CA" b="0" dirty="0"/>
              <a:t>Diatomic elements are pure elements that form molecules consisting of </a:t>
            </a:r>
            <a:r>
              <a:rPr lang="en-CA" dirty="0"/>
              <a:t>two</a:t>
            </a:r>
            <a:r>
              <a:rPr lang="en-CA" b="0" dirty="0"/>
              <a:t> of the same type of atom bonded together.</a:t>
            </a:r>
          </a:p>
          <a:p>
            <a:pPr marL="285750" indent="-285750" fontAlgn="base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CA" b="0" dirty="0"/>
              <a:t>These elements can exist in pure form in other arrangements</a:t>
            </a:r>
            <a:r>
              <a:rPr lang="en-CA" b="0" i="1" dirty="0"/>
              <a:t>. For example, oxygen can exist as the triatomic molecule, ozone</a:t>
            </a:r>
            <a:r>
              <a:rPr lang="en-CA" b="0" dirty="0"/>
              <a:t>.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EA6FE760-E70F-4EB9-BCB1-D7795F04B6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398931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776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95211-719A-EDFC-262D-3FAFDACB0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Drawing a Few Diatomic molecules</a:t>
            </a:r>
          </a:p>
        </p:txBody>
      </p:sp>
      <p:pic>
        <p:nvPicPr>
          <p:cNvPr id="5122" name="Picture 2" descr="O2 Lewis Structure - Easy Hard Science">
            <a:extLst>
              <a:ext uri="{FF2B5EF4-FFF2-40B4-BE49-F238E27FC236}">
                <a16:creationId xmlns:a16="http://schemas.microsoft.com/office/drawing/2014/main" id="{07AC579C-5944-4051-771A-979BB866271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33" t="22185" r="15767" b="23155"/>
          <a:stretch/>
        </p:blipFill>
        <p:spPr bwMode="auto">
          <a:xfrm>
            <a:off x="7730192" y="0"/>
            <a:ext cx="3818890" cy="2701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Fluorine Lewis Structure">
            <a:extLst>
              <a:ext uri="{FF2B5EF4-FFF2-40B4-BE49-F238E27FC236}">
                <a16:creationId xmlns:a16="http://schemas.microsoft.com/office/drawing/2014/main" id="{944FFD72-E8C1-8B1A-4921-D24276A000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5301" y="2846458"/>
            <a:ext cx="3923781" cy="1702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Diatomic Elements - Easy Hard Science">
            <a:extLst>
              <a:ext uri="{FF2B5EF4-FFF2-40B4-BE49-F238E27FC236}">
                <a16:creationId xmlns:a16="http://schemas.microsoft.com/office/drawing/2014/main" id="{C9FB319B-3E9B-F213-F71E-08E3645E95F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35" t="28501" r="21605" b="30000"/>
          <a:stretch/>
        </p:blipFill>
        <p:spPr bwMode="auto">
          <a:xfrm>
            <a:off x="7441208" y="4549448"/>
            <a:ext cx="3840896" cy="229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itle 1">
            <a:extLst>
              <a:ext uri="{FF2B5EF4-FFF2-40B4-BE49-F238E27FC236}">
                <a16:creationId xmlns:a16="http://schemas.microsoft.com/office/drawing/2014/main" id="{713998B2-FDBE-6F49-556D-EE122BA04929}"/>
              </a:ext>
            </a:extLst>
          </p:cNvPr>
          <p:cNvSpPr txBox="1">
            <a:spLocks/>
          </p:cNvSpPr>
          <p:nvPr/>
        </p:nvSpPr>
        <p:spPr>
          <a:xfrm>
            <a:off x="5047278" y="830251"/>
            <a:ext cx="3411973" cy="519749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>
            <a:lvl1pPr algn="l" defTabSz="914400" rtl="0" eaLnBrk="1" latinLnBrk="0" hangingPunct="1">
              <a:lnSpc>
                <a:spcPct val="150000"/>
              </a:lnSpc>
              <a:spcBef>
                <a:spcPct val="0"/>
              </a:spcBef>
              <a:buNone/>
              <a:defRPr sz="3600" b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/>
              <a:t>O</a:t>
            </a:r>
            <a:r>
              <a:rPr lang="en-US" sz="4400" baseline="-25000" dirty="0"/>
              <a:t>2</a:t>
            </a:r>
          </a:p>
          <a:p>
            <a:endParaRPr lang="en-US" sz="4400" dirty="0"/>
          </a:p>
          <a:p>
            <a:r>
              <a:rPr lang="en-US" sz="4400" dirty="0"/>
              <a:t>F</a:t>
            </a:r>
            <a:r>
              <a:rPr lang="en-US" sz="4400" baseline="-25000" dirty="0"/>
              <a:t>2</a:t>
            </a:r>
          </a:p>
          <a:p>
            <a:endParaRPr lang="en-US" sz="4400" dirty="0"/>
          </a:p>
          <a:p>
            <a:r>
              <a:rPr lang="en-US" sz="4400" dirty="0"/>
              <a:t>N</a:t>
            </a:r>
            <a:r>
              <a:rPr lang="en-US" sz="4400" baseline="-25000" dirty="0"/>
              <a:t>2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3477563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nline Media 3" descr="Lewis Diagrams Made Easy: How to Draw Lewis Dot Structures">
            <a:hlinkClick r:id="" action="ppaction://media"/>
            <a:extLst>
              <a:ext uri="{FF2B5EF4-FFF2-40B4-BE49-F238E27FC236}">
                <a16:creationId xmlns:a16="http://schemas.microsoft.com/office/drawing/2014/main" id="{9F27F294-2013-FE40-BA00-B2F98976DC26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189884" y="381167"/>
            <a:ext cx="10185731" cy="575493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9CA0C65-36AE-D94D-B37A-8264CF968CC5}"/>
              </a:ext>
            </a:extLst>
          </p:cNvPr>
          <p:cNvSpPr txBox="1"/>
          <p:nvPr/>
        </p:nvSpPr>
        <p:spPr>
          <a:xfrm>
            <a:off x="505326" y="6292167"/>
            <a:ext cx="2189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STOP AT 1:40</a:t>
            </a:r>
          </a:p>
        </p:txBody>
      </p:sp>
    </p:spTree>
    <p:extLst>
      <p:ext uri="{BB962C8B-B14F-4D97-AF65-F5344CB8AC3E}">
        <p14:creationId xmlns:p14="http://schemas.microsoft.com/office/powerpoint/2010/main" val="480645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3582C5C7-2161-9033-9746-58C2A4E97F5D}"/>
              </a:ext>
            </a:extLst>
          </p:cNvPr>
          <p:cNvSpPr txBox="1">
            <a:spLocks/>
          </p:cNvSpPr>
          <p:nvPr/>
        </p:nvSpPr>
        <p:spPr>
          <a:xfrm>
            <a:off x="1388533" y="0"/>
            <a:ext cx="9922933" cy="19480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800" b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2024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4028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6032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88036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/>
              <a:t>Let’s go back to example: CO</a:t>
            </a:r>
            <a:r>
              <a:rPr lang="en-US" sz="4000" baseline="-25000" dirty="0"/>
              <a:t>2</a:t>
            </a:r>
          </a:p>
          <a:p>
            <a:endParaRPr lang="en-US" sz="4000" dirty="0"/>
          </a:p>
        </p:txBody>
      </p:sp>
      <p:pic>
        <p:nvPicPr>
          <p:cNvPr id="3" name="Picture 2" descr="Image result for co2 bohr model">
            <a:extLst>
              <a:ext uri="{FF2B5EF4-FFF2-40B4-BE49-F238E27FC236}">
                <a16:creationId xmlns:a16="http://schemas.microsoft.com/office/drawing/2014/main" id="{C182AB3B-9EE7-5976-A37B-CC1D2C03E6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8927" y="1214415"/>
            <a:ext cx="6040061" cy="2083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Multimedia: Represent Bonding with Lewis Dot Diagrams | Chapter 4, Lesson 6  | Middle School Chemistry | Chemistry education, Atomic bonding, College  chemistry">
            <a:extLst>
              <a:ext uri="{FF2B5EF4-FFF2-40B4-BE49-F238E27FC236}">
                <a16:creationId xmlns:a16="http://schemas.microsoft.com/office/drawing/2014/main" id="{7A625E09-0E7F-A680-D50B-F4DE073A2FD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889"/>
          <a:stretch/>
        </p:blipFill>
        <p:spPr bwMode="auto">
          <a:xfrm>
            <a:off x="425993" y="4385181"/>
            <a:ext cx="4833797" cy="2083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O2 Lewis Structure, Molecular Geometry, Molar Mass &amp; Hybridization">
            <a:extLst>
              <a:ext uri="{FF2B5EF4-FFF2-40B4-BE49-F238E27FC236}">
                <a16:creationId xmlns:a16="http://schemas.microsoft.com/office/drawing/2014/main" id="{51780FF6-7C21-6C9D-0E40-2D8ADE9811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1169" y="4317264"/>
            <a:ext cx="5626538" cy="2083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ight Arrow 3">
            <a:extLst>
              <a:ext uri="{FF2B5EF4-FFF2-40B4-BE49-F238E27FC236}">
                <a16:creationId xmlns:a16="http://schemas.microsoft.com/office/drawing/2014/main" id="{5414A01A-E742-7492-7604-28F07863FB26}"/>
              </a:ext>
            </a:extLst>
          </p:cNvPr>
          <p:cNvSpPr/>
          <p:nvPr/>
        </p:nvSpPr>
        <p:spPr>
          <a:xfrm>
            <a:off x="5767787" y="5096932"/>
            <a:ext cx="582212" cy="6604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13C11BE-5737-18B5-EC21-A2C646B768EF}"/>
              </a:ext>
            </a:extLst>
          </p:cNvPr>
          <p:cNvSpPr/>
          <p:nvPr/>
        </p:nvSpPr>
        <p:spPr>
          <a:xfrm>
            <a:off x="1943100" y="5449992"/>
            <a:ext cx="480060" cy="330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5AE91EF-B0CE-6351-7BDF-C26195FF54BC}"/>
              </a:ext>
            </a:extLst>
          </p:cNvPr>
          <p:cNvSpPr/>
          <p:nvPr/>
        </p:nvSpPr>
        <p:spPr>
          <a:xfrm>
            <a:off x="1958340" y="5168052"/>
            <a:ext cx="480060" cy="330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31CEF81-B846-DC4A-A741-062DB7DB384C}"/>
              </a:ext>
            </a:extLst>
          </p:cNvPr>
          <p:cNvSpPr/>
          <p:nvPr/>
        </p:nvSpPr>
        <p:spPr>
          <a:xfrm>
            <a:off x="3276600" y="5160432"/>
            <a:ext cx="480060" cy="330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BF69DE3-CCAB-A658-1B9F-8AA5F43A85E3}"/>
              </a:ext>
            </a:extLst>
          </p:cNvPr>
          <p:cNvSpPr/>
          <p:nvPr/>
        </p:nvSpPr>
        <p:spPr>
          <a:xfrm>
            <a:off x="3291840" y="5404272"/>
            <a:ext cx="480060" cy="330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818FB9F1-7C5D-13C1-8F83-B1D4DE575C0E}"/>
              </a:ext>
            </a:extLst>
          </p:cNvPr>
          <p:cNvSpPr txBox="1">
            <a:spLocks/>
          </p:cNvSpPr>
          <p:nvPr/>
        </p:nvSpPr>
        <p:spPr>
          <a:xfrm>
            <a:off x="9289576" y="1350248"/>
            <a:ext cx="2639612" cy="194807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800" b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2024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4028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6032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88036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0" dirty="0"/>
              <a:t>Draw the Lewis structure</a:t>
            </a:r>
          </a:p>
        </p:txBody>
      </p:sp>
    </p:spTree>
    <p:extLst>
      <p:ext uri="{BB962C8B-B14F-4D97-AF65-F5344CB8AC3E}">
        <p14:creationId xmlns:p14="http://schemas.microsoft.com/office/powerpoint/2010/main" val="1215541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ShojiVTI">
  <a:themeElements>
    <a:clrScheme name="Shoji">
      <a:dk1>
        <a:sysClr val="windowText" lastClr="000000"/>
      </a:dk1>
      <a:lt1>
        <a:sysClr val="window" lastClr="FFFFFF"/>
      </a:lt1>
      <a:dk2>
        <a:srgbClr val="595460"/>
      </a:dk2>
      <a:lt2>
        <a:srgbClr val="EBEDEB"/>
      </a:lt2>
      <a:accent1>
        <a:srgbClr val="97A7B8"/>
      </a:accent1>
      <a:accent2>
        <a:srgbClr val="A5B592"/>
      </a:accent2>
      <a:accent3>
        <a:srgbClr val="CED228"/>
      </a:accent3>
      <a:accent4>
        <a:srgbClr val="D1C499"/>
      </a:accent4>
      <a:accent5>
        <a:srgbClr val="BDB3B6"/>
      </a:accent5>
      <a:accent6>
        <a:srgbClr val="C5A98D"/>
      </a:accent6>
      <a:hlink>
        <a:srgbClr val="CC9900"/>
      </a:hlink>
      <a:folHlink>
        <a:srgbClr val="96A9A9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ojiVTI" id="{00D0DDEB-E771-48E5-9E96-0647434F08B1}" vid="{9D22D596-7FD0-4F89-958C-AD79A09491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10493</TotalTime>
  <Words>222</Words>
  <Application>Microsoft Macintosh PowerPoint</Application>
  <PresentationFormat>Widescreen</PresentationFormat>
  <Paragraphs>36</Paragraphs>
  <Slides>10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Meiryo</vt:lpstr>
      <vt:lpstr>Arial</vt:lpstr>
      <vt:lpstr>Calibri</vt:lpstr>
      <vt:lpstr>Corbel</vt:lpstr>
      <vt:lpstr>ShojiVTI</vt:lpstr>
      <vt:lpstr> Drawing COVALENT compounds +  diatomic elements</vt:lpstr>
      <vt:lpstr>Practice Drawing these “simple” molecules using a Bohr Model</vt:lpstr>
      <vt:lpstr>Practice Drawing these “simple” molecules using a Bohr Model</vt:lpstr>
      <vt:lpstr>Practice Drawing these “simple” molecules using a Bohr Model</vt:lpstr>
      <vt:lpstr>Diatomic Elements</vt:lpstr>
      <vt:lpstr>Diatomic Elements</vt:lpstr>
      <vt:lpstr>Practice Drawing a Few Diatomic molecules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Mass</dc:title>
  <dc:creator>Laura Spindlove</dc:creator>
  <cp:lastModifiedBy>Laura Spindlove</cp:lastModifiedBy>
  <cp:revision>77</cp:revision>
  <cp:lastPrinted>2022-11-21T22:41:52Z</cp:lastPrinted>
  <dcterms:created xsi:type="dcterms:W3CDTF">2021-06-07T21:00:04Z</dcterms:created>
  <dcterms:modified xsi:type="dcterms:W3CDTF">2022-11-23T18:39:26Z</dcterms:modified>
</cp:coreProperties>
</file>