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2"/>
  </p:notesMasterIdLst>
  <p:sldIdLst>
    <p:sldId id="579" r:id="rId2"/>
    <p:sldId id="628" r:id="rId3"/>
    <p:sldId id="630" r:id="rId4"/>
    <p:sldId id="275" r:id="rId5"/>
    <p:sldId id="631" r:id="rId6"/>
    <p:sldId id="259" r:id="rId7"/>
    <p:sldId id="260" r:id="rId8"/>
    <p:sldId id="635" r:id="rId9"/>
    <p:sldId id="799" r:id="rId10"/>
    <p:sldId id="704" r:id="rId11"/>
    <p:sldId id="636" r:id="rId12"/>
    <p:sldId id="638" r:id="rId13"/>
    <p:sldId id="639" r:id="rId14"/>
    <p:sldId id="640" r:id="rId15"/>
    <p:sldId id="641" r:id="rId16"/>
    <p:sldId id="679" r:id="rId17"/>
    <p:sldId id="629" r:id="rId18"/>
    <p:sldId id="642" r:id="rId19"/>
    <p:sldId id="656" r:id="rId20"/>
    <p:sldId id="8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DEB"/>
    <a:srgbClr val="F8F8F7"/>
    <a:srgbClr val="54BA7C"/>
    <a:srgbClr val="6CCFF6"/>
    <a:srgbClr val="B1DDC0"/>
    <a:srgbClr val="CB974C"/>
    <a:srgbClr val="FAFAFA"/>
    <a:srgbClr val="FAFCF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0"/>
  </p:normalViewPr>
  <p:slideViewPr>
    <p:cSldViewPr snapToGrid="0" snapToObjects="1">
      <p:cViewPr varScale="1">
        <p:scale>
          <a:sx n="93" d="100"/>
          <a:sy n="93" d="100"/>
        </p:scale>
        <p:origin x="216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***MATCHING GAME****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m6hHRlKwxY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ibgNGe4aY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BAA3B-B14E-4295-8CC0-271C1C60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CELL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F499157-9807-0441-9EEA-346D2C31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25" y="0"/>
            <a:ext cx="715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7BDE2-4509-4EAD-B850-97555445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DNA ARRANGEMENT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971F-3B04-42B7-A735-F2D96D44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767" y="2456933"/>
            <a:ext cx="10307223" cy="3426158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Everything that occurs within a cell is the result of how the bases on the DNA molecule are arranged. This arrangement is known as the </a:t>
            </a:r>
            <a:r>
              <a:rPr lang="en-US" sz="2000" dirty="0">
                <a:highlight>
                  <a:srgbClr val="FFFF00"/>
                </a:highlight>
              </a:rPr>
              <a:t>DNA message</a:t>
            </a:r>
            <a:r>
              <a:rPr lang="en-US" sz="2000" b="0" dirty="0"/>
              <a:t>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Bases in a DNA molecule always join in a specific way: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A</a:t>
            </a:r>
            <a:r>
              <a:rPr lang="en-US" sz="2000" dirty="0"/>
              <a:t> always joins with </a:t>
            </a:r>
            <a:r>
              <a:rPr lang="en-US" sz="2000" b="1" dirty="0">
                <a:highlight>
                  <a:srgbClr val="FFFF00"/>
                </a:highlight>
              </a:rPr>
              <a:t>T</a:t>
            </a:r>
            <a:r>
              <a:rPr lang="en-US" sz="2000" dirty="0"/>
              <a:t> 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00FF00"/>
                </a:highlight>
              </a:rPr>
              <a:t>G</a:t>
            </a:r>
            <a:r>
              <a:rPr lang="en-US" sz="2000" dirty="0"/>
              <a:t> always joins with </a:t>
            </a:r>
            <a:r>
              <a:rPr lang="en-US" sz="2000" b="1" dirty="0">
                <a:highlight>
                  <a:srgbClr val="00FF00"/>
                </a:highlight>
              </a:rPr>
              <a:t>C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 However, the </a:t>
            </a:r>
            <a:r>
              <a:rPr lang="en-US" sz="2000" dirty="0">
                <a:highlight>
                  <a:srgbClr val="FFFF00"/>
                </a:highlight>
              </a:rPr>
              <a:t>order</a:t>
            </a:r>
            <a:r>
              <a:rPr lang="en-US" sz="2000" b="0" dirty="0"/>
              <a:t> and </a:t>
            </a:r>
            <a:r>
              <a:rPr lang="en-US" sz="2000" dirty="0">
                <a:highlight>
                  <a:srgbClr val="FFFF00"/>
                </a:highlight>
              </a:rPr>
              <a:t>number</a:t>
            </a:r>
            <a:r>
              <a:rPr lang="en-US" sz="2000" b="0" dirty="0"/>
              <a:t> of these bases can vary greatly within the DNA molecule. In humans, a single DNA molecule can be several million base pairs in length.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5" name="Graphic 4" descr="DNA">
            <a:extLst>
              <a:ext uri="{FF2B5EF4-FFF2-40B4-BE49-F238E27FC236}">
                <a16:creationId xmlns:a16="http://schemas.microsoft.com/office/drawing/2014/main" id="{91D5A53F-4E81-CB49-93E0-5DA05FD3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0761" y="11470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69AA7-1749-41CD-8131-515CF889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6801"/>
            <a:ext cx="6514470" cy="1862345"/>
          </a:xfrm>
        </p:spPr>
        <p:txBody>
          <a:bodyPr>
            <a:normAutofit/>
          </a:bodyPr>
          <a:lstStyle/>
          <a:p>
            <a:r>
              <a:rPr lang="en-US" sz="3100" dirty="0"/>
              <a:t>How is DNA stored?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9206-5571-4C5A-9A79-50B38C5F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24" y="950270"/>
            <a:ext cx="4162429" cy="4702186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DNA exists in the nucleus in the form of </a:t>
            </a:r>
            <a:r>
              <a:rPr lang="en-US" sz="2200" dirty="0">
                <a:highlight>
                  <a:srgbClr val="FFFF00"/>
                </a:highlight>
              </a:rPr>
              <a:t>chromatin</a:t>
            </a:r>
            <a:r>
              <a:rPr lang="en-US" sz="2200" b="0" dirty="0"/>
              <a:t>.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Chromatin is a substance that contains </a:t>
            </a:r>
            <a:r>
              <a:rPr lang="en-US" sz="2200" b="1" dirty="0">
                <a:highlight>
                  <a:srgbClr val="FFFF00"/>
                </a:highlight>
              </a:rPr>
              <a:t>DNA</a:t>
            </a:r>
            <a:r>
              <a:rPr lang="en-US" sz="2200" dirty="0"/>
              <a:t> and </a:t>
            </a:r>
            <a:r>
              <a:rPr lang="en-US" sz="2200" b="1" dirty="0">
                <a:highlight>
                  <a:srgbClr val="FFFF00"/>
                </a:highlight>
              </a:rPr>
              <a:t>proteins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Within each strand of chromatin is one molecule of DNA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6434F-41C1-47F0-A6D9-5787DD8E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14" y="1376942"/>
            <a:ext cx="6514470" cy="41041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C8AD4-EF92-4351-AE24-25E8C5EB6DA8}"/>
              </a:ext>
            </a:extLst>
          </p:cNvPr>
          <p:cNvSpPr txBox="1"/>
          <p:nvPr/>
        </p:nvSpPr>
        <p:spPr>
          <a:xfrm>
            <a:off x="637874" y="1300297"/>
            <a:ext cx="3616073" cy="4474297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 eukaryotic cells is ready to divide, each strand of chromatin coils up into a very compact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X-shaped 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 called a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chromosome</a:t>
            </a:r>
          </a:p>
        </p:txBody>
      </p:sp>
      <p:pic>
        <p:nvPicPr>
          <p:cNvPr id="4" name="Content Placeholder 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D98F8AB-AD04-433A-BB1A-2CFD45BE8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1436" y="1300297"/>
            <a:ext cx="7286326" cy="41896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9D000C23-E7C4-47A4-959E-D03967B3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4BF5F-9385-4EA3-95E4-762FCBFD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7" y="500633"/>
            <a:ext cx="3058218" cy="2688960"/>
          </a:xfrm>
          <a:prstGeom prst="rect">
            <a:avLst/>
          </a:prstGeom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80A17507-890B-423E-9E12-BCDC9049D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5339CA27-1B4E-4005-9597-6F77252D4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EA22D-4852-4853-8E1F-C08A85BC3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8" y="3461004"/>
            <a:ext cx="3271516" cy="3140656"/>
          </a:xfrm>
          <a:prstGeom prst="rect">
            <a:avLst/>
          </a:prstGeom>
        </p:spPr>
      </p:pic>
      <p:sp>
        <p:nvSpPr>
          <p:cNvPr id="29" name="Rectangle 15">
            <a:extLst>
              <a:ext uri="{FF2B5EF4-FFF2-40B4-BE49-F238E27FC236}">
                <a16:creationId xmlns:a16="http://schemas.microsoft.com/office/drawing/2014/main" id="{E8B0F70A-99FB-43EE-922F-C3C1DF8C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E854A-A5B9-4F8E-98C6-639E81A8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887" y="-53527"/>
            <a:ext cx="6172412" cy="1035660"/>
          </a:xfrm>
        </p:spPr>
        <p:txBody>
          <a:bodyPr>
            <a:normAutofit/>
          </a:bodyPr>
          <a:lstStyle/>
          <a:p>
            <a:r>
              <a:rPr lang="en-US" dirty="0"/>
              <a:t>Chromosomes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E99C-72C1-4B0F-8285-ED9E843D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947" y="1035661"/>
            <a:ext cx="7044858" cy="5566000"/>
          </a:xfrm>
        </p:spPr>
        <p:txBody>
          <a:bodyPr anchor="t"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Chromosomes within the nucleus are found in </a:t>
            </a:r>
            <a:r>
              <a:rPr lang="en-US" sz="2400" dirty="0">
                <a:highlight>
                  <a:srgbClr val="FFFF00"/>
                </a:highlight>
              </a:rPr>
              <a:t>pairs</a:t>
            </a:r>
            <a:r>
              <a:rPr lang="en-US" sz="2400" b="0" dirty="0"/>
              <a:t>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Most human cells have </a:t>
            </a:r>
            <a:r>
              <a:rPr lang="en-US" sz="2400" dirty="0">
                <a:highlight>
                  <a:srgbClr val="FFFF00"/>
                </a:highlight>
              </a:rPr>
              <a:t>46</a:t>
            </a:r>
            <a:r>
              <a:rPr lang="en-US" sz="2400" b="0" dirty="0"/>
              <a:t> chromosomes arranged in </a:t>
            </a:r>
            <a:r>
              <a:rPr lang="en-US" sz="2400" dirty="0">
                <a:highlight>
                  <a:srgbClr val="FFFF00"/>
                </a:highlight>
              </a:rPr>
              <a:t>23 pairs</a:t>
            </a:r>
            <a:r>
              <a:rPr lang="en-US" sz="2400" b="0" dirty="0"/>
              <a:t>, including one pair of chromosomes that help determine sex.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i="1" dirty="0"/>
              <a:t>In biological males, the 23rd pair of chromosomes is the </a:t>
            </a:r>
            <a:r>
              <a:rPr lang="en-US" sz="2000" b="1" i="1" dirty="0">
                <a:highlight>
                  <a:srgbClr val="FFFF00"/>
                </a:highlight>
              </a:rPr>
              <a:t>XY</a:t>
            </a:r>
            <a:r>
              <a:rPr lang="en-US" sz="2000" b="0" i="1" dirty="0">
                <a:highlight>
                  <a:srgbClr val="FFFF00"/>
                </a:highlight>
              </a:rPr>
              <a:t> </a:t>
            </a:r>
            <a:r>
              <a:rPr lang="en-US" sz="2000" b="0" i="1" dirty="0"/>
              <a:t>pair</a:t>
            </a:r>
            <a:r>
              <a:rPr lang="en-US" sz="2000" b="0" dirty="0"/>
              <a:t>. </a:t>
            </a:r>
          </a:p>
          <a:p>
            <a:pPr marL="3429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biological females, it is the </a:t>
            </a:r>
            <a:r>
              <a:rPr lang="en-US" sz="2000" b="1" dirty="0">
                <a:highlight>
                  <a:srgbClr val="FFFF00"/>
                </a:highlight>
              </a:rPr>
              <a:t>XX</a:t>
            </a:r>
            <a:r>
              <a:rPr lang="en-US" sz="2000" dirty="0"/>
              <a:t> pair.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Every living thing has a characteristic number of chromosomes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8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27025-E685-4F21-885A-D96010F9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17" y="6479"/>
            <a:ext cx="6627226" cy="707235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GENES ARE FOUND ON CHROMOSOMES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7A08-DF05-4FED-A66D-D1C19CD6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286" y="809943"/>
            <a:ext cx="7454448" cy="5197435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Genes</a:t>
            </a:r>
            <a:r>
              <a:rPr lang="en-US" sz="2000" b="0" dirty="0"/>
              <a:t> are small segments of DNA located at specific places on a chromosome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Genes </a:t>
            </a:r>
            <a:r>
              <a:rPr lang="en-US" sz="2000" dirty="0"/>
              <a:t>store the information</a:t>
            </a:r>
            <a:r>
              <a:rPr lang="en-US" sz="2000" b="0" dirty="0"/>
              <a:t> needed to produce 90 000 to 100 000 different proteins used in the cells of your body.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The </a:t>
            </a:r>
            <a:r>
              <a:rPr lang="en-US" sz="2000" dirty="0"/>
              <a:t>arrangement</a:t>
            </a:r>
            <a:r>
              <a:rPr lang="en-US" sz="2000" b="0" dirty="0"/>
              <a:t> of </a:t>
            </a:r>
            <a:r>
              <a:rPr lang="en-US" sz="2000" dirty="0">
                <a:highlight>
                  <a:srgbClr val="FFFF00"/>
                </a:highlight>
              </a:rPr>
              <a:t>bases</a:t>
            </a:r>
            <a:r>
              <a:rPr lang="en-US" sz="2000" b="0" dirty="0"/>
              <a:t> in a gene will usually be used to produce a specific protein.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Genes can vary in length from hundreds to thousands of bases.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 Every chromosome carries thousands of genes and therefore contains the information to make thousands of different proteins.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00EB7E1-3A42-A34B-9645-CB7FB143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5" y="1183792"/>
            <a:ext cx="4079702" cy="47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ciencewithmrmilstid.com/media/chromosomalDNA.png">
            <a:extLst>
              <a:ext uri="{FF2B5EF4-FFF2-40B4-BE49-F238E27FC236}">
                <a16:creationId xmlns:a16="http://schemas.microsoft.com/office/drawing/2014/main" id="{DBD3B070-026F-2E43-9313-C1ACC9CB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6" y="190499"/>
            <a:ext cx="5355168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7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descr="DNA, Chromosomes, Genes, and Traits: An Intro to Heredity">
            <a:hlinkClick r:id="" action="ppaction://media"/>
            <a:extLst>
              <a:ext uri="{FF2B5EF4-FFF2-40B4-BE49-F238E27FC236}">
                <a16:creationId xmlns:a16="http://schemas.microsoft.com/office/drawing/2014/main" id="{C3977DBC-8474-A042-A5AC-AE756A3AE2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0976" y="731799"/>
            <a:ext cx="9590048" cy="53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26FA-9A6E-41DA-9CDC-4ACA9E36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dirty="0"/>
              <a:t>PROTEIN 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228F5-6FCC-7945-832A-7B0570807C9D}"/>
              </a:ext>
            </a:extLst>
          </p:cNvPr>
          <p:cNvSpPr txBox="1"/>
          <p:nvPr/>
        </p:nvSpPr>
        <p:spPr>
          <a:xfrm>
            <a:off x="637874" y="3692701"/>
            <a:ext cx="3616073" cy="2081893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aren’t expected to know this by heart in Gr. 9 – but being familiar with the process will be helpful for next year</a:t>
            </a:r>
          </a:p>
        </p:txBody>
      </p:sp>
      <p:pic>
        <p:nvPicPr>
          <p:cNvPr id="6" name="Online Media 5" descr="What is DNA and How Does it Work?">
            <a:hlinkClick r:id="" action="ppaction://media"/>
            <a:extLst>
              <a:ext uri="{FF2B5EF4-FFF2-40B4-BE49-F238E27FC236}">
                <a16:creationId xmlns:a16="http://schemas.microsoft.com/office/drawing/2014/main" id="{048AC757-DFBD-A04C-836C-D7CA68F5B9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58792" y="1490880"/>
            <a:ext cx="7053606" cy="39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E26FA-9A6E-41DA-9CDC-4ACA9E360C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0088" y="62948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Protein Synthesis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726987-58BE-6B4B-80BD-507AAD2C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075" y="1626152"/>
            <a:ext cx="5001324" cy="4926497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C297FA-4DE2-DA45-AE5B-46C277C0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355" y="1626151"/>
            <a:ext cx="5638800" cy="497681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45602-55C9-BA4D-81B7-6CE6417898CF}"/>
              </a:ext>
            </a:extLst>
          </p:cNvPr>
          <p:cNvSpPr txBox="1"/>
          <p:nvPr/>
        </p:nvSpPr>
        <p:spPr>
          <a:xfrm>
            <a:off x="1260088" y="1187911"/>
            <a:ext cx="334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Making protein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5957C-8830-CF4D-8ED4-75685B30138E}"/>
              </a:ext>
            </a:extLst>
          </p:cNvPr>
          <p:cNvSpPr txBox="1"/>
          <p:nvPr/>
        </p:nvSpPr>
        <p:spPr>
          <a:xfrm>
            <a:off x="7732818" y="1187911"/>
            <a:ext cx="392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Exporting protein</a:t>
            </a:r>
          </a:p>
        </p:txBody>
      </p:sp>
    </p:spTree>
    <p:extLst>
      <p:ext uri="{BB962C8B-B14F-4D97-AF65-F5344CB8AC3E}">
        <p14:creationId xmlns:p14="http://schemas.microsoft.com/office/powerpoint/2010/main" val="5269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67D81-50E0-4CFF-8C05-40786C36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CELL STRUCTURE + FUNCTION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9DBFE-7078-4222-9DFB-042606291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5371" y="2391770"/>
            <a:ext cx="9935571" cy="3736645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Review cell structure + function (text 4.1)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97804-DB70-7446-8086-953B606B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42" y="2893103"/>
            <a:ext cx="7591704" cy="3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4800" cap="all" dirty="0">
                <a:solidFill>
                  <a:schemeClr val="bg1"/>
                </a:solidFill>
              </a:rPr>
              <a:t>Lab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 descr="Scientist">
            <a:extLst>
              <a:ext uri="{FF2B5EF4-FFF2-40B4-BE49-F238E27FC236}">
                <a16:creationId xmlns:a16="http://schemas.microsoft.com/office/drawing/2014/main" id="{3DBE3FD7-E30B-1345-BBBA-C9C39DBF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060" y="662134"/>
            <a:ext cx="2582221" cy="2582221"/>
          </a:xfrm>
          <a:prstGeom prst="rect">
            <a:avLst/>
          </a:prstGeom>
        </p:spPr>
      </p:pic>
      <p:pic>
        <p:nvPicPr>
          <p:cNvPr id="1026" name="Picture 2" descr="How to Extract DNA from a Strawberry with Basic Kitchen Items « Science  Experiments :: WonderHowTo">
            <a:extLst>
              <a:ext uri="{FF2B5EF4-FFF2-40B4-BE49-F238E27FC236}">
                <a16:creationId xmlns:a16="http://schemas.microsoft.com/office/drawing/2014/main" id="{E90AE6D1-27FE-DA4C-9730-42AE78C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7" y="3906489"/>
            <a:ext cx="5227826" cy="24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E81580-E171-964D-8B36-D06563B27314}"/>
              </a:ext>
            </a:extLst>
          </p:cNvPr>
          <p:cNvSpPr txBox="1"/>
          <p:nvPr/>
        </p:nvSpPr>
        <p:spPr>
          <a:xfrm>
            <a:off x="6922231" y="151179"/>
            <a:ext cx="5259095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/>
              <a:t>4-1D p. 133 </a:t>
            </a:r>
          </a:p>
          <a:p>
            <a:pPr algn="ctr">
              <a:spcAft>
                <a:spcPts val="600"/>
              </a:spcAft>
            </a:pPr>
            <a:r>
              <a:rPr lang="en-US" sz="4000" b="1" dirty="0"/>
              <a:t>Strawberry DNA </a:t>
            </a:r>
          </a:p>
          <a:p>
            <a:pPr algn="ctr"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2400" dirty="0"/>
              <a:t>Create a Pre-Lab for next class. Include: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 question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Hypothesis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Methods (reference the materials + procedure)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 Table Skeleton(s)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You’ll be collecting data and then writing a conclusion and answering analysis questions</a:t>
            </a:r>
          </a:p>
        </p:txBody>
      </p:sp>
    </p:spTree>
    <p:extLst>
      <p:ext uri="{BB962C8B-B14F-4D97-AF65-F5344CB8AC3E}">
        <p14:creationId xmlns:p14="http://schemas.microsoft.com/office/powerpoint/2010/main" val="72939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67D81-50E0-4CFF-8C05-40786C36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NUCLEUS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62C6E25C-B89A-2C47-BD38-158B8EFC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6" y="2370953"/>
            <a:ext cx="9329664" cy="43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9D000C23-E7C4-47A4-959E-D03967B3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45DBA-6E9C-A643-8CED-96A848D0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56" y="3977361"/>
            <a:ext cx="2830748" cy="2830748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80A17507-890B-423E-9E12-BCDC9049D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339CA27-1B4E-4005-9597-6F77252D4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83812E-A04A-174D-8F5A-14B17BEDD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6" y="55295"/>
            <a:ext cx="3866770" cy="3866770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E8B0F70A-99FB-43EE-922F-C3C1DF8C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2BC6A-F82E-45D8-BB46-EEFB6B22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68" y="-18066"/>
            <a:ext cx="6172412" cy="9039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Nucleus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5C82-EAA1-42BD-AEBF-8AA4A941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209" y="903984"/>
            <a:ext cx="6815329" cy="5603146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dirty="0">
                <a:highlight>
                  <a:srgbClr val="FFFF00"/>
                </a:highlight>
              </a:rPr>
              <a:t>control </a:t>
            </a:r>
            <a:r>
              <a:rPr lang="en-US" sz="2400" dirty="0" err="1">
                <a:highlight>
                  <a:srgbClr val="FFFF00"/>
                </a:highlight>
              </a:rPr>
              <a:t>centre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b="0" dirty="0"/>
              <a:t>of a living cell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Surrounded by </a:t>
            </a:r>
            <a:r>
              <a:rPr lang="en-US" sz="2400" dirty="0">
                <a:highlight>
                  <a:srgbClr val="FFFF00"/>
                </a:highlight>
              </a:rPr>
              <a:t>nuclear membrane </a:t>
            </a:r>
            <a:r>
              <a:rPr lang="en-US" sz="2400" b="0" dirty="0"/>
              <a:t>(kind of like cell membrane).</a:t>
            </a:r>
          </a:p>
          <a:p>
            <a:pPr marL="3429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b="1" dirty="0"/>
              <a:t>Function</a:t>
            </a:r>
            <a:r>
              <a:rPr lang="en-US" sz="2200" b="0" dirty="0"/>
              <a:t>: </a:t>
            </a:r>
            <a:r>
              <a:rPr lang="en-US" sz="2200" b="1" dirty="0">
                <a:highlight>
                  <a:srgbClr val="FFFF00"/>
                </a:highlight>
              </a:rPr>
              <a:t>Protects</a:t>
            </a:r>
            <a:r>
              <a:rPr lang="en-US" sz="2200" b="0" dirty="0"/>
              <a:t> contents of nucleus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Inside is membrane-free </a:t>
            </a:r>
            <a:r>
              <a:rPr lang="en-US" sz="2400" dirty="0">
                <a:highlight>
                  <a:srgbClr val="FFFF00"/>
                </a:highlight>
              </a:rPr>
              <a:t>nucleolus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Function</a:t>
            </a:r>
            <a:r>
              <a:rPr lang="en-US" sz="2200" b="0" dirty="0"/>
              <a:t>: make </a:t>
            </a:r>
            <a:r>
              <a:rPr lang="en-US" sz="2200" dirty="0">
                <a:highlight>
                  <a:srgbClr val="FFFF00"/>
                </a:highlight>
              </a:rPr>
              <a:t>ribosomes</a:t>
            </a:r>
            <a:r>
              <a:rPr lang="en-US" sz="2200" b="0" dirty="0"/>
              <a:t> (whose job it is to make proteins)</a:t>
            </a:r>
            <a:endParaRPr lang="en-US" sz="2200" b="0" dirty="0">
              <a:highlight>
                <a:srgbClr val="FFFF00"/>
              </a:highlight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Has small openings in nuclear membrane called </a:t>
            </a:r>
            <a:r>
              <a:rPr lang="en-US" sz="2400" dirty="0">
                <a:highlight>
                  <a:srgbClr val="FFFF00"/>
                </a:highlight>
              </a:rPr>
              <a:t>nuclear pores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Function</a:t>
            </a:r>
            <a:r>
              <a:rPr lang="en-US" sz="2200" b="0" dirty="0"/>
              <a:t>: Allow certain things in/out of nucleus (ex. ribosomes).</a:t>
            </a:r>
          </a:p>
        </p:txBody>
      </p:sp>
    </p:spTree>
    <p:extLst>
      <p:ext uri="{BB962C8B-B14F-4D97-AF65-F5344CB8AC3E}">
        <p14:creationId xmlns:p14="http://schemas.microsoft.com/office/powerpoint/2010/main" val="25345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BAA3B-B14E-4295-8CC0-271C1C60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1EC7A6C2-6EA0-2644-B423-D8A5D293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822" y="484632"/>
            <a:ext cx="3368292" cy="58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384A-B8BF-4F59-971F-2F48DCD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109" y="209947"/>
            <a:ext cx="37372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DNA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0472-68B3-4DE5-9180-DAEAE7D2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188" y="1657567"/>
            <a:ext cx="6744139" cy="4576978"/>
          </a:xfrm>
        </p:spPr>
        <p:txBody>
          <a:bodyPr>
            <a:noAutofit/>
          </a:bodyPr>
          <a:lstStyle/>
          <a:p>
            <a:r>
              <a:rPr lang="en-US" sz="2400" b="0" dirty="0"/>
              <a:t>The nucleus contains the master set of </a:t>
            </a:r>
            <a:r>
              <a:rPr lang="en-US" sz="2400" dirty="0">
                <a:highlight>
                  <a:srgbClr val="FFFF00"/>
                </a:highlight>
              </a:rPr>
              <a:t>instructions</a:t>
            </a:r>
            <a:r>
              <a:rPr lang="en-US" sz="2400" b="0" dirty="0"/>
              <a:t> that determines what each cell will become, how it will function, when it will grow and divide, and when it will die </a:t>
            </a:r>
          </a:p>
          <a:p>
            <a:r>
              <a:rPr lang="en-US" sz="2400" b="0" dirty="0"/>
              <a:t>The instructions in the nucleus are carried in long, </a:t>
            </a:r>
            <a:r>
              <a:rPr lang="en-US" sz="2400" dirty="0"/>
              <a:t>two-stranded</a:t>
            </a:r>
            <a:r>
              <a:rPr lang="en-US" sz="2400" b="0" dirty="0"/>
              <a:t> molecules called </a:t>
            </a:r>
            <a:r>
              <a:rPr lang="en-US" sz="2400" dirty="0">
                <a:highlight>
                  <a:srgbClr val="FFFF00"/>
                </a:highlight>
              </a:rPr>
              <a:t>deoxyribonucleic acid</a:t>
            </a:r>
            <a:r>
              <a:rPr lang="en-US" sz="2400" b="0" dirty="0"/>
              <a:t>, or </a:t>
            </a:r>
            <a:r>
              <a:rPr lang="en-US" sz="2400" dirty="0"/>
              <a:t>DNA</a:t>
            </a:r>
            <a:r>
              <a:rPr lang="en-US" sz="2400" b="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41C3A-9BE6-4961-9FD6-76F39B573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" r="20719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01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FB3E45-2C15-F744-A572-65CC4546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"/>
          <a:stretch>
            <a:fillRect/>
          </a:stretch>
        </p:blipFill>
        <p:spPr bwMode="auto">
          <a:xfrm>
            <a:off x="83948" y="1624404"/>
            <a:ext cx="4116456" cy="22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E384A-B8BF-4F59-971F-2F48DCD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95" y="501442"/>
            <a:ext cx="2777769" cy="1154102"/>
          </a:xfrm>
        </p:spPr>
        <p:txBody>
          <a:bodyPr>
            <a:normAutofit/>
          </a:bodyPr>
          <a:lstStyle/>
          <a:p>
            <a:r>
              <a:rPr lang="en-US" sz="4400" dirty="0"/>
              <a:t>DNA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0472-68B3-4DE5-9180-DAEAE7D2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744" y="724937"/>
            <a:ext cx="7622680" cy="5204531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DNA molecule looks like a twisted </a:t>
            </a:r>
            <a:r>
              <a:rPr lang="en-US" sz="2400" b="0" dirty="0">
                <a:highlight>
                  <a:srgbClr val="FFFF00"/>
                </a:highlight>
              </a:rPr>
              <a:t>ladder</a:t>
            </a:r>
            <a:r>
              <a:rPr lang="en-US" sz="24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two strands, or sides, of the DNA ladder wrap around each other in a spiral shape that scientists call a </a:t>
            </a:r>
            <a:r>
              <a:rPr lang="en-US" sz="2400" dirty="0">
                <a:highlight>
                  <a:srgbClr val="FFFF00"/>
                </a:highlight>
              </a:rPr>
              <a:t>double helix</a:t>
            </a:r>
            <a:r>
              <a:rPr lang="en-US" sz="2400" b="0" dirty="0"/>
              <a:t>.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word “helix” comes from a Greek word meaning to </a:t>
            </a:r>
            <a:r>
              <a:rPr lang="en-US" sz="2400" b="1" dirty="0"/>
              <a:t>wrap</a:t>
            </a:r>
            <a:r>
              <a:rPr lang="en-US" sz="2400" dirty="0"/>
              <a:t>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sides of the DNA ladder are made of </a:t>
            </a:r>
            <a:r>
              <a:rPr lang="en-US" sz="2400" dirty="0">
                <a:highlight>
                  <a:srgbClr val="FFFF00"/>
                </a:highlight>
              </a:rPr>
              <a:t>sugar</a:t>
            </a:r>
            <a:r>
              <a:rPr lang="en-US" sz="2400" b="0" dirty="0"/>
              <a:t> and </a:t>
            </a:r>
            <a:r>
              <a:rPr lang="en-US" sz="2400" dirty="0">
                <a:highlight>
                  <a:srgbClr val="FFFF00"/>
                </a:highlight>
              </a:rPr>
              <a:t>phosphate</a:t>
            </a:r>
            <a:r>
              <a:rPr lang="en-US" sz="2400" dirty="0"/>
              <a:t> </a:t>
            </a:r>
            <a:r>
              <a:rPr lang="en-US" sz="2400" b="0" dirty="0"/>
              <a:t>(often called the sugar-phosphate “</a:t>
            </a:r>
            <a:r>
              <a:rPr lang="en-US" sz="2400" dirty="0"/>
              <a:t>backbone</a:t>
            </a:r>
            <a:r>
              <a:rPr lang="en-US" sz="2400" b="0" dirty="0"/>
              <a:t>”.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The steps of the ladder are made of four </a:t>
            </a:r>
            <a:r>
              <a:rPr lang="en-US" sz="2400" dirty="0"/>
              <a:t>nitrogen</a:t>
            </a:r>
            <a:r>
              <a:rPr lang="en-US" sz="2400" b="0" dirty="0"/>
              <a:t> </a:t>
            </a:r>
            <a:r>
              <a:rPr lang="en-US" sz="2400" dirty="0"/>
              <a:t>bases</a:t>
            </a:r>
            <a:r>
              <a:rPr lang="en-US" sz="2400" b="0" dirty="0"/>
              <a:t>, which are represented by the letters: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A5258-E30B-EE48-8B79-A17A8B688181}"/>
              </a:ext>
            </a:extLst>
          </p:cNvPr>
          <p:cNvSpPr/>
          <p:nvPr/>
        </p:nvSpPr>
        <p:spPr>
          <a:xfrm>
            <a:off x="-1460259" y="3744254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05990" lvl="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 (adenine),</a:t>
            </a:r>
          </a:p>
          <a:p>
            <a:pPr marL="2205990" lvl="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G (guanine), 	</a:t>
            </a:r>
          </a:p>
          <a:p>
            <a:pPr marL="2205990" lvl="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 (cytosine), and</a:t>
            </a:r>
          </a:p>
          <a:p>
            <a:pPr marL="2205990" lvl="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T (thymine)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1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61E1D58F-753B-864F-AAEE-188FCA12AB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6640" y="22302"/>
            <a:ext cx="1147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Nucleotide">
            <a:extLst>
              <a:ext uri="{FF2B5EF4-FFF2-40B4-BE49-F238E27FC236}">
                <a16:creationId xmlns:a16="http://schemas.microsoft.com/office/drawing/2014/main" id="{7F989F0D-B489-B84F-8CDE-CA3987D61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" t="3238" r="1074" b="41638"/>
          <a:stretch/>
        </p:blipFill>
        <p:spPr bwMode="auto">
          <a:xfrm>
            <a:off x="1892200" y="0"/>
            <a:ext cx="8404552" cy="66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1192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D20DF1-0F8D-3443-9028-011175DD96B4}">
  <we:reference id="e6890d58-51ce-4572-9272-a9ab2dd6f31e" version="1.1.0.0" store="EXCatalog" storeType="EXCatalog"/>
  <we:alternateReferences>
    <we:reference id="WA200002334" version="1.1.0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627</Words>
  <Application>Microsoft Macintosh PowerPoint</Application>
  <PresentationFormat>Widescreen</PresentationFormat>
  <Paragraphs>68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Meiryo</vt:lpstr>
      <vt:lpstr>Arial</vt:lpstr>
      <vt:lpstr>Calibri</vt:lpstr>
      <vt:lpstr>Corbel</vt:lpstr>
      <vt:lpstr>Wingdings</vt:lpstr>
      <vt:lpstr>ShojiVTI</vt:lpstr>
      <vt:lpstr>THE CELL</vt:lpstr>
      <vt:lpstr>CELL STRUCTURE + FUNCTION</vt:lpstr>
      <vt:lpstr>THE NUCLEUS</vt:lpstr>
      <vt:lpstr>The Nucleus</vt:lpstr>
      <vt:lpstr>DNA</vt:lpstr>
      <vt:lpstr>DNA</vt:lpstr>
      <vt:lpstr>DNA</vt:lpstr>
      <vt:lpstr>PowerPoint Presentation</vt:lpstr>
      <vt:lpstr>PowerPoint Presentation</vt:lpstr>
      <vt:lpstr>PowerPoint Presentation</vt:lpstr>
      <vt:lpstr>DNA ARRANGEMENT</vt:lpstr>
      <vt:lpstr>How is DNA stored?</vt:lpstr>
      <vt:lpstr>PowerPoint Presentation</vt:lpstr>
      <vt:lpstr>Chromosomes</vt:lpstr>
      <vt:lpstr>GENES ARE FOUND ON CHROMOSOMES</vt:lpstr>
      <vt:lpstr>PowerPoint Presentation</vt:lpstr>
      <vt:lpstr>PowerPoint Presentation</vt:lpstr>
      <vt:lpstr>PROTEIN SYNTHESIS</vt:lpstr>
      <vt:lpstr>Protein Synthesis</vt:lpstr>
      <vt:lpstr>Lab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self:</dc:title>
  <dc:creator>Laura Spindlove</dc:creator>
  <cp:lastModifiedBy>Laura Spindlove</cp:lastModifiedBy>
  <cp:revision>13</cp:revision>
  <dcterms:created xsi:type="dcterms:W3CDTF">2021-04-13T16:07:10Z</dcterms:created>
  <dcterms:modified xsi:type="dcterms:W3CDTF">2021-12-03T20:32:14Z</dcterms:modified>
</cp:coreProperties>
</file>