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16"/>
  </p:notesMasterIdLst>
  <p:sldIdLst>
    <p:sldId id="300" r:id="rId2"/>
    <p:sldId id="302" r:id="rId3"/>
    <p:sldId id="303" r:id="rId4"/>
    <p:sldId id="329" r:id="rId5"/>
    <p:sldId id="330" r:id="rId6"/>
    <p:sldId id="331" r:id="rId7"/>
    <p:sldId id="332" r:id="rId8"/>
    <p:sldId id="333" r:id="rId9"/>
    <p:sldId id="335" r:id="rId10"/>
    <p:sldId id="337" r:id="rId11"/>
    <p:sldId id="334" r:id="rId12"/>
    <p:sldId id="338" r:id="rId13"/>
    <p:sldId id="336" r:id="rId14"/>
    <p:sldId id="33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58"/>
    <p:restoredTop sz="94665"/>
  </p:normalViewPr>
  <p:slideViewPr>
    <p:cSldViewPr snapToGrid="0" snapToObjects="1">
      <p:cViewPr varScale="1">
        <p:scale>
          <a:sx n="66" d="100"/>
          <a:sy n="66" d="100"/>
        </p:scale>
        <p:origin x="192" y="10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Change</a:t>
            </a:r>
            <a:r>
              <a:rPr lang="en-US" baseline="0" dirty="0"/>
              <a:t> in Mass vs Molarity</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410455100832474E-2"/>
          <c:y val="0.15364121412624876"/>
          <c:w val="0.8762783838021676"/>
          <c:h val="0.76885806045364913"/>
        </c:manualLayout>
      </c:layout>
      <c:scatterChart>
        <c:scatterStyle val="lineMarker"/>
        <c:varyColors val="0"/>
        <c:ser>
          <c:idx val="0"/>
          <c:order val="0"/>
          <c:tx>
            <c:strRef>
              <c:f>Sheet1!$B$1</c:f>
              <c:strCache>
                <c:ptCount val="1"/>
                <c:pt idx="0">
                  <c:v>Y-Values</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Sheet1!$A$2:$A$8</c:f>
              <c:numCache>
                <c:formatCode>General</c:formatCode>
                <c:ptCount val="7"/>
                <c:pt idx="0">
                  <c:v>0</c:v>
                </c:pt>
                <c:pt idx="1">
                  <c:v>0.2</c:v>
                </c:pt>
                <c:pt idx="2">
                  <c:v>0.4</c:v>
                </c:pt>
                <c:pt idx="3">
                  <c:v>0.6</c:v>
                </c:pt>
                <c:pt idx="4">
                  <c:v>0.8</c:v>
                </c:pt>
                <c:pt idx="5">
                  <c:v>1</c:v>
                </c:pt>
              </c:numCache>
            </c:numRef>
          </c:xVal>
          <c:yVal>
            <c:numRef>
              <c:f>Sheet1!$B$2:$B$8</c:f>
              <c:numCache>
                <c:formatCode>General</c:formatCode>
                <c:ptCount val="7"/>
                <c:pt idx="0">
                  <c:v>2.5</c:v>
                </c:pt>
                <c:pt idx="1">
                  <c:v>7</c:v>
                </c:pt>
                <c:pt idx="2">
                  <c:v>14.9</c:v>
                </c:pt>
                <c:pt idx="3">
                  <c:v>20.3</c:v>
                </c:pt>
                <c:pt idx="4">
                  <c:v>24.4</c:v>
                </c:pt>
                <c:pt idx="5">
                  <c:v>23.8</c:v>
                </c:pt>
              </c:numCache>
            </c:numRef>
          </c:yVal>
          <c:smooth val="0"/>
          <c:extLst>
            <c:ext xmlns:c16="http://schemas.microsoft.com/office/drawing/2014/chart" uri="{C3380CC4-5D6E-409C-BE32-E72D297353CC}">
              <c16:uniqueId val="{00000000-ADD0-7E47-9A2B-4B935ADAD2C7}"/>
            </c:ext>
          </c:extLst>
        </c:ser>
        <c:dLbls>
          <c:showLegendKey val="0"/>
          <c:showVal val="0"/>
          <c:showCatName val="0"/>
          <c:showSerName val="0"/>
          <c:showPercent val="0"/>
          <c:showBubbleSize val="0"/>
        </c:dLbls>
        <c:axId val="2058079199"/>
        <c:axId val="2057613871"/>
      </c:scatterChart>
      <c:valAx>
        <c:axId val="205807919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7613871"/>
        <c:crosses val="autoZero"/>
        <c:crossBetween val="midCat"/>
      </c:valAx>
      <c:valAx>
        <c:axId val="2057613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80791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Change</a:t>
            </a:r>
            <a:r>
              <a:rPr lang="en-US" baseline="0" dirty="0"/>
              <a:t> in Mass vs Molarity</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410455100832474E-2"/>
          <c:y val="0.15364121412624876"/>
          <c:w val="0.8762783838021676"/>
          <c:h val="0.76885806045364913"/>
        </c:manualLayout>
      </c:layout>
      <c:scatterChart>
        <c:scatterStyle val="lineMarker"/>
        <c:varyColors val="0"/>
        <c:ser>
          <c:idx val="0"/>
          <c:order val="0"/>
          <c:tx>
            <c:strRef>
              <c:f>Sheet1!$B$1</c:f>
              <c:strCache>
                <c:ptCount val="1"/>
                <c:pt idx="0">
                  <c:v>Y-Values</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Sheet1!$A$2:$A$8</c:f>
              <c:numCache>
                <c:formatCode>General</c:formatCode>
                <c:ptCount val="7"/>
                <c:pt idx="0">
                  <c:v>0</c:v>
                </c:pt>
                <c:pt idx="1">
                  <c:v>0.2</c:v>
                </c:pt>
                <c:pt idx="2">
                  <c:v>0.4</c:v>
                </c:pt>
                <c:pt idx="3">
                  <c:v>0.6</c:v>
                </c:pt>
                <c:pt idx="4">
                  <c:v>0.8</c:v>
                </c:pt>
                <c:pt idx="5">
                  <c:v>1</c:v>
                </c:pt>
              </c:numCache>
            </c:numRef>
          </c:xVal>
          <c:yVal>
            <c:numRef>
              <c:f>Sheet1!$B$2:$B$8</c:f>
              <c:numCache>
                <c:formatCode>General</c:formatCode>
                <c:ptCount val="7"/>
                <c:pt idx="0">
                  <c:v>2.5</c:v>
                </c:pt>
                <c:pt idx="1">
                  <c:v>7</c:v>
                </c:pt>
                <c:pt idx="2">
                  <c:v>14.9</c:v>
                </c:pt>
                <c:pt idx="3">
                  <c:v>20.3</c:v>
                </c:pt>
                <c:pt idx="4">
                  <c:v>24.4</c:v>
                </c:pt>
                <c:pt idx="5">
                  <c:v>23.8</c:v>
                </c:pt>
              </c:numCache>
            </c:numRef>
          </c:yVal>
          <c:smooth val="0"/>
          <c:extLst>
            <c:ext xmlns:c16="http://schemas.microsoft.com/office/drawing/2014/chart" uri="{C3380CC4-5D6E-409C-BE32-E72D297353CC}">
              <c16:uniqueId val="{00000000-ADD0-7E47-9A2B-4B935ADAD2C7}"/>
            </c:ext>
          </c:extLst>
        </c:ser>
        <c:dLbls>
          <c:showLegendKey val="0"/>
          <c:showVal val="0"/>
          <c:showCatName val="0"/>
          <c:showSerName val="0"/>
          <c:showPercent val="0"/>
          <c:showBubbleSize val="0"/>
        </c:dLbls>
        <c:axId val="2058079199"/>
        <c:axId val="2057613871"/>
      </c:scatterChart>
      <c:valAx>
        <c:axId val="205807919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7613871"/>
        <c:crosses val="autoZero"/>
        <c:crossBetween val="midCat"/>
      </c:valAx>
      <c:valAx>
        <c:axId val="2057613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80791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Plant</a:t>
            </a:r>
            <a:r>
              <a:rPr lang="en-US" baseline="0" dirty="0"/>
              <a:t> Growth vs Soil pH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Sheet1!$A$2:$A$8</c:f>
              <c:numCache>
                <c:formatCode>General</c:formatCode>
                <c:ptCount val="7"/>
                <c:pt idx="0">
                  <c:v>6</c:v>
                </c:pt>
                <c:pt idx="1">
                  <c:v>6.2</c:v>
                </c:pt>
                <c:pt idx="2">
                  <c:v>6.4</c:v>
                </c:pt>
                <c:pt idx="3">
                  <c:v>6.6</c:v>
                </c:pt>
                <c:pt idx="4">
                  <c:v>6.8</c:v>
                </c:pt>
                <c:pt idx="5">
                  <c:v>7</c:v>
                </c:pt>
                <c:pt idx="6">
                  <c:v>7.2</c:v>
                </c:pt>
              </c:numCache>
            </c:numRef>
          </c:xVal>
          <c:yVal>
            <c:numRef>
              <c:f>Sheet1!$B$2:$B$8</c:f>
              <c:numCache>
                <c:formatCode>General</c:formatCode>
                <c:ptCount val="7"/>
                <c:pt idx="0">
                  <c:v>25.4</c:v>
                </c:pt>
                <c:pt idx="1">
                  <c:v>33</c:v>
                </c:pt>
                <c:pt idx="2">
                  <c:v>50.8</c:v>
                </c:pt>
                <c:pt idx="3">
                  <c:v>53.5</c:v>
                </c:pt>
                <c:pt idx="4">
                  <c:v>53.5</c:v>
                </c:pt>
                <c:pt idx="5">
                  <c:v>30.5</c:v>
                </c:pt>
                <c:pt idx="6">
                  <c:v>22.9</c:v>
                </c:pt>
              </c:numCache>
            </c:numRef>
          </c:yVal>
          <c:smooth val="0"/>
          <c:extLst>
            <c:ext xmlns:c16="http://schemas.microsoft.com/office/drawing/2014/chart" uri="{C3380CC4-5D6E-409C-BE32-E72D297353CC}">
              <c16:uniqueId val="{00000000-ADD0-7E47-9A2B-4B935ADAD2C7}"/>
            </c:ext>
          </c:extLst>
        </c:ser>
        <c:dLbls>
          <c:showLegendKey val="0"/>
          <c:showVal val="0"/>
          <c:showCatName val="0"/>
          <c:showSerName val="0"/>
          <c:showPercent val="0"/>
          <c:showBubbleSize val="0"/>
        </c:dLbls>
        <c:axId val="2058079199"/>
        <c:axId val="2057613871"/>
      </c:scatterChart>
      <c:valAx>
        <c:axId val="205807919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7613871"/>
        <c:crosses val="autoZero"/>
        <c:crossBetween val="midCat"/>
      </c:valAx>
      <c:valAx>
        <c:axId val="2057613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80791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D10B3-D818-5644-AA53-546246B7EC04}" type="datetimeFigureOut">
              <a:rPr lang="en-US" smtClean="0"/>
              <a:t>9/21/20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AC76A-5B43-674C-8390-A6909145331E}" type="slidenum">
              <a:rPr lang="en-US" smtClean="0"/>
              <a:t>‹#›</a:t>
            </a:fld>
            <a:endParaRPr lang="en-US"/>
          </a:p>
        </p:txBody>
      </p:sp>
    </p:spTree>
    <p:extLst>
      <p:ext uri="{BB962C8B-B14F-4D97-AF65-F5344CB8AC3E}">
        <p14:creationId xmlns:p14="http://schemas.microsoft.com/office/powerpoint/2010/main" val="312531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9/21/20</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0845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0688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9/21/20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61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9/21/20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03544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9/21/20</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530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9/21/20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603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9/21/20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277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9/21/20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20670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9/21/20</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4358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9/21/20</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6457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9/21/20</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170280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9/21/20</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119539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A60E2-194C-CA4E-8715-159305C6043B}"/>
              </a:ext>
            </a:extLst>
          </p:cNvPr>
          <p:cNvSpPr>
            <a:spLocks noGrp="1"/>
          </p:cNvSpPr>
          <p:nvPr>
            <p:ph type="title"/>
          </p:nvPr>
        </p:nvSpPr>
        <p:spPr/>
        <p:txBody>
          <a:bodyPr/>
          <a:lstStyle/>
          <a:p>
            <a:r>
              <a:rPr lang="en-CA" dirty="0"/>
              <a:t>Enrollment Instructions</a:t>
            </a:r>
            <a:endParaRPr lang="en-US" dirty="0"/>
          </a:p>
        </p:txBody>
      </p:sp>
      <p:pic>
        <p:nvPicPr>
          <p:cNvPr id="4" name="Content Placeholder 3">
            <a:extLst>
              <a:ext uri="{FF2B5EF4-FFF2-40B4-BE49-F238E27FC236}">
                <a16:creationId xmlns:a16="http://schemas.microsoft.com/office/drawing/2014/main" id="{59BF1BBC-8D2B-1D42-82CE-A6288513CF3C}"/>
              </a:ext>
            </a:extLst>
          </p:cNvPr>
          <p:cNvPicPr>
            <a:picLocks noGrp="1" noChangeAspect="1"/>
          </p:cNvPicPr>
          <p:nvPr>
            <p:ph idx="1"/>
          </p:nvPr>
        </p:nvPicPr>
        <p:blipFill>
          <a:blip r:embed="rId2"/>
          <a:stretch>
            <a:fillRect/>
          </a:stretch>
        </p:blipFill>
        <p:spPr>
          <a:xfrm>
            <a:off x="593743" y="955389"/>
            <a:ext cx="3461148" cy="1538288"/>
          </a:xfrm>
          <a:prstGeom prst="rect">
            <a:avLst/>
          </a:prstGeom>
        </p:spPr>
      </p:pic>
      <p:sp>
        <p:nvSpPr>
          <p:cNvPr id="6" name="Rectangle 5">
            <a:extLst>
              <a:ext uri="{FF2B5EF4-FFF2-40B4-BE49-F238E27FC236}">
                <a16:creationId xmlns:a16="http://schemas.microsoft.com/office/drawing/2014/main" id="{5697D4C4-0F79-C943-B56E-35B90BBACB36}"/>
              </a:ext>
            </a:extLst>
          </p:cNvPr>
          <p:cNvSpPr/>
          <p:nvPr/>
        </p:nvSpPr>
        <p:spPr>
          <a:xfrm>
            <a:off x="5089110" y="705113"/>
            <a:ext cx="6683789" cy="5016758"/>
          </a:xfrm>
          <a:prstGeom prst="rect">
            <a:avLst/>
          </a:prstGeom>
        </p:spPr>
        <p:txBody>
          <a:bodyPr wrap="square">
            <a:spAutoFit/>
          </a:bodyPr>
          <a:lstStyle/>
          <a:p>
            <a:r>
              <a:rPr lang="en-CA" sz="2000" b="1" dirty="0"/>
              <a:t>Step 1: </a:t>
            </a:r>
            <a:r>
              <a:rPr lang="en-CA" sz="2000" dirty="0"/>
              <a:t>Go to </a:t>
            </a:r>
            <a:r>
              <a:rPr lang="en-CA" sz="2000" b="1" dirty="0">
                <a:highlight>
                  <a:srgbClr val="FFFF00"/>
                </a:highlight>
              </a:rPr>
              <a:t>https://www.explorelearning.com </a:t>
            </a:r>
          </a:p>
          <a:p>
            <a:endParaRPr lang="en-CA" sz="2000" dirty="0"/>
          </a:p>
          <a:p>
            <a:r>
              <a:rPr lang="en-CA" sz="2000" b="1" dirty="0"/>
              <a:t>Step 2: </a:t>
            </a:r>
            <a:r>
              <a:rPr lang="en-CA" sz="2000" dirty="0"/>
              <a:t>Click on the “Enroll in a Class” button in the upper right-hand corner of the web page. </a:t>
            </a:r>
          </a:p>
          <a:p>
            <a:endParaRPr lang="en-CA" sz="2000" dirty="0"/>
          </a:p>
          <a:p>
            <a:r>
              <a:rPr lang="en-CA" sz="2000" b="1" dirty="0"/>
              <a:t>Step 3: </a:t>
            </a:r>
            <a:r>
              <a:rPr lang="en-CA" sz="2000" dirty="0"/>
              <a:t>Type in your teacher’s class code: </a:t>
            </a:r>
            <a:r>
              <a:rPr lang="en-CA" sz="2000" b="1" dirty="0">
                <a:highlight>
                  <a:srgbClr val="FFFF00"/>
                </a:highlight>
              </a:rPr>
              <a:t>P5WVZQ</a:t>
            </a:r>
          </a:p>
          <a:p>
            <a:r>
              <a:rPr lang="en-CA" sz="2000" dirty="0"/>
              <a:t>Click “Continue” and follow the directions on the site to complete your enrollment. Use your usual first &amp; last name please. </a:t>
            </a:r>
          </a:p>
          <a:p>
            <a:endParaRPr lang="en-CA" sz="2000" dirty="0"/>
          </a:p>
          <a:p>
            <a:r>
              <a:rPr lang="en-CA" sz="2000" b="1" dirty="0"/>
              <a:t>Step 4: </a:t>
            </a:r>
            <a:r>
              <a:rPr lang="en-CA" sz="2000" dirty="0"/>
              <a:t>Record your username and password in your phone or somewhere that you won’t lose it. </a:t>
            </a:r>
          </a:p>
          <a:p>
            <a:endParaRPr lang="en-CA" sz="2000" dirty="0"/>
          </a:p>
          <a:p>
            <a:r>
              <a:rPr lang="en-CA" sz="2000" dirty="0"/>
              <a:t>Once you’ve enrolled, you can login anytime using just your username and password (no class code required). </a:t>
            </a:r>
            <a:endParaRPr lang="en-US" sz="2000" dirty="0"/>
          </a:p>
        </p:txBody>
      </p:sp>
    </p:spTree>
    <p:extLst>
      <p:ext uri="{BB962C8B-B14F-4D97-AF65-F5344CB8AC3E}">
        <p14:creationId xmlns:p14="http://schemas.microsoft.com/office/powerpoint/2010/main" val="10035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1B17-B0D4-8443-90E8-2836B84AD4AC}"/>
              </a:ext>
            </a:extLst>
          </p:cNvPr>
          <p:cNvSpPr>
            <a:spLocks noGrp="1"/>
          </p:cNvSpPr>
          <p:nvPr>
            <p:ph type="title"/>
          </p:nvPr>
        </p:nvSpPr>
        <p:spPr>
          <a:xfrm>
            <a:off x="642918" y="705113"/>
            <a:ext cx="3411973" cy="1042407"/>
          </a:xfrm>
        </p:spPr>
        <p:txBody>
          <a:bodyPr>
            <a:normAutofit fontScale="90000"/>
          </a:bodyPr>
          <a:lstStyle/>
          <a:p>
            <a:r>
              <a:rPr lang="en-US" dirty="0"/>
              <a:t>Consider this data set:</a:t>
            </a:r>
          </a:p>
        </p:txBody>
      </p:sp>
      <p:pic>
        <p:nvPicPr>
          <p:cNvPr id="9" name="Picture 8">
            <a:extLst>
              <a:ext uri="{FF2B5EF4-FFF2-40B4-BE49-F238E27FC236}">
                <a16:creationId xmlns:a16="http://schemas.microsoft.com/office/drawing/2014/main" id="{477975BB-E853-2F4E-AB06-C754CACB17C1}"/>
              </a:ext>
            </a:extLst>
          </p:cNvPr>
          <p:cNvPicPr>
            <a:picLocks noChangeAspect="1"/>
          </p:cNvPicPr>
          <p:nvPr/>
        </p:nvPicPr>
        <p:blipFill>
          <a:blip r:embed="rId2"/>
          <a:stretch>
            <a:fillRect/>
          </a:stretch>
        </p:blipFill>
        <p:spPr>
          <a:xfrm>
            <a:off x="642918" y="2133794"/>
            <a:ext cx="11537951" cy="4435368"/>
          </a:xfrm>
          <a:prstGeom prst="rect">
            <a:avLst/>
          </a:prstGeom>
        </p:spPr>
      </p:pic>
      <p:sp>
        <p:nvSpPr>
          <p:cNvPr id="11" name="TextBox 10">
            <a:extLst>
              <a:ext uri="{FF2B5EF4-FFF2-40B4-BE49-F238E27FC236}">
                <a16:creationId xmlns:a16="http://schemas.microsoft.com/office/drawing/2014/main" id="{7D621461-5B2C-0642-A291-C98B23CDB276}"/>
              </a:ext>
            </a:extLst>
          </p:cNvPr>
          <p:cNvSpPr txBox="1"/>
          <p:nvPr/>
        </p:nvSpPr>
        <p:spPr>
          <a:xfrm>
            <a:off x="387394" y="105958"/>
            <a:ext cx="4611326" cy="523220"/>
          </a:xfrm>
          <a:prstGeom prst="rect">
            <a:avLst/>
          </a:prstGeom>
          <a:noFill/>
        </p:spPr>
        <p:txBody>
          <a:bodyPr wrap="square" rtlCol="0">
            <a:spAutoFit/>
          </a:bodyPr>
          <a:lstStyle/>
          <a:p>
            <a:r>
              <a:rPr lang="en-US" sz="2800" i="1" dirty="0"/>
              <a:t>example</a:t>
            </a:r>
          </a:p>
        </p:txBody>
      </p:sp>
    </p:spTree>
    <p:extLst>
      <p:ext uri="{BB962C8B-B14F-4D97-AF65-F5344CB8AC3E}">
        <p14:creationId xmlns:p14="http://schemas.microsoft.com/office/powerpoint/2010/main" val="382336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1B17-B0D4-8443-90E8-2836B84AD4AC}"/>
              </a:ext>
            </a:extLst>
          </p:cNvPr>
          <p:cNvSpPr>
            <a:spLocks noGrp="1"/>
          </p:cNvSpPr>
          <p:nvPr>
            <p:ph type="title"/>
          </p:nvPr>
        </p:nvSpPr>
        <p:spPr>
          <a:xfrm>
            <a:off x="642918" y="705113"/>
            <a:ext cx="3411973" cy="1042407"/>
          </a:xfrm>
        </p:spPr>
        <p:txBody>
          <a:bodyPr>
            <a:normAutofit fontScale="90000"/>
          </a:bodyPr>
          <a:lstStyle/>
          <a:p>
            <a:r>
              <a:rPr lang="en-US" dirty="0"/>
              <a:t>Consider this data set:</a:t>
            </a:r>
          </a:p>
        </p:txBody>
      </p:sp>
      <p:graphicFrame>
        <p:nvGraphicFramePr>
          <p:cNvPr id="4" name="Content Placeholder 3">
            <a:extLst>
              <a:ext uri="{FF2B5EF4-FFF2-40B4-BE49-F238E27FC236}">
                <a16:creationId xmlns:a16="http://schemas.microsoft.com/office/drawing/2014/main" id="{EF5D9E58-6EBC-734C-AC17-3B07072823F8}"/>
              </a:ext>
            </a:extLst>
          </p:cNvPr>
          <p:cNvGraphicFramePr>
            <a:graphicFrameLocks noGrp="1"/>
          </p:cNvGraphicFramePr>
          <p:nvPr>
            <p:ph idx="1"/>
            <p:extLst>
              <p:ext uri="{D42A27DB-BD31-4B8C-83A1-F6EECF244321}">
                <p14:modId xmlns:p14="http://schemas.microsoft.com/office/powerpoint/2010/main" val="2992138457"/>
              </p:ext>
            </p:extLst>
          </p:nvPr>
        </p:nvGraphicFramePr>
        <p:xfrm>
          <a:off x="6476640" y="705113"/>
          <a:ext cx="5656263" cy="50660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DE926CC-59EE-104A-ADF6-3F762D9B2067}"/>
              </a:ext>
            </a:extLst>
          </p:cNvPr>
          <p:cNvSpPr txBox="1"/>
          <p:nvPr/>
        </p:nvSpPr>
        <p:spPr>
          <a:xfrm>
            <a:off x="8310880" y="5848700"/>
            <a:ext cx="3149600" cy="369332"/>
          </a:xfrm>
          <a:prstGeom prst="rect">
            <a:avLst/>
          </a:prstGeom>
          <a:noFill/>
        </p:spPr>
        <p:txBody>
          <a:bodyPr wrap="square" rtlCol="0">
            <a:spAutoFit/>
          </a:bodyPr>
          <a:lstStyle/>
          <a:p>
            <a:r>
              <a:rPr lang="en-US" dirty="0"/>
              <a:t>Molarity (M)</a:t>
            </a:r>
          </a:p>
        </p:txBody>
      </p:sp>
      <p:sp>
        <p:nvSpPr>
          <p:cNvPr id="7" name="TextBox 6">
            <a:extLst>
              <a:ext uri="{FF2B5EF4-FFF2-40B4-BE49-F238E27FC236}">
                <a16:creationId xmlns:a16="http://schemas.microsoft.com/office/drawing/2014/main" id="{5309FF6E-EE95-A341-B9E5-E3E8A7E81018}"/>
              </a:ext>
            </a:extLst>
          </p:cNvPr>
          <p:cNvSpPr txBox="1"/>
          <p:nvPr/>
        </p:nvSpPr>
        <p:spPr>
          <a:xfrm rot="16200000">
            <a:off x="4501823" y="3173214"/>
            <a:ext cx="3580303" cy="369332"/>
          </a:xfrm>
          <a:prstGeom prst="rect">
            <a:avLst/>
          </a:prstGeom>
          <a:noFill/>
        </p:spPr>
        <p:txBody>
          <a:bodyPr wrap="square" rtlCol="0">
            <a:spAutoFit/>
          </a:bodyPr>
          <a:lstStyle/>
          <a:p>
            <a:r>
              <a:rPr lang="en-US" dirty="0"/>
              <a:t>Percent Change in Mass(%)</a:t>
            </a:r>
          </a:p>
        </p:txBody>
      </p:sp>
      <p:cxnSp>
        <p:nvCxnSpPr>
          <p:cNvPr id="8" name="Straight Connector 7">
            <a:extLst>
              <a:ext uri="{FF2B5EF4-FFF2-40B4-BE49-F238E27FC236}">
                <a16:creationId xmlns:a16="http://schemas.microsoft.com/office/drawing/2014/main" id="{AE17FC29-823B-B04E-B1A4-84AF8AD4BA03}"/>
              </a:ext>
            </a:extLst>
          </p:cNvPr>
          <p:cNvCxnSpPr>
            <a:cxnSpLocks/>
          </p:cNvCxnSpPr>
          <p:nvPr/>
        </p:nvCxnSpPr>
        <p:spPr>
          <a:xfrm flipV="1">
            <a:off x="6476639" y="1490171"/>
            <a:ext cx="4171041" cy="387938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0068F3D0-77C6-8041-B1BC-6CA8A1DC2321}"/>
              </a:ext>
            </a:extLst>
          </p:cNvPr>
          <p:cNvPicPr>
            <a:picLocks noChangeAspect="1"/>
          </p:cNvPicPr>
          <p:nvPr/>
        </p:nvPicPr>
        <p:blipFill>
          <a:blip r:embed="rId3"/>
          <a:stretch>
            <a:fillRect/>
          </a:stretch>
        </p:blipFill>
        <p:spPr>
          <a:xfrm>
            <a:off x="-351569" y="2496364"/>
            <a:ext cx="6150960" cy="2364525"/>
          </a:xfrm>
          <a:prstGeom prst="rect">
            <a:avLst/>
          </a:prstGeom>
        </p:spPr>
      </p:pic>
    </p:spTree>
    <p:extLst>
      <p:ext uri="{BB962C8B-B14F-4D97-AF65-F5344CB8AC3E}">
        <p14:creationId xmlns:p14="http://schemas.microsoft.com/office/powerpoint/2010/main" val="45755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1"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1"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par>
                                <p:cTn id="31" presetID="9" presetClass="entr" presetSubtype="0" fill="hold" grpId="1"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dissolv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P spid="5" grpId="0"/>
      <p:bldP spid="5" grpId="1"/>
      <p:bldP spid="7" grpId="0"/>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F5D9E58-6EBC-734C-AC17-3B07072823F8}"/>
              </a:ext>
            </a:extLst>
          </p:cNvPr>
          <p:cNvGraphicFramePr>
            <a:graphicFrameLocks noGrp="1"/>
          </p:cNvGraphicFramePr>
          <p:nvPr>
            <p:ph idx="1"/>
            <p:extLst>
              <p:ext uri="{D42A27DB-BD31-4B8C-83A1-F6EECF244321}">
                <p14:modId xmlns:p14="http://schemas.microsoft.com/office/powerpoint/2010/main" val="2439763448"/>
              </p:ext>
            </p:extLst>
          </p:nvPr>
        </p:nvGraphicFramePr>
        <p:xfrm>
          <a:off x="5283200" y="705112"/>
          <a:ext cx="6849703" cy="551291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DE926CC-59EE-104A-ADF6-3F762D9B2067}"/>
              </a:ext>
            </a:extLst>
          </p:cNvPr>
          <p:cNvSpPr txBox="1"/>
          <p:nvPr/>
        </p:nvSpPr>
        <p:spPr>
          <a:xfrm>
            <a:off x="7741920" y="6488668"/>
            <a:ext cx="3149600" cy="369332"/>
          </a:xfrm>
          <a:prstGeom prst="rect">
            <a:avLst/>
          </a:prstGeom>
          <a:noFill/>
        </p:spPr>
        <p:txBody>
          <a:bodyPr wrap="square" rtlCol="0">
            <a:spAutoFit/>
          </a:bodyPr>
          <a:lstStyle/>
          <a:p>
            <a:r>
              <a:rPr lang="en-US" dirty="0"/>
              <a:t>Molarity (M)</a:t>
            </a:r>
          </a:p>
        </p:txBody>
      </p:sp>
      <p:sp>
        <p:nvSpPr>
          <p:cNvPr id="7" name="TextBox 6">
            <a:extLst>
              <a:ext uri="{FF2B5EF4-FFF2-40B4-BE49-F238E27FC236}">
                <a16:creationId xmlns:a16="http://schemas.microsoft.com/office/drawing/2014/main" id="{5309FF6E-EE95-A341-B9E5-E3E8A7E81018}"/>
              </a:ext>
            </a:extLst>
          </p:cNvPr>
          <p:cNvSpPr txBox="1"/>
          <p:nvPr/>
        </p:nvSpPr>
        <p:spPr>
          <a:xfrm rot="16200000">
            <a:off x="3308383" y="3394741"/>
            <a:ext cx="3580303" cy="369332"/>
          </a:xfrm>
          <a:prstGeom prst="rect">
            <a:avLst/>
          </a:prstGeom>
          <a:noFill/>
        </p:spPr>
        <p:txBody>
          <a:bodyPr wrap="square" rtlCol="0">
            <a:spAutoFit/>
          </a:bodyPr>
          <a:lstStyle/>
          <a:p>
            <a:r>
              <a:rPr lang="en-US" dirty="0"/>
              <a:t>Percent Change in Mass(%)</a:t>
            </a:r>
          </a:p>
        </p:txBody>
      </p:sp>
      <p:cxnSp>
        <p:nvCxnSpPr>
          <p:cNvPr id="8" name="Straight Connector 7">
            <a:extLst>
              <a:ext uri="{FF2B5EF4-FFF2-40B4-BE49-F238E27FC236}">
                <a16:creationId xmlns:a16="http://schemas.microsoft.com/office/drawing/2014/main" id="{AE17FC29-823B-B04E-B1A4-84AF8AD4BA03}"/>
              </a:ext>
            </a:extLst>
          </p:cNvPr>
          <p:cNvCxnSpPr>
            <a:cxnSpLocks/>
          </p:cNvCxnSpPr>
          <p:nvPr/>
        </p:nvCxnSpPr>
        <p:spPr>
          <a:xfrm flipV="1">
            <a:off x="5588000" y="1950720"/>
            <a:ext cx="4459383" cy="3418839"/>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C94DB4D-08C5-2948-AAA4-35FB0D4A09DA}"/>
              </a:ext>
            </a:extLst>
          </p:cNvPr>
          <p:cNvSpPr txBox="1"/>
          <p:nvPr/>
        </p:nvSpPr>
        <p:spPr>
          <a:xfrm>
            <a:off x="608061" y="706207"/>
            <a:ext cx="3411973" cy="2677656"/>
          </a:xfrm>
          <a:prstGeom prst="rect">
            <a:avLst/>
          </a:prstGeom>
          <a:noFill/>
        </p:spPr>
        <p:txBody>
          <a:bodyPr wrap="square" rtlCol="0">
            <a:spAutoFit/>
          </a:bodyPr>
          <a:lstStyle/>
          <a:p>
            <a:pPr algn="ctr"/>
            <a:r>
              <a:rPr lang="en-US" sz="2800" dirty="0"/>
              <a:t>We can use the line of best fit to estimate by </a:t>
            </a:r>
            <a:r>
              <a:rPr lang="en-US" sz="2800" dirty="0">
                <a:solidFill>
                  <a:srgbClr val="0070C0"/>
                </a:solidFill>
              </a:rPr>
              <a:t>EXTRAPOLATING </a:t>
            </a:r>
            <a:r>
              <a:rPr lang="en-US" sz="2800" dirty="0"/>
              <a:t>or </a:t>
            </a:r>
            <a:r>
              <a:rPr lang="en-US" sz="2800" dirty="0">
                <a:solidFill>
                  <a:srgbClr val="FF0000"/>
                </a:solidFill>
              </a:rPr>
              <a:t>INTERPOLATING</a:t>
            </a:r>
          </a:p>
        </p:txBody>
      </p:sp>
      <p:sp>
        <p:nvSpPr>
          <p:cNvPr id="10" name="Oval 9">
            <a:extLst>
              <a:ext uri="{FF2B5EF4-FFF2-40B4-BE49-F238E27FC236}">
                <a16:creationId xmlns:a16="http://schemas.microsoft.com/office/drawing/2014/main" id="{77DD4C34-7EB5-7640-9F44-DB2A4B299CBE}"/>
              </a:ext>
            </a:extLst>
          </p:cNvPr>
          <p:cNvSpPr/>
          <p:nvPr/>
        </p:nvSpPr>
        <p:spPr>
          <a:xfrm>
            <a:off x="10185045" y="1950720"/>
            <a:ext cx="905098" cy="1036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A0B8E97-0E3F-9C47-B077-76D364244568}"/>
              </a:ext>
            </a:extLst>
          </p:cNvPr>
          <p:cNvSpPr txBox="1"/>
          <p:nvPr/>
        </p:nvSpPr>
        <p:spPr>
          <a:xfrm>
            <a:off x="591609" y="4112391"/>
            <a:ext cx="3411973" cy="1815882"/>
          </a:xfrm>
          <a:prstGeom prst="rect">
            <a:avLst/>
          </a:prstGeom>
          <a:noFill/>
        </p:spPr>
        <p:txBody>
          <a:bodyPr wrap="square" rtlCol="0">
            <a:spAutoFit/>
          </a:bodyPr>
          <a:lstStyle/>
          <a:p>
            <a:pPr algn="ctr"/>
            <a:r>
              <a:rPr lang="en-US" sz="2800" i="1" dirty="0"/>
              <a:t>EX: estimating percent change in mass at a molarity of 0.5 M?</a:t>
            </a:r>
            <a:endParaRPr lang="en-US" sz="2800" i="1" dirty="0">
              <a:solidFill>
                <a:srgbClr val="0070C0"/>
              </a:solidFill>
            </a:endParaRPr>
          </a:p>
        </p:txBody>
      </p:sp>
      <p:cxnSp>
        <p:nvCxnSpPr>
          <p:cNvPr id="16" name="Straight Connector 15">
            <a:extLst>
              <a:ext uri="{FF2B5EF4-FFF2-40B4-BE49-F238E27FC236}">
                <a16:creationId xmlns:a16="http://schemas.microsoft.com/office/drawing/2014/main" id="{262A76BD-CBE4-8A4C-BEF8-F148DBAA5769}"/>
              </a:ext>
            </a:extLst>
          </p:cNvPr>
          <p:cNvCxnSpPr>
            <a:cxnSpLocks/>
          </p:cNvCxnSpPr>
          <p:nvPr/>
        </p:nvCxnSpPr>
        <p:spPr>
          <a:xfrm flipV="1">
            <a:off x="8249920" y="3383863"/>
            <a:ext cx="0" cy="236669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02BCAE2-FE6E-B247-87D0-5AE574FFB709}"/>
              </a:ext>
            </a:extLst>
          </p:cNvPr>
          <p:cNvCxnSpPr>
            <a:cxnSpLocks/>
          </p:cNvCxnSpPr>
          <p:nvPr/>
        </p:nvCxnSpPr>
        <p:spPr>
          <a:xfrm flipH="1">
            <a:off x="5587999" y="3383863"/>
            <a:ext cx="2661921" cy="0"/>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77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1"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1"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par>
                                <p:cTn id="31" presetID="9" presetClass="entr" presetSubtype="0" fill="hold" grpId="1"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dissolv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dissolv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dissolv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dissolve">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dissolve">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dissolve">
                                      <p:cBhvr>
                                        <p:cTn id="6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P spid="5" grpId="0"/>
      <p:bldP spid="5" grpId="1"/>
      <p:bldP spid="7" grpId="0"/>
      <p:bldP spid="7" grpId="1"/>
      <p:bldP spid="9" grpId="0"/>
      <p:bldP spid="10"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1B17-B0D4-8443-90E8-2836B84AD4AC}"/>
              </a:ext>
            </a:extLst>
          </p:cNvPr>
          <p:cNvSpPr>
            <a:spLocks noGrp="1"/>
          </p:cNvSpPr>
          <p:nvPr>
            <p:ph type="title"/>
          </p:nvPr>
        </p:nvSpPr>
        <p:spPr>
          <a:xfrm>
            <a:off x="642918" y="705113"/>
            <a:ext cx="3411973" cy="1042407"/>
          </a:xfrm>
        </p:spPr>
        <p:txBody>
          <a:bodyPr>
            <a:normAutofit fontScale="90000"/>
          </a:bodyPr>
          <a:lstStyle/>
          <a:p>
            <a:r>
              <a:rPr lang="en-US" dirty="0"/>
              <a:t>Consider this data set:</a:t>
            </a:r>
          </a:p>
        </p:txBody>
      </p:sp>
      <p:graphicFrame>
        <p:nvGraphicFramePr>
          <p:cNvPr id="4" name="Content Placeholder 3">
            <a:extLst>
              <a:ext uri="{FF2B5EF4-FFF2-40B4-BE49-F238E27FC236}">
                <a16:creationId xmlns:a16="http://schemas.microsoft.com/office/drawing/2014/main" id="{EF5D9E58-6EBC-734C-AC17-3B07072823F8}"/>
              </a:ext>
            </a:extLst>
          </p:cNvPr>
          <p:cNvGraphicFramePr>
            <a:graphicFrameLocks noGrp="1"/>
          </p:cNvGraphicFramePr>
          <p:nvPr>
            <p:ph idx="1"/>
          </p:nvPr>
        </p:nvGraphicFramePr>
        <p:xfrm>
          <a:off x="5376863" y="704850"/>
          <a:ext cx="6172200" cy="5197475"/>
        </p:xfrm>
        <a:graphic>
          <a:graphicData uri="http://schemas.openxmlformats.org/drawingml/2006/chart">
            <c:chart xmlns:c="http://schemas.openxmlformats.org/drawingml/2006/chart" xmlns:r="http://schemas.openxmlformats.org/officeDocument/2006/relationships" r:id="rId2"/>
          </a:graphicData>
        </a:graphic>
      </p:graphicFrame>
      <p:pic>
        <p:nvPicPr>
          <p:cNvPr id="2050" name="Picture 2" descr="How to Create Data Tables and Scientific Graphs - Learning about the  Scientific Process">
            <a:extLst>
              <a:ext uri="{FF2B5EF4-FFF2-40B4-BE49-F238E27FC236}">
                <a16:creationId xmlns:a16="http://schemas.microsoft.com/office/drawing/2014/main" id="{1B2D67CA-EB79-614C-81C2-2397DAB961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1" y="2440988"/>
            <a:ext cx="4230448" cy="39050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E926CC-59EE-104A-ADF6-3F762D9B2067}"/>
              </a:ext>
            </a:extLst>
          </p:cNvPr>
          <p:cNvSpPr txBox="1"/>
          <p:nvPr/>
        </p:nvSpPr>
        <p:spPr>
          <a:xfrm>
            <a:off x="7798993" y="5993194"/>
            <a:ext cx="3149600" cy="369332"/>
          </a:xfrm>
          <a:prstGeom prst="rect">
            <a:avLst/>
          </a:prstGeom>
          <a:noFill/>
        </p:spPr>
        <p:txBody>
          <a:bodyPr wrap="square" rtlCol="0">
            <a:spAutoFit/>
          </a:bodyPr>
          <a:lstStyle/>
          <a:p>
            <a:r>
              <a:rPr lang="en-US" dirty="0"/>
              <a:t>pH of soil</a:t>
            </a:r>
          </a:p>
        </p:txBody>
      </p:sp>
      <p:sp>
        <p:nvSpPr>
          <p:cNvPr id="7" name="TextBox 6">
            <a:extLst>
              <a:ext uri="{FF2B5EF4-FFF2-40B4-BE49-F238E27FC236}">
                <a16:creationId xmlns:a16="http://schemas.microsoft.com/office/drawing/2014/main" id="{5309FF6E-EE95-A341-B9E5-E3E8A7E81018}"/>
              </a:ext>
            </a:extLst>
          </p:cNvPr>
          <p:cNvSpPr txBox="1"/>
          <p:nvPr/>
        </p:nvSpPr>
        <p:spPr>
          <a:xfrm rot="16200000">
            <a:off x="3479195" y="2869510"/>
            <a:ext cx="3149600" cy="369332"/>
          </a:xfrm>
          <a:prstGeom prst="rect">
            <a:avLst/>
          </a:prstGeom>
          <a:noFill/>
        </p:spPr>
        <p:txBody>
          <a:bodyPr wrap="square" rtlCol="0">
            <a:spAutoFit/>
          </a:bodyPr>
          <a:lstStyle/>
          <a:p>
            <a:r>
              <a:rPr lang="en-US" dirty="0"/>
              <a:t>Plant growth (cm)</a:t>
            </a:r>
          </a:p>
        </p:txBody>
      </p:sp>
      <p:cxnSp>
        <p:nvCxnSpPr>
          <p:cNvPr id="8" name="Straight Connector 7">
            <a:extLst>
              <a:ext uri="{FF2B5EF4-FFF2-40B4-BE49-F238E27FC236}">
                <a16:creationId xmlns:a16="http://schemas.microsoft.com/office/drawing/2014/main" id="{AE17FC29-823B-B04E-B1A4-84AF8AD4BA03}"/>
              </a:ext>
            </a:extLst>
          </p:cNvPr>
          <p:cNvCxnSpPr>
            <a:cxnSpLocks/>
          </p:cNvCxnSpPr>
          <p:nvPr/>
        </p:nvCxnSpPr>
        <p:spPr>
          <a:xfrm flipV="1">
            <a:off x="9895840" y="1479376"/>
            <a:ext cx="487680" cy="2767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249B6A-9CE5-444F-9E9A-2AFA37195542}"/>
              </a:ext>
            </a:extLst>
          </p:cNvPr>
          <p:cNvCxnSpPr/>
          <p:nvPr/>
        </p:nvCxnSpPr>
        <p:spPr>
          <a:xfrm>
            <a:off x="10383520" y="1747520"/>
            <a:ext cx="406400" cy="24993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84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EB1CCE3-FB1D-471C-9AFE-D20E81E64A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9EE5F7-94EA-B846-AA0C-619AB7982922}"/>
              </a:ext>
            </a:extLst>
          </p:cNvPr>
          <p:cNvSpPr>
            <a:spLocks noGrp="1"/>
          </p:cNvSpPr>
          <p:nvPr>
            <p:ph type="title"/>
          </p:nvPr>
        </p:nvSpPr>
        <p:spPr>
          <a:xfrm>
            <a:off x="1434622" y="1113327"/>
            <a:ext cx="4862811" cy="2019488"/>
          </a:xfrm>
        </p:spPr>
        <p:txBody>
          <a:bodyPr>
            <a:normAutofit fontScale="90000"/>
          </a:bodyPr>
          <a:lstStyle/>
          <a:p>
            <a:r>
              <a:rPr lang="en-US" sz="4800" dirty="0">
                <a:solidFill>
                  <a:schemeClr val="bg1"/>
                </a:solidFill>
              </a:rPr>
              <a:t>VIRTUAL </a:t>
            </a:r>
            <a:br>
              <a:rPr lang="en-US" sz="4800" dirty="0">
                <a:solidFill>
                  <a:schemeClr val="bg1"/>
                </a:solidFill>
              </a:rPr>
            </a:br>
            <a:r>
              <a:rPr lang="en-US" sz="4800" dirty="0">
                <a:solidFill>
                  <a:schemeClr val="bg1"/>
                </a:solidFill>
              </a:rPr>
              <a:t>LAB</a:t>
            </a:r>
          </a:p>
        </p:txBody>
      </p:sp>
      <p:sp>
        <p:nvSpPr>
          <p:cNvPr id="16" name="Rectangle 15">
            <a:extLst>
              <a:ext uri="{FF2B5EF4-FFF2-40B4-BE49-F238E27FC236}">
                <a16:creationId xmlns:a16="http://schemas.microsoft.com/office/drawing/2014/main" id="{60F38E87-6AF8-4488-B608-9FA2F57B4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CC3B76D-CC6E-42D0-8666-2A2164AB5A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55896"/>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BA9D6C-8214-4E25-AF8B-48762AD8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9" y="3419903"/>
            <a:ext cx="5789163" cy="343809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BE9B8BD-472F-4F54-AC9D-101EE34969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871A14F-64B0-4CCE-900E-695C55EFF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FDBC76A-295F-4635-A28D-ADA24F383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C62DB96-401A-1D40-8369-9EA780F9A075}"/>
              </a:ext>
            </a:extLst>
          </p:cNvPr>
          <p:cNvSpPr txBox="1"/>
          <p:nvPr/>
        </p:nvSpPr>
        <p:spPr>
          <a:xfrm>
            <a:off x="3783862" y="3701429"/>
            <a:ext cx="3046555" cy="1754326"/>
          </a:xfrm>
          <a:prstGeom prst="rect">
            <a:avLst/>
          </a:prstGeom>
          <a:noFill/>
        </p:spPr>
        <p:txBody>
          <a:bodyPr wrap="square" rtlCol="0">
            <a:spAutoFit/>
          </a:bodyPr>
          <a:lstStyle/>
          <a:p>
            <a:pPr algn="ctr"/>
            <a:r>
              <a:rPr lang="en-US" sz="5400" dirty="0"/>
              <a:t>Growing Plants</a:t>
            </a:r>
          </a:p>
        </p:txBody>
      </p:sp>
      <p:pic>
        <p:nvPicPr>
          <p:cNvPr id="21" name="Graphic 20" descr="Cloud Computing">
            <a:extLst>
              <a:ext uri="{FF2B5EF4-FFF2-40B4-BE49-F238E27FC236}">
                <a16:creationId xmlns:a16="http://schemas.microsoft.com/office/drawing/2014/main" id="{F8EE4659-C9E5-0745-8CF5-C1EFAEB0A0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99253" y="844044"/>
            <a:ext cx="2426741" cy="2426741"/>
          </a:xfrm>
          <a:prstGeom prst="rect">
            <a:avLst/>
          </a:prstGeom>
        </p:spPr>
      </p:pic>
      <p:sp>
        <p:nvSpPr>
          <p:cNvPr id="25" name="TextBox 24">
            <a:extLst>
              <a:ext uri="{FF2B5EF4-FFF2-40B4-BE49-F238E27FC236}">
                <a16:creationId xmlns:a16="http://schemas.microsoft.com/office/drawing/2014/main" id="{5E5AAC28-2DE9-CF46-8342-3551212BDE6D}"/>
              </a:ext>
            </a:extLst>
          </p:cNvPr>
          <p:cNvSpPr txBox="1"/>
          <p:nvPr/>
        </p:nvSpPr>
        <p:spPr>
          <a:xfrm>
            <a:off x="7001622" y="336163"/>
            <a:ext cx="4731285" cy="707886"/>
          </a:xfrm>
          <a:prstGeom prst="rect">
            <a:avLst/>
          </a:prstGeom>
          <a:noFill/>
        </p:spPr>
        <p:txBody>
          <a:bodyPr wrap="square" rtlCol="0">
            <a:spAutoFit/>
          </a:bodyPr>
          <a:lstStyle/>
          <a:p>
            <a:r>
              <a:rPr lang="en-US" sz="2000" dirty="0"/>
              <a:t>Launch the gizmo that’s waiting for you: </a:t>
            </a:r>
          </a:p>
        </p:txBody>
      </p:sp>
      <p:sp>
        <p:nvSpPr>
          <p:cNvPr id="27" name="TextBox 26">
            <a:extLst>
              <a:ext uri="{FF2B5EF4-FFF2-40B4-BE49-F238E27FC236}">
                <a16:creationId xmlns:a16="http://schemas.microsoft.com/office/drawing/2014/main" id="{2FA57FE6-DCC1-AA45-B4E6-29CF8F357660}"/>
              </a:ext>
            </a:extLst>
          </p:cNvPr>
          <p:cNvSpPr txBox="1"/>
          <p:nvPr/>
        </p:nvSpPr>
        <p:spPr>
          <a:xfrm>
            <a:off x="7203933" y="2268926"/>
            <a:ext cx="4731285" cy="4493538"/>
          </a:xfrm>
          <a:prstGeom prst="rect">
            <a:avLst/>
          </a:prstGeom>
          <a:noFill/>
        </p:spPr>
        <p:txBody>
          <a:bodyPr wrap="square" rtlCol="0">
            <a:spAutoFit/>
          </a:bodyPr>
          <a:lstStyle/>
          <a:p>
            <a:pPr algn="ctr"/>
            <a:r>
              <a:rPr lang="en-US" sz="2200" b="1" dirty="0"/>
              <a:t>Design and run an experiment using the parameters of this gizmo. </a:t>
            </a:r>
          </a:p>
          <a:p>
            <a:pPr algn="ctr"/>
            <a:r>
              <a:rPr lang="en-US" sz="2200" b="1" dirty="0"/>
              <a:t>What could you investigate?</a:t>
            </a:r>
          </a:p>
          <a:p>
            <a:endParaRPr lang="en-US" sz="2200" dirty="0"/>
          </a:p>
          <a:p>
            <a:endParaRPr lang="en-US" sz="2200" dirty="0"/>
          </a:p>
          <a:p>
            <a:r>
              <a:rPr lang="en-US" sz="2200" dirty="0"/>
              <a:t>Work with the lab partner you’re sitting beside. Use the assignment in Teams to record your responses. You may complete one document together but each of you needs to turn it in on Teams.</a:t>
            </a:r>
          </a:p>
        </p:txBody>
      </p:sp>
      <p:pic>
        <p:nvPicPr>
          <p:cNvPr id="5" name="Picture 4">
            <a:extLst>
              <a:ext uri="{FF2B5EF4-FFF2-40B4-BE49-F238E27FC236}">
                <a16:creationId xmlns:a16="http://schemas.microsoft.com/office/drawing/2014/main" id="{78E1181D-C07B-D545-B98C-18C4995228A8}"/>
              </a:ext>
            </a:extLst>
          </p:cNvPr>
          <p:cNvPicPr>
            <a:picLocks noChangeAspect="1"/>
          </p:cNvPicPr>
          <p:nvPr/>
        </p:nvPicPr>
        <p:blipFill>
          <a:blip r:embed="rId4"/>
          <a:stretch>
            <a:fillRect/>
          </a:stretch>
        </p:blipFill>
        <p:spPr>
          <a:xfrm>
            <a:off x="7444868" y="1044049"/>
            <a:ext cx="3883649" cy="790788"/>
          </a:xfrm>
          <a:prstGeom prst="rect">
            <a:avLst/>
          </a:prstGeom>
        </p:spPr>
      </p:pic>
      <p:pic>
        <p:nvPicPr>
          <p:cNvPr id="6" name="Picture 5">
            <a:extLst>
              <a:ext uri="{FF2B5EF4-FFF2-40B4-BE49-F238E27FC236}">
                <a16:creationId xmlns:a16="http://schemas.microsoft.com/office/drawing/2014/main" id="{5A5AD090-D1D9-404D-8237-97BF2C405F29}"/>
              </a:ext>
            </a:extLst>
          </p:cNvPr>
          <p:cNvPicPr>
            <a:picLocks noChangeAspect="1"/>
          </p:cNvPicPr>
          <p:nvPr/>
        </p:nvPicPr>
        <p:blipFill>
          <a:blip r:embed="rId5"/>
          <a:stretch>
            <a:fillRect/>
          </a:stretch>
        </p:blipFill>
        <p:spPr>
          <a:xfrm>
            <a:off x="1230794" y="3642984"/>
            <a:ext cx="2319053" cy="3057329"/>
          </a:xfrm>
          <a:prstGeom prst="rect">
            <a:avLst/>
          </a:prstGeom>
        </p:spPr>
      </p:pic>
      <p:sp>
        <p:nvSpPr>
          <p:cNvPr id="3" name="TextBox 2">
            <a:extLst>
              <a:ext uri="{FF2B5EF4-FFF2-40B4-BE49-F238E27FC236}">
                <a16:creationId xmlns:a16="http://schemas.microsoft.com/office/drawing/2014/main" id="{A8B4431B-94BC-9E42-9270-20DA0CAF6815}"/>
              </a:ext>
            </a:extLst>
          </p:cNvPr>
          <p:cNvSpPr txBox="1"/>
          <p:nvPr/>
        </p:nvSpPr>
        <p:spPr>
          <a:xfrm rot="20515499">
            <a:off x="68172" y="317855"/>
            <a:ext cx="3114261" cy="1015663"/>
          </a:xfrm>
          <a:prstGeom prst="rect">
            <a:avLst/>
          </a:prstGeom>
          <a:noFill/>
        </p:spPr>
        <p:txBody>
          <a:bodyPr wrap="square" rtlCol="0">
            <a:spAutoFit/>
          </a:bodyPr>
          <a:lstStyle/>
          <a:p>
            <a:r>
              <a:rPr lang="en-US" sz="6000" dirty="0">
                <a:highlight>
                  <a:srgbClr val="FFFF00"/>
                </a:highlight>
              </a:rPr>
              <a:t>EDIT</a:t>
            </a:r>
            <a:endParaRPr lang="en-US" dirty="0">
              <a:highlight>
                <a:srgbClr val="FFFF00"/>
              </a:highlight>
            </a:endParaRPr>
          </a:p>
        </p:txBody>
      </p:sp>
      <p:sp>
        <p:nvSpPr>
          <p:cNvPr id="19" name="TextBox 18">
            <a:extLst>
              <a:ext uri="{FF2B5EF4-FFF2-40B4-BE49-F238E27FC236}">
                <a16:creationId xmlns:a16="http://schemas.microsoft.com/office/drawing/2014/main" id="{3EAFC1D5-EED4-0D4A-A566-27B279BF5CBE}"/>
              </a:ext>
            </a:extLst>
          </p:cNvPr>
          <p:cNvSpPr txBox="1"/>
          <p:nvPr/>
        </p:nvSpPr>
        <p:spPr>
          <a:xfrm>
            <a:off x="3548771" y="398247"/>
            <a:ext cx="3889823" cy="1015663"/>
          </a:xfrm>
          <a:prstGeom prst="rect">
            <a:avLst/>
          </a:prstGeom>
          <a:noFill/>
        </p:spPr>
        <p:txBody>
          <a:bodyPr wrap="square" rtlCol="0">
            <a:spAutoFit/>
          </a:bodyPr>
          <a:lstStyle/>
          <a:p>
            <a:r>
              <a:rPr lang="en-US" sz="6000" dirty="0">
                <a:highlight>
                  <a:srgbClr val="FFFF00"/>
                </a:highlight>
              </a:rPr>
              <a:t>+ graph</a:t>
            </a:r>
            <a:endParaRPr lang="en-US" dirty="0">
              <a:highlight>
                <a:srgbClr val="FFFF00"/>
              </a:highlight>
            </a:endParaRPr>
          </a:p>
        </p:txBody>
      </p:sp>
    </p:spTree>
    <p:extLst>
      <p:ext uri="{BB962C8B-B14F-4D97-AF65-F5344CB8AC3E}">
        <p14:creationId xmlns:p14="http://schemas.microsoft.com/office/powerpoint/2010/main" val="166597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dissolv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3" grpId="0"/>
      <p:bldP spid="19"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EB1CCE3-FB1D-471C-9AFE-D20E81E64A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9EE5F7-94EA-B846-AA0C-619AB7982922}"/>
              </a:ext>
            </a:extLst>
          </p:cNvPr>
          <p:cNvSpPr>
            <a:spLocks noGrp="1"/>
          </p:cNvSpPr>
          <p:nvPr>
            <p:ph type="title"/>
          </p:nvPr>
        </p:nvSpPr>
        <p:spPr>
          <a:xfrm>
            <a:off x="1434622" y="1113327"/>
            <a:ext cx="4862811" cy="2019488"/>
          </a:xfrm>
        </p:spPr>
        <p:txBody>
          <a:bodyPr>
            <a:normAutofit fontScale="90000"/>
          </a:bodyPr>
          <a:lstStyle/>
          <a:p>
            <a:r>
              <a:rPr lang="en-US" sz="4800" dirty="0">
                <a:solidFill>
                  <a:schemeClr val="bg1"/>
                </a:solidFill>
              </a:rPr>
              <a:t>VIRTUAL </a:t>
            </a:r>
            <a:br>
              <a:rPr lang="en-US" sz="4800" dirty="0">
                <a:solidFill>
                  <a:schemeClr val="bg1"/>
                </a:solidFill>
              </a:rPr>
            </a:br>
            <a:r>
              <a:rPr lang="en-US" sz="4800" dirty="0">
                <a:solidFill>
                  <a:schemeClr val="bg1"/>
                </a:solidFill>
              </a:rPr>
              <a:t>LAB</a:t>
            </a:r>
          </a:p>
        </p:txBody>
      </p:sp>
      <p:sp>
        <p:nvSpPr>
          <p:cNvPr id="16" name="Rectangle 15">
            <a:extLst>
              <a:ext uri="{FF2B5EF4-FFF2-40B4-BE49-F238E27FC236}">
                <a16:creationId xmlns:a16="http://schemas.microsoft.com/office/drawing/2014/main" id="{60F38E87-6AF8-4488-B608-9FA2F57B4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CC3B76D-CC6E-42D0-8666-2A2164AB5A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55896"/>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BA9D6C-8214-4E25-AF8B-48762AD8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9" y="3419903"/>
            <a:ext cx="5789163" cy="343809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BE9B8BD-472F-4F54-AC9D-101EE34969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871A14F-64B0-4CCE-900E-695C55EFF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FDBC76A-295F-4635-A28D-ADA24F383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C62DB96-401A-1D40-8369-9EA780F9A075}"/>
              </a:ext>
            </a:extLst>
          </p:cNvPr>
          <p:cNvSpPr txBox="1"/>
          <p:nvPr/>
        </p:nvSpPr>
        <p:spPr>
          <a:xfrm>
            <a:off x="3783862" y="3701429"/>
            <a:ext cx="3046555" cy="1754326"/>
          </a:xfrm>
          <a:prstGeom prst="rect">
            <a:avLst/>
          </a:prstGeom>
          <a:noFill/>
        </p:spPr>
        <p:txBody>
          <a:bodyPr wrap="square" rtlCol="0">
            <a:spAutoFit/>
          </a:bodyPr>
          <a:lstStyle/>
          <a:p>
            <a:pPr algn="ctr"/>
            <a:r>
              <a:rPr lang="en-US" sz="5400" dirty="0"/>
              <a:t>Growing Plants</a:t>
            </a:r>
          </a:p>
        </p:txBody>
      </p:sp>
      <p:pic>
        <p:nvPicPr>
          <p:cNvPr id="21" name="Graphic 20" descr="Cloud Computing">
            <a:extLst>
              <a:ext uri="{FF2B5EF4-FFF2-40B4-BE49-F238E27FC236}">
                <a16:creationId xmlns:a16="http://schemas.microsoft.com/office/drawing/2014/main" id="{F8EE4659-C9E5-0745-8CF5-C1EFAEB0A0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42917" y="872205"/>
            <a:ext cx="2426741" cy="2426741"/>
          </a:xfrm>
          <a:prstGeom prst="rect">
            <a:avLst/>
          </a:prstGeom>
        </p:spPr>
      </p:pic>
      <p:sp>
        <p:nvSpPr>
          <p:cNvPr id="25" name="TextBox 24">
            <a:extLst>
              <a:ext uri="{FF2B5EF4-FFF2-40B4-BE49-F238E27FC236}">
                <a16:creationId xmlns:a16="http://schemas.microsoft.com/office/drawing/2014/main" id="{5E5AAC28-2DE9-CF46-8342-3551212BDE6D}"/>
              </a:ext>
            </a:extLst>
          </p:cNvPr>
          <p:cNvSpPr txBox="1"/>
          <p:nvPr/>
        </p:nvSpPr>
        <p:spPr>
          <a:xfrm>
            <a:off x="7001622" y="336163"/>
            <a:ext cx="4731285" cy="707886"/>
          </a:xfrm>
          <a:prstGeom prst="rect">
            <a:avLst/>
          </a:prstGeom>
          <a:noFill/>
        </p:spPr>
        <p:txBody>
          <a:bodyPr wrap="square" rtlCol="0">
            <a:spAutoFit/>
          </a:bodyPr>
          <a:lstStyle/>
          <a:p>
            <a:r>
              <a:rPr lang="en-US" sz="2000" dirty="0"/>
              <a:t>Launch the gizmo that’s waiting for you: </a:t>
            </a:r>
          </a:p>
        </p:txBody>
      </p:sp>
      <p:sp>
        <p:nvSpPr>
          <p:cNvPr id="27" name="TextBox 26">
            <a:extLst>
              <a:ext uri="{FF2B5EF4-FFF2-40B4-BE49-F238E27FC236}">
                <a16:creationId xmlns:a16="http://schemas.microsoft.com/office/drawing/2014/main" id="{2FA57FE6-DCC1-AA45-B4E6-29CF8F357660}"/>
              </a:ext>
            </a:extLst>
          </p:cNvPr>
          <p:cNvSpPr txBox="1"/>
          <p:nvPr/>
        </p:nvSpPr>
        <p:spPr>
          <a:xfrm>
            <a:off x="7203933" y="2268926"/>
            <a:ext cx="4731285" cy="4493538"/>
          </a:xfrm>
          <a:prstGeom prst="rect">
            <a:avLst/>
          </a:prstGeom>
          <a:noFill/>
        </p:spPr>
        <p:txBody>
          <a:bodyPr wrap="square" rtlCol="0">
            <a:spAutoFit/>
          </a:bodyPr>
          <a:lstStyle/>
          <a:p>
            <a:pPr algn="ctr"/>
            <a:r>
              <a:rPr lang="en-US" sz="2200" b="1" dirty="0"/>
              <a:t>Design and run an experiment using the parameters of this gizmo. </a:t>
            </a:r>
          </a:p>
          <a:p>
            <a:pPr algn="ctr"/>
            <a:r>
              <a:rPr lang="en-US" sz="2200" b="1" dirty="0"/>
              <a:t>What could you investigate?</a:t>
            </a:r>
          </a:p>
          <a:p>
            <a:endParaRPr lang="en-US" sz="2200" dirty="0"/>
          </a:p>
          <a:p>
            <a:endParaRPr lang="en-US" sz="2200" dirty="0"/>
          </a:p>
          <a:p>
            <a:r>
              <a:rPr lang="en-US" sz="2200" dirty="0"/>
              <a:t>Work with the lab partner you’re sitting beside. Use the assignment in Teams to record your responses. You may complete one document together but each of you needs to turn it in on Teams.</a:t>
            </a:r>
          </a:p>
        </p:txBody>
      </p:sp>
      <p:pic>
        <p:nvPicPr>
          <p:cNvPr id="5" name="Picture 4">
            <a:extLst>
              <a:ext uri="{FF2B5EF4-FFF2-40B4-BE49-F238E27FC236}">
                <a16:creationId xmlns:a16="http://schemas.microsoft.com/office/drawing/2014/main" id="{78E1181D-C07B-D545-B98C-18C4995228A8}"/>
              </a:ext>
            </a:extLst>
          </p:cNvPr>
          <p:cNvPicPr>
            <a:picLocks noChangeAspect="1"/>
          </p:cNvPicPr>
          <p:nvPr/>
        </p:nvPicPr>
        <p:blipFill>
          <a:blip r:embed="rId4"/>
          <a:stretch>
            <a:fillRect/>
          </a:stretch>
        </p:blipFill>
        <p:spPr>
          <a:xfrm>
            <a:off x="7444868" y="1044049"/>
            <a:ext cx="3883649" cy="790788"/>
          </a:xfrm>
          <a:prstGeom prst="rect">
            <a:avLst/>
          </a:prstGeom>
        </p:spPr>
      </p:pic>
      <p:pic>
        <p:nvPicPr>
          <p:cNvPr id="6" name="Picture 5">
            <a:extLst>
              <a:ext uri="{FF2B5EF4-FFF2-40B4-BE49-F238E27FC236}">
                <a16:creationId xmlns:a16="http://schemas.microsoft.com/office/drawing/2014/main" id="{5A5AD090-D1D9-404D-8237-97BF2C405F29}"/>
              </a:ext>
            </a:extLst>
          </p:cNvPr>
          <p:cNvPicPr>
            <a:picLocks noChangeAspect="1"/>
          </p:cNvPicPr>
          <p:nvPr/>
        </p:nvPicPr>
        <p:blipFill>
          <a:blip r:embed="rId5"/>
          <a:stretch>
            <a:fillRect/>
          </a:stretch>
        </p:blipFill>
        <p:spPr>
          <a:xfrm>
            <a:off x="1230794" y="3642984"/>
            <a:ext cx="2319053" cy="3057329"/>
          </a:xfrm>
          <a:prstGeom prst="rect">
            <a:avLst/>
          </a:prstGeom>
        </p:spPr>
      </p:pic>
    </p:spTree>
    <p:extLst>
      <p:ext uri="{BB962C8B-B14F-4D97-AF65-F5344CB8AC3E}">
        <p14:creationId xmlns:p14="http://schemas.microsoft.com/office/powerpoint/2010/main" val="376697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7" name="Rectangle 16">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5EDA2F5-6B28-478B-9AC4-43FE41E2B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916907"/>
            <a:ext cx="12192000" cy="23740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35402EEE-4A65-6D4F-8DEC-D904D3C430C8}"/>
              </a:ext>
            </a:extLst>
          </p:cNvPr>
          <p:cNvSpPr txBox="1">
            <a:spLocks/>
          </p:cNvSpPr>
          <p:nvPr/>
        </p:nvSpPr>
        <p:spPr>
          <a:xfrm>
            <a:off x="1529373" y="4273256"/>
            <a:ext cx="3928326" cy="1288183"/>
          </a:xfrm>
          <a:prstGeom prst="rect">
            <a:avLst/>
          </a:prstGeom>
        </p:spPr>
        <p:txBody>
          <a:bodyPr vert="horz" lIns="109728" tIns="109728" rIns="109728" bIns="91440" rtlCol="0" anchor="b">
            <a:normAutofit/>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pPr>
              <a:lnSpc>
                <a:spcPct val="115000"/>
              </a:lnSpc>
              <a:spcAft>
                <a:spcPts val="600"/>
              </a:spcAft>
            </a:pPr>
            <a:r>
              <a:rPr lang="en-US" sz="4000" b="0" cap="all" dirty="0">
                <a:solidFill>
                  <a:schemeClr val="bg1"/>
                </a:solidFill>
              </a:rPr>
              <a:t>VIRTUAL LAB</a:t>
            </a:r>
          </a:p>
        </p:txBody>
      </p:sp>
      <p:sp>
        <p:nvSpPr>
          <p:cNvPr id="25" name="Rectangle 24">
            <a:extLst>
              <a:ext uri="{FF2B5EF4-FFF2-40B4-BE49-F238E27FC236}">
                <a16:creationId xmlns:a16="http://schemas.microsoft.com/office/drawing/2014/main" id="{701D712E-ABB9-4258-877D-9349C857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79202"/>
            <a:ext cx="1006766" cy="22494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7528E56-1447-4C98-882B-CE2627950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1351CCD-E570-4A43-9E79-94884CB7E6B5}"/>
              </a:ext>
            </a:extLst>
          </p:cNvPr>
          <p:cNvPicPr>
            <a:picLocks noChangeAspect="1"/>
          </p:cNvPicPr>
          <p:nvPr/>
        </p:nvPicPr>
        <p:blipFill>
          <a:blip r:embed="rId2"/>
          <a:stretch>
            <a:fillRect/>
          </a:stretch>
        </p:blipFill>
        <p:spPr>
          <a:xfrm>
            <a:off x="1628780" y="441524"/>
            <a:ext cx="2269327" cy="2991773"/>
          </a:xfrm>
          <a:prstGeom prst="rect">
            <a:avLst/>
          </a:prstGeom>
        </p:spPr>
      </p:pic>
      <p:sp>
        <p:nvSpPr>
          <p:cNvPr id="29" name="Rectangle 28">
            <a:extLst>
              <a:ext uri="{FF2B5EF4-FFF2-40B4-BE49-F238E27FC236}">
                <a16:creationId xmlns:a16="http://schemas.microsoft.com/office/drawing/2014/main" id="{A8EAC26D-6BAA-40DB-8C61-90C7CC5EFE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649423" y="1933956"/>
            <a:ext cx="393192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410C4089-45EF-FC45-A2F3-DF2A9B9EC06A}"/>
              </a:ext>
            </a:extLst>
          </p:cNvPr>
          <p:cNvPicPr>
            <a:picLocks noGrp="1" noChangeAspect="1"/>
          </p:cNvPicPr>
          <p:nvPr>
            <p:ph idx="1"/>
          </p:nvPr>
        </p:nvPicPr>
        <p:blipFill rotWithShape="1">
          <a:blip r:embed="rId3"/>
          <a:srcRect b="9015"/>
          <a:stretch/>
        </p:blipFill>
        <p:spPr>
          <a:xfrm>
            <a:off x="4539081" y="58996"/>
            <a:ext cx="6980204" cy="3842336"/>
          </a:xfrm>
          <a:prstGeom prst="rect">
            <a:avLst/>
          </a:prstGeom>
        </p:spPr>
      </p:pic>
      <p:sp>
        <p:nvSpPr>
          <p:cNvPr id="20" name="Title 1">
            <a:extLst>
              <a:ext uri="{FF2B5EF4-FFF2-40B4-BE49-F238E27FC236}">
                <a16:creationId xmlns:a16="http://schemas.microsoft.com/office/drawing/2014/main" id="{248FDA94-DB86-304A-BCF6-5E3D429A9BF1}"/>
              </a:ext>
            </a:extLst>
          </p:cNvPr>
          <p:cNvSpPr txBox="1">
            <a:spLocks/>
          </p:cNvSpPr>
          <p:nvPr/>
        </p:nvSpPr>
        <p:spPr>
          <a:xfrm>
            <a:off x="7649206" y="4259447"/>
            <a:ext cx="4342925" cy="1248431"/>
          </a:xfrm>
          <a:prstGeom prst="rect">
            <a:avLst/>
          </a:prstGeom>
        </p:spPr>
        <p:txBody>
          <a:bodyPr vert="horz" lIns="109728" tIns="109728" rIns="109728" bIns="91440" rtlCol="0" anchor="b">
            <a:normAutofit/>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pPr>
              <a:lnSpc>
                <a:spcPct val="115000"/>
              </a:lnSpc>
              <a:spcAft>
                <a:spcPts val="600"/>
              </a:spcAft>
            </a:pPr>
            <a:r>
              <a:rPr lang="en-US" sz="3200" b="0" cap="all" dirty="0">
                <a:solidFill>
                  <a:schemeClr val="bg1"/>
                </a:solidFill>
              </a:rPr>
              <a:t>Growing plants</a:t>
            </a:r>
          </a:p>
        </p:txBody>
      </p:sp>
      <p:pic>
        <p:nvPicPr>
          <p:cNvPr id="22" name="Graphic 21" descr="Cloud Computing">
            <a:extLst>
              <a:ext uri="{FF2B5EF4-FFF2-40B4-BE49-F238E27FC236}">
                <a16:creationId xmlns:a16="http://schemas.microsoft.com/office/drawing/2014/main" id="{693E3951-7866-FE45-9617-B1160DE3F3D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57568" y="4086697"/>
            <a:ext cx="1916185" cy="1916185"/>
          </a:xfrm>
          <a:prstGeom prst="rect">
            <a:avLst/>
          </a:prstGeom>
        </p:spPr>
      </p:pic>
    </p:spTree>
    <p:extLst>
      <p:ext uri="{BB962C8B-B14F-4D97-AF65-F5344CB8AC3E}">
        <p14:creationId xmlns:p14="http://schemas.microsoft.com/office/powerpoint/2010/main" val="122235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7D9E-A6D0-7842-BDF7-E852AA8F7C2B}"/>
              </a:ext>
            </a:extLst>
          </p:cNvPr>
          <p:cNvSpPr>
            <a:spLocks noGrp="1"/>
          </p:cNvSpPr>
          <p:nvPr>
            <p:ph type="title"/>
          </p:nvPr>
        </p:nvSpPr>
        <p:spPr>
          <a:xfrm>
            <a:off x="642918" y="2910837"/>
            <a:ext cx="3411973" cy="2991773"/>
          </a:xfrm>
        </p:spPr>
        <p:txBody>
          <a:bodyPr/>
          <a:lstStyle/>
          <a:p>
            <a:pPr algn="ctr"/>
            <a:r>
              <a:rPr lang="en-US" dirty="0"/>
              <a:t>The Question</a:t>
            </a:r>
          </a:p>
        </p:txBody>
      </p:sp>
      <p:sp>
        <p:nvSpPr>
          <p:cNvPr id="3" name="Content Placeholder 2">
            <a:extLst>
              <a:ext uri="{FF2B5EF4-FFF2-40B4-BE49-F238E27FC236}">
                <a16:creationId xmlns:a16="http://schemas.microsoft.com/office/drawing/2014/main" id="{49517E72-AF67-8543-BE41-7E25EB09D207}"/>
              </a:ext>
            </a:extLst>
          </p:cNvPr>
          <p:cNvSpPr>
            <a:spLocks noGrp="1"/>
          </p:cNvSpPr>
          <p:nvPr>
            <p:ph idx="1"/>
          </p:nvPr>
        </p:nvSpPr>
        <p:spPr>
          <a:xfrm>
            <a:off x="5114636" y="680099"/>
            <a:ext cx="6358518" cy="5197497"/>
          </a:xfrm>
        </p:spPr>
        <p:txBody>
          <a:bodyPr>
            <a:normAutofit/>
          </a:bodyPr>
          <a:lstStyle/>
          <a:p>
            <a:r>
              <a:rPr lang="en-US" dirty="0"/>
              <a:t>What effect does _____ have on _____?</a:t>
            </a:r>
          </a:p>
        </p:txBody>
      </p:sp>
      <p:pic>
        <p:nvPicPr>
          <p:cNvPr id="4" name="Picture 3">
            <a:extLst>
              <a:ext uri="{FF2B5EF4-FFF2-40B4-BE49-F238E27FC236}">
                <a16:creationId xmlns:a16="http://schemas.microsoft.com/office/drawing/2014/main" id="{3F0945F0-ED42-154F-ABDE-652EE1FA8047}"/>
              </a:ext>
            </a:extLst>
          </p:cNvPr>
          <p:cNvPicPr>
            <a:picLocks noChangeAspect="1"/>
          </p:cNvPicPr>
          <p:nvPr/>
        </p:nvPicPr>
        <p:blipFill>
          <a:blip r:embed="rId2"/>
          <a:stretch>
            <a:fillRect/>
          </a:stretch>
        </p:blipFill>
        <p:spPr>
          <a:xfrm>
            <a:off x="1255681" y="494662"/>
            <a:ext cx="2269327" cy="2991773"/>
          </a:xfrm>
          <a:prstGeom prst="rect">
            <a:avLst/>
          </a:prstGeom>
        </p:spPr>
      </p:pic>
      <p:sp>
        <p:nvSpPr>
          <p:cNvPr id="5" name="TextBox 4">
            <a:extLst>
              <a:ext uri="{FF2B5EF4-FFF2-40B4-BE49-F238E27FC236}">
                <a16:creationId xmlns:a16="http://schemas.microsoft.com/office/drawing/2014/main" id="{33DE3508-DBE6-7844-840B-B6406EC901B8}"/>
              </a:ext>
            </a:extLst>
          </p:cNvPr>
          <p:cNvSpPr txBox="1"/>
          <p:nvPr/>
        </p:nvSpPr>
        <p:spPr>
          <a:xfrm>
            <a:off x="7853082" y="3048017"/>
            <a:ext cx="1031895" cy="461665"/>
          </a:xfrm>
          <a:prstGeom prst="rect">
            <a:avLst/>
          </a:prstGeom>
          <a:noFill/>
        </p:spPr>
        <p:txBody>
          <a:bodyPr wrap="square" rtlCol="0">
            <a:spAutoFit/>
          </a:bodyPr>
          <a:lstStyle/>
          <a:p>
            <a:r>
              <a:rPr lang="en-US" sz="2400" b="1" dirty="0"/>
              <a:t>IV</a:t>
            </a:r>
            <a:endParaRPr lang="en-US" b="1" dirty="0"/>
          </a:p>
        </p:txBody>
      </p:sp>
      <p:sp>
        <p:nvSpPr>
          <p:cNvPr id="6" name="TextBox 5">
            <a:extLst>
              <a:ext uri="{FF2B5EF4-FFF2-40B4-BE49-F238E27FC236}">
                <a16:creationId xmlns:a16="http://schemas.microsoft.com/office/drawing/2014/main" id="{7EB20F86-DDD7-A04A-97FF-869AB971763B}"/>
              </a:ext>
            </a:extLst>
          </p:cNvPr>
          <p:cNvSpPr txBox="1"/>
          <p:nvPr/>
        </p:nvSpPr>
        <p:spPr>
          <a:xfrm>
            <a:off x="10020651" y="3048016"/>
            <a:ext cx="1031895" cy="461665"/>
          </a:xfrm>
          <a:prstGeom prst="rect">
            <a:avLst/>
          </a:prstGeom>
          <a:noFill/>
        </p:spPr>
        <p:txBody>
          <a:bodyPr wrap="square" rtlCol="0">
            <a:spAutoFit/>
          </a:bodyPr>
          <a:lstStyle/>
          <a:p>
            <a:r>
              <a:rPr lang="en-US" sz="2400" b="1" dirty="0"/>
              <a:t>DV</a:t>
            </a:r>
            <a:endParaRPr lang="en-US" b="1" dirty="0"/>
          </a:p>
        </p:txBody>
      </p:sp>
      <p:sp>
        <p:nvSpPr>
          <p:cNvPr id="7" name="TextBox 6">
            <a:extLst>
              <a:ext uri="{FF2B5EF4-FFF2-40B4-BE49-F238E27FC236}">
                <a16:creationId xmlns:a16="http://schemas.microsoft.com/office/drawing/2014/main" id="{65A3D1AD-4DEE-1147-8608-B6149C6FC525}"/>
              </a:ext>
            </a:extLst>
          </p:cNvPr>
          <p:cNvSpPr txBox="1"/>
          <p:nvPr/>
        </p:nvSpPr>
        <p:spPr>
          <a:xfrm>
            <a:off x="9497373" y="1950857"/>
            <a:ext cx="1975781" cy="369332"/>
          </a:xfrm>
          <a:prstGeom prst="rect">
            <a:avLst/>
          </a:prstGeom>
          <a:noFill/>
        </p:spPr>
        <p:txBody>
          <a:bodyPr wrap="square" rtlCol="0">
            <a:spAutoFit/>
          </a:bodyPr>
          <a:lstStyle/>
          <a:p>
            <a:r>
              <a:rPr lang="en-US" dirty="0"/>
              <a:t>Measurable?</a:t>
            </a:r>
          </a:p>
        </p:txBody>
      </p:sp>
      <p:sp>
        <p:nvSpPr>
          <p:cNvPr id="10" name="TextBox 9">
            <a:extLst>
              <a:ext uri="{FF2B5EF4-FFF2-40B4-BE49-F238E27FC236}">
                <a16:creationId xmlns:a16="http://schemas.microsoft.com/office/drawing/2014/main" id="{1A807C74-F351-B547-BC71-405E4BF072D9}"/>
              </a:ext>
            </a:extLst>
          </p:cNvPr>
          <p:cNvSpPr txBox="1"/>
          <p:nvPr/>
        </p:nvSpPr>
        <p:spPr>
          <a:xfrm>
            <a:off x="5970494" y="4153087"/>
            <a:ext cx="2335705" cy="646331"/>
          </a:xfrm>
          <a:prstGeom prst="rect">
            <a:avLst/>
          </a:prstGeom>
          <a:noFill/>
        </p:spPr>
        <p:txBody>
          <a:bodyPr wrap="square" rtlCol="0">
            <a:spAutoFit/>
          </a:bodyPr>
          <a:lstStyle/>
          <a:p>
            <a:pPr algn="ctr"/>
            <a:r>
              <a:rPr lang="en-US" dirty="0"/>
              <a:t>Qualitative (categorical)</a:t>
            </a:r>
          </a:p>
        </p:txBody>
      </p:sp>
      <p:cxnSp>
        <p:nvCxnSpPr>
          <p:cNvPr id="12" name="Straight Arrow Connector 11">
            <a:extLst>
              <a:ext uri="{FF2B5EF4-FFF2-40B4-BE49-F238E27FC236}">
                <a16:creationId xmlns:a16="http://schemas.microsoft.com/office/drawing/2014/main" id="{FFFA784A-A345-AB4A-9984-5C834571C404}"/>
              </a:ext>
            </a:extLst>
          </p:cNvPr>
          <p:cNvCxnSpPr>
            <a:endCxn id="7" idx="2"/>
          </p:cNvCxnSpPr>
          <p:nvPr/>
        </p:nvCxnSpPr>
        <p:spPr>
          <a:xfrm flipV="1">
            <a:off x="10485263" y="2320189"/>
            <a:ext cx="1" cy="50369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24662BC-DFEC-9643-AFFD-1948B6494567}"/>
              </a:ext>
            </a:extLst>
          </p:cNvPr>
          <p:cNvSpPr txBox="1"/>
          <p:nvPr/>
        </p:nvSpPr>
        <p:spPr>
          <a:xfrm>
            <a:off x="7772399" y="4180159"/>
            <a:ext cx="2335705" cy="646331"/>
          </a:xfrm>
          <a:prstGeom prst="rect">
            <a:avLst/>
          </a:prstGeom>
          <a:noFill/>
        </p:spPr>
        <p:txBody>
          <a:bodyPr wrap="square" rtlCol="0">
            <a:spAutoFit/>
          </a:bodyPr>
          <a:lstStyle/>
          <a:p>
            <a:pPr algn="ctr"/>
            <a:r>
              <a:rPr lang="en-US" dirty="0"/>
              <a:t>Quantitative (numerical)</a:t>
            </a:r>
          </a:p>
        </p:txBody>
      </p:sp>
      <p:sp>
        <p:nvSpPr>
          <p:cNvPr id="14" name="TextBox 13">
            <a:extLst>
              <a:ext uri="{FF2B5EF4-FFF2-40B4-BE49-F238E27FC236}">
                <a16:creationId xmlns:a16="http://schemas.microsoft.com/office/drawing/2014/main" id="{23A2BD87-9E42-814C-B161-FECB561F0002}"/>
              </a:ext>
            </a:extLst>
          </p:cNvPr>
          <p:cNvSpPr txBox="1"/>
          <p:nvPr/>
        </p:nvSpPr>
        <p:spPr>
          <a:xfrm>
            <a:off x="8008575" y="5254571"/>
            <a:ext cx="2335705" cy="923330"/>
          </a:xfrm>
          <a:prstGeom prst="rect">
            <a:avLst/>
          </a:prstGeom>
          <a:noFill/>
        </p:spPr>
        <p:txBody>
          <a:bodyPr wrap="square" rtlCol="0">
            <a:spAutoFit/>
          </a:bodyPr>
          <a:lstStyle/>
          <a:p>
            <a:pPr algn="ctr"/>
            <a:r>
              <a:rPr lang="en-US" dirty="0"/>
              <a:t>Scatter graph (allows us to see relationship)</a:t>
            </a:r>
          </a:p>
        </p:txBody>
      </p:sp>
      <p:sp>
        <p:nvSpPr>
          <p:cNvPr id="15" name="TextBox 14">
            <a:extLst>
              <a:ext uri="{FF2B5EF4-FFF2-40B4-BE49-F238E27FC236}">
                <a16:creationId xmlns:a16="http://schemas.microsoft.com/office/drawing/2014/main" id="{D7EF7383-3A83-324D-BA11-8B3052AEFAC4}"/>
              </a:ext>
            </a:extLst>
          </p:cNvPr>
          <p:cNvSpPr txBox="1"/>
          <p:nvPr/>
        </p:nvSpPr>
        <p:spPr>
          <a:xfrm>
            <a:off x="5036681" y="5229802"/>
            <a:ext cx="2890186" cy="1200329"/>
          </a:xfrm>
          <a:prstGeom prst="rect">
            <a:avLst/>
          </a:prstGeom>
          <a:noFill/>
        </p:spPr>
        <p:txBody>
          <a:bodyPr wrap="square" rtlCol="0">
            <a:spAutoFit/>
          </a:bodyPr>
          <a:lstStyle/>
          <a:p>
            <a:pPr algn="ctr"/>
            <a:r>
              <a:rPr lang="en-US" dirty="0"/>
              <a:t>Bar graph </a:t>
            </a:r>
          </a:p>
          <a:p>
            <a:pPr algn="ctr"/>
            <a:r>
              <a:rPr lang="en-US" dirty="0"/>
              <a:t>(good for preliminary research, not relationship)</a:t>
            </a:r>
          </a:p>
        </p:txBody>
      </p:sp>
      <p:cxnSp>
        <p:nvCxnSpPr>
          <p:cNvPr id="17" name="Straight Arrow Connector 16">
            <a:extLst>
              <a:ext uri="{FF2B5EF4-FFF2-40B4-BE49-F238E27FC236}">
                <a16:creationId xmlns:a16="http://schemas.microsoft.com/office/drawing/2014/main" id="{42D53DC2-F8D0-4C44-A485-3CC3E3859679}"/>
              </a:ext>
            </a:extLst>
          </p:cNvPr>
          <p:cNvCxnSpPr/>
          <p:nvPr/>
        </p:nvCxnSpPr>
        <p:spPr>
          <a:xfrm flipH="1">
            <a:off x="7503459" y="3657600"/>
            <a:ext cx="349623" cy="3899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DAE79D-9D01-5746-BD98-DF396D8F0592}"/>
              </a:ext>
            </a:extLst>
          </p:cNvPr>
          <p:cNvCxnSpPr/>
          <p:nvPr/>
        </p:nvCxnSpPr>
        <p:spPr>
          <a:xfrm>
            <a:off x="8293895" y="3657600"/>
            <a:ext cx="285329" cy="3899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887F298-C5EA-574C-825D-3C5A1DB308A4}"/>
              </a:ext>
            </a:extLst>
          </p:cNvPr>
          <p:cNvCxnSpPr/>
          <p:nvPr/>
        </p:nvCxnSpPr>
        <p:spPr>
          <a:xfrm flipH="1">
            <a:off x="6639700" y="4808377"/>
            <a:ext cx="349623" cy="3899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FD12F81-EB52-6642-9DBB-46DDA1774943}"/>
              </a:ext>
            </a:extLst>
          </p:cNvPr>
          <p:cNvCxnSpPr/>
          <p:nvPr/>
        </p:nvCxnSpPr>
        <p:spPr>
          <a:xfrm>
            <a:off x="8924077" y="4832101"/>
            <a:ext cx="285329" cy="3899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75AA8FAF-9E17-0F4C-9366-9348D14191B2}"/>
              </a:ext>
            </a:extLst>
          </p:cNvPr>
          <p:cNvSpPr/>
          <p:nvPr/>
        </p:nvSpPr>
        <p:spPr>
          <a:xfrm>
            <a:off x="7752140" y="3991983"/>
            <a:ext cx="2554644" cy="23825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30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ssolve">
                                      <p:cBhvr>
                                        <p:cTn id="28" dur="500"/>
                                        <p:tgtEl>
                                          <p:spTgt spid="17"/>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dissolv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par>
                                <p:cTn id="37" presetID="9"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dissolv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dissolve">
                                      <p:cBhvr>
                                        <p:cTn id="44" dur="500"/>
                                        <p:tgtEl>
                                          <p:spTgt spid="20"/>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dissolve">
                                      <p:cBhvr>
                                        <p:cTn id="52" dur="500"/>
                                        <p:tgtEl>
                                          <p:spTgt spid="21"/>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dissolv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dissolve">
                                      <p:cBhvr>
                                        <p:cTn id="6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10" grpId="0"/>
      <p:bldP spid="13" grpId="0"/>
      <p:bldP spid="14" grpId="0"/>
      <p:bldP spid="15" grpId="0"/>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B9AC-C9FA-A24E-8B9E-B8358E0E6AD4}"/>
              </a:ext>
            </a:extLst>
          </p:cNvPr>
          <p:cNvSpPr>
            <a:spLocks noGrp="1"/>
          </p:cNvSpPr>
          <p:nvPr>
            <p:ph type="title"/>
          </p:nvPr>
        </p:nvSpPr>
        <p:spPr>
          <a:xfrm>
            <a:off x="642918" y="2910837"/>
            <a:ext cx="3411973" cy="2991773"/>
          </a:xfrm>
        </p:spPr>
        <p:txBody>
          <a:bodyPr/>
          <a:lstStyle/>
          <a:p>
            <a:pPr algn="ctr"/>
            <a:r>
              <a:rPr lang="en-US" dirty="0"/>
              <a:t>The Hypothesis</a:t>
            </a:r>
          </a:p>
        </p:txBody>
      </p:sp>
      <p:sp>
        <p:nvSpPr>
          <p:cNvPr id="3" name="Content Placeholder 2">
            <a:extLst>
              <a:ext uri="{FF2B5EF4-FFF2-40B4-BE49-F238E27FC236}">
                <a16:creationId xmlns:a16="http://schemas.microsoft.com/office/drawing/2014/main" id="{FD2851EE-D777-564E-98D9-1000BA2437A9}"/>
              </a:ext>
            </a:extLst>
          </p:cNvPr>
          <p:cNvSpPr>
            <a:spLocks noGrp="1"/>
          </p:cNvSpPr>
          <p:nvPr>
            <p:ph idx="1"/>
          </p:nvPr>
        </p:nvSpPr>
        <p:spPr>
          <a:xfrm>
            <a:off x="4865682" y="470477"/>
            <a:ext cx="6172412" cy="818887"/>
          </a:xfrm>
        </p:spPr>
        <p:txBody>
          <a:bodyPr>
            <a:normAutofit/>
          </a:bodyPr>
          <a:lstStyle/>
          <a:p>
            <a:r>
              <a:rPr lang="en-US" sz="2000" dirty="0"/>
              <a:t>Remember this? </a:t>
            </a:r>
          </a:p>
        </p:txBody>
      </p:sp>
      <p:pic>
        <p:nvPicPr>
          <p:cNvPr id="4" name="Picture 3">
            <a:extLst>
              <a:ext uri="{FF2B5EF4-FFF2-40B4-BE49-F238E27FC236}">
                <a16:creationId xmlns:a16="http://schemas.microsoft.com/office/drawing/2014/main" id="{74C73CF4-99ED-C94D-8526-9349051FFF98}"/>
              </a:ext>
            </a:extLst>
          </p:cNvPr>
          <p:cNvPicPr>
            <a:picLocks noChangeAspect="1"/>
          </p:cNvPicPr>
          <p:nvPr/>
        </p:nvPicPr>
        <p:blipFill>
          <a:blip r:embed="rId2"/>
          <a:stretch>
            <a:fillRect/>
          </a:stretch>
        </p:blipFill>
        <p:spPr>
          <a:xfrm>
            <a:off x="1255681" y="494662"/>
            <a:ext cx="2269327" cy="2991773"/>
          </a:xfrm>
          <a:prstGeom prst="rect">
            <a:avLst/>
          </a:prstGeom>
        </p:spPr>
      </p:pic>
      <p:pic>
        <p:nvPicPr>
          <p:cNvPr id="5" name="Picture 4">
            <a:extLst>
              <a:ext uri="{FF2B5EF4-FFF2-40B4-BE49-F238E27FC236}">
                <a16:creationId xmlns:a16="http://schemas.microsoft.com/office/drawing/2014/main" id="{6095B0F5-009B-A147-890A-F952ED702A70}"/>
              </a:ext>
            </a:extLst>
          </p:cNvPr>
          <p:cNvPicPr>
            <a:picLocks noChangeAspect="1"/>
          </p:cNvPicPr>
          <p:nvPr/>
        </p:nvPicPr>
        <p:blipFill>
          <a:blip r:embed="rId3"/>
          <a:stretch>
            <a:fillRect/>
          </a:stretch>
        </p:blipFill>
        <p:spPr>
          <a:xfrm rot="20799064">
            <a:off x="6290847" y="904271"/>
            <a:ext cx="5417640" cy="2321846"/>
          </a:xfrm>
          <a:prstGeom prst="rect">
            <a:avLst/>
          </a:prstGeom>
        </p:spPr>
      </p:pic>
      <p:sp>
        <p:nvSpPr>
          <p:cNvPr id="6" name="Oval 5">
            <a:extLst>
              <a:ext uri="{FF2B5EF4-FFF2-40B4-BE49-F238E27FC236}">
                <a16:creationId xmlns:a16="http://schemas.microsoft.com/office/drawing/2014/main" id="{E52F0767-5459-E34A-B1B3-EC9D9022BA6D}"/>
              </a:ext>
            </a:extLst>
          </p:cNvPr>
          <p:cNvSpPr/>
          <p:nvPr/>
        </p:nvSpPr>
        <p:spPr>
          <a:xfrm rot="20709271">
            <a:off x="9339684" y="801396"/>
            <a:ext cx="2070847" cy="7395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25EEF97-5900-D447-99B2-97C483DE7B02}"/>
              </a:ext>
            </a:extLst>
          </p:cNvPr>
          <p:cNvSpPr txBox="1"/>
          <p:nvPr/>
        </p:nvSpPr>
        <p:spPr>
          <a:xfrm>
            <a:off x="9085131" y="3296945"/>
            <a:ext cx="2463951" cy="523220"/>
          </a:xfrm>
          <a:prstGeom prst="rect">
            <a:avLst/>
          </a:prstGeom>
          <a:noFill/>
        </p:spPr>
        <p:txBody>
          <a:bodyPr wrap="square" rtlCol="0">
            <a:spAutoFit/>
          </a:bodyPr>
          <a:lstStyle/>
          <a:p>
            <a:r>
              <a:rPr lang="en-US" sz="2800" dirty="0"/>
              <a:t>“I"    “we”</a:t>
            </a:r>
          </a:p>
        </p:txBody>
      </p:sp>
      <p:pic>
        <p:nvPicPr>
          <p:cNvPr id="11" name="Graphic 10" descr="No sign">
            <a:extLst>
              <a:ext uri="{FF2B5EF4-FFF2-40B4-BE49-F238E27FC236}">
                <a16:creationId xmlns:a16="http://schemas.microsoft.com/office/drawing/2014/main" id="{F90B464E-22DA-E440-97F5-54C5427EAF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85131" y="2821020"/>
            <a:ext cx="1938287" cy="1938287"/>
          </a:xfrm>
          <a:prstGeom prst="rect">
            <a:avLst/>
          </a:prstGeom>
        </p:spPr>
      </p:pic>
      <p:sp>
        <p:nvSpPr>
          <p:cNvPr id="12" name="TextBox 11">
            <a:extLst>
              <a:ext uri="{FF2B5EF4-FFF2-40B4-BE49-F238E27FC236}">
                <a16:creationId xmlns:a16="http://schemas.microsoft.com/office/drawing/2014/main" id="{9EE80BF3-AE48-3140-A6EF-F9BB26CC2308}"/>
              </a:ext>
            </a:extLst>
          </p:cNvPr>
          <p:cNvSpPr txBox="1"/>
          <p:nvPr/>
        </p:nvSpPr>
        <p:spPr>
          <a:xfrm>
            <a:off x="6095998" y="4714663"/>
            <a:ext cx="3738882" cy="523220"/>
          </a:xfrm>
          <a:prstGeom prst="rect">
            <a:avLst/>
          </a:prstGeom>
          <a:noFill/>
        </p:spPr>
        <p:txBody>
          <a:bodyPr wrap="square" rtlCol="0">
            <a:spAutoFit/>
          </a:bodyPr>
          <a:lstStyle/>
          <a:p>
            <a:r>
              <a:rPr lang="en-US" sz="2800" dirty="0"/>
              <a:t>Keep it to facts.</a:t>
            </a:r>
          </a:p>
        </p:txBody>
      </p:sp>
    </p:spTree>
    <p:extLst>
      <p:ext uri="{BB962C8B-B14F-4D97-AF65-F5344CB8AC3E}">
        <p14:creationId xmlns:p14="http://schemas.microsoft.com/office/powerpoint/2010/main" val="76263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B9AC-C9FA-A24E-8B9E-B8358E0E6AD4}"/>
              </a:ext>
            </a:extLst>
          </p:cNvPr>
          <p:cNvSpPr>
            <a:spLocks noGrp="1"/>
          </p:cNvSpPr>
          <p:nvPr>
            <p:ph type="title"/>
          </p:nvPr>
        </p:nvSpPr>
        <p:spPr>
          <a:xfrm>
            <a:off x="642918" y="2910837"/>
            <a:ext cx="3411973" cy="2991773"/>
          </a:xfrm>
        </p:spPr>
        <p:txBody>
          <a:bodyPr/>
          <a:lstStyle/>
          <a:p>
            <a:pPr algn="ctr"/>
            <a:r>
              <a:rPr lang="en-US" dirty="0"/>
              <a:t>The Hypothesis</a:t>
            </a:r>
          </a:p>
        </p:txBody>
      </p:sp>
      <p:pic>
        <p:nvPicPr>
          <p:cNvPr id="4" name="Picture 3">
            <a:extLst>
              <a:ext uri="{FF2B5EF4-FFF2-40B4-BE49-F238E27FC236}">
                <a16:creationId xmlns:a16="http://schemas.microsoft.com/office/drawing/2014/main" id="{74C73CF4-99ED-C94D-8526-9349051FFF98}"/>
              </a:ext>
            </a:extLst>
          </p:cNvPr>
          <p:cNvPicPr>
            <a:picLocks noChangeAspect="1"/>
          </p:cNvPicPr>
          <p:nvPr/>
        </p:nvPicPr>
        <p:blipFill>
          <a:blip r:embed="rId2"/>
          <a:stretch>
            <a:fillRect/>
          </a:stretch>
        </p:blipFill>
        <p:spPr>
          <a:xfrm>
            <a:off x="1255681" y="494662"/>
            <a:ext cx="2269327" cy="2991773"/>
          </a:xfrm>
          <a:prstGeom prst="rect">
            <a:avLst/>
          </a:prstGeom>
        </p:spPr>
      </p:pic>
      <p:sp>
        <p:nvSpPr>
          <p:cNvPr id="12" name="TextBox 11">
            <a:extLst>
              <a:ext uri="{FF2B5EF4-FFF2-40B4-BE49-F238E27FC236}">
                <a16:creationId xmlns:a16="http://schemas.microsoft.com/office/drawing/2014/main" id="{9EE80BF3-AE48-3140-A6EF-F9BB26CC2308}"/>
              </a:ext>
            </a:extLst>
          </p:cNvPr>
          <p:cNvSpPr txBox="1"/>
          <p:nvPr/>
        </p:nvSpPr>
        <p:spPr>
          <a:xfrm>
            <a:off x="6929715" y="2967335"/>
            <a:ext cx="4459943" cy="461665"/>
          </a:xfrm>
          <a:prstGeom prst="rect">
            <a:avLst/>
          </a:prstGeom>
          <a:noFill/>
        </p:spPr>
        <p:txBody>
          <a:bodyPr wrap="square" rtlCol="0">
            <a:spAutoFit/>
          </a:bodyPr>
          <a:lstStyle/>
          <a:p>
            <a:r>
              <a:rPr lang="en-US" sz="2400" i="1" dirty="0"/>
              <a:t>what you are doing to IV</a:t>
            </a:r>
          </a:p>
        </p:txBody>
      </p:sp>
      <p:sp>
        <p:nvSpPr>
          <p:cNvPr id="9" name="Content Placeholder 8">
            <a:extLst>
              <a:ext uri="{FF2B5EF4-FFF2-40B4-BE49-F238E27FC236}">
                <a16:creationId xmlns:a16="http://schemas.microsoft.com/office/drawing/2014/main" id="{F2C80E14-F1C0-DF44-ACAE-8D26E6EBEFCD}"/>
              </a:ext>
            </a:extLst>
          </p:cNvPr>
          <p:cNvSpPr>
            <a:spLocks noGrp="1"/>
          </p:cNvSpPr>
          <p:nvPr>
            <p:ph idx="1"/>
          </p:nvPr>
        </p:nvSpPr>
        <p:spPr>
          <a:xfrm>
            <a:off x="5050904" y="2829217"/>
            <a:ext cx="7011107" cy="2428663"/>
          </a:xfrm>
        </p:spPr>
        <p:txBody>
          <a:bodyPr>
            <a:normAutofit lnSpcReduction="10000"/>
          </a:bodyPr>
          <a:lstStyle/>
          <a:p>
            <a:r>
              <a:rPr lang="en-US" sz="3200" dirty="0"/>
              <a:t>If</a:t>
            </a:r>
            <a:r>
              <a:rPr lang="en-US" dirty="0"/>
              <a:t> ___________________________________,</a:t>
            </a:r>
          </a:p>
          <a:p>
            <a:r>
              <a:rPr lang="en-US" sz="3200" dirty="0"/>
              <a:t>then</a:t>
            </a:r>
            <a:r>
              <a:rPr lang="en-US" dirty="0"/>
              <a:t> _______________________________,</a:t>
            </a:r>
          </a:p>
          <a:p>
            <a:r>
              <a:rPr lang="en-US" sz="3200" dirty="0"/>
              <a:t>because</a:t>
            </a:r>
            <a:r>
              <a:rPr lang="en-US" dirty="0"/>
              <a:t> _________________________</a:t>
            </a:r>
          </a:p>
        </p:txBody>
      </p:sp>
      <p:sp>
        <p:nvSpPr>
          <p:cNvPr id="13" name="TextBox 12">
            <a:extLst>
              <a:ext uri="{FF2B5EF4-FFF2-40B4-BE49-F238E27FC236}">
                <a16:creationId xmlns:a16="http://schemas.microsoft.com/office/drawing/2014/main" id="{DA25C288-ED32-0940-8990-1072D9A87C8F}"/>
              </a:ext>
            </a:extLst>
          </p:cNvPr>
          <p:cNvSpPr txBox="1"/>
          <p:nvPr/>
        </p:nvSpPr>
        <p:spPr>
          <a:xfrm>
            <a:off x="6212800" y="3819567"/>
            <a:ext cx="6172412" cy="400110"/>
          </a:xfrm>
          <a:prstGeom prst="rect">
            <a:avLst/>
          </a:prstGeom>
          <a:noFill/>
        </p:spPr>
        <p:txBody>
          <a:bodyPr wrap="square" rtlCol="0">
            <a:spAutoFit/>
          </a:bodyPr>
          <a:lstStyle/>
          <a:p>
            <a:r>
              <a:rPr lang="en-US" sz="2000" i="1" dirty="0"/>
              <a:t>what you expect to happen to DV as a result</a:t>
            </a:r>
          </a:p>
        </p:txBody>
      </p:sp>
      <p:sp>
        <p:nvSpPr>
          <p:cNvPr id="14" name="TextBox 13">
            <a:extLst>
              <a:ext uri="{FF2B5EF4-FFF2-40B4-BE49-F238E27FC236}">
                <a16:creationId xmlns:a16="http://schemas.microsoft.com/office/drawing/2014/main" id="{4C497C66-CF3A-9D4C-A93A-8A544655E7DF}"/>
              </a:ext>
            </a:extLst>
          </p:cNvPr>
          <p:cNvSpPr txBox="1"/>
          <p:nvPr/>
        </p:nvSpPr>
        <p:spPr>
          <a:xfrm>
            <a:off x="7658095" y="4573084"/>
            <a:ext cx="4459943" cy="461665"/>
          </a:xfrm>
          <a:prstGeom prst="rect">
            <a:avLst/>
          </a:prstGeom>
          <a:noFill/>
        </p:spPr>
        <p:txBody>
          <a:bodyPr wrap="square" rtlCol="0">
            <a:spAutoFit/>
          </a:bodyPr>
          <a:lstStyle/>
          <a:p>
            <a:r>
              <a:rPr lang="en-US" sz="2400" i="1" dirty="0"/>
              <a:t>scientific rationale</a:t>
            </a:r>
          </a:p>
        </p:txBody>
      </p:sp>
    </p:spTree>
    <p:extLst>
      <p:ext uri="{BB962C8B-B14F-4D97-AF65-F5344CB8AC3E}">
        <p14:creationId xmlns:p14="http://schemas.microsoft.com/office/powerpoint/2010/main" val="107348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dissolv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dissolv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uiExpand="1" build="p"/>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4028-B699-D74B-8AD4-F2165213CE18}"/>
              </a:ext>
            </a:extLst>
          </p:cNvPr>
          <p:cNvSpPr>
            <a:spLocks noGrp="1"/>
          </p:cNvSpPr>
          <p:nvPr>
            <p:ph type="title"/>
          </p:nvPr>
        </p:nvSpPr>
        <p:spPr>
          <a:xfrm>
            <a:off x="542078" y="3369592"/>
            <a:ext cx="3908762" cy="2813971"/>
          </a:xfrm>
        </p:spPr>
        <p:txBody>
          <a:bodyPr/>
          <a:lstStyle/>
          <a:p>
            <a:r>
              <a:rPr lang="en-US" dirty="0"/>
              <a:t>Experimental Set-Up</a:t>
            </a:r>
          </a:p>
        </p:txBody>
      </p:sp>
      <p:sp>
        <p:nvSpPr>
          <p:cNvPr id="3" name="Content Placeholder 2">
            <a:extLst>
              <a:ext uri="{FF2B5EF4-FFF2-40B4-BE49-F238E27FC236}">
                <a16:creationId xmlns:a16="http://schemas.microsoft.com/office/drawing/2014/main" id="{F4A00700-1723-DB45-838B-F45072CCB8C3}"/>
              </a:ext>
            </a:extLst>
          </p:cNvPr>
          <p:cNvSpPr>
            <a:spLocks noGrp="1"/>
          </p:cNvSpPr>
          <p:nvPr>
            <p:ph idx="1"/>
          </p:nvPr>
        </p:nvSpPr>
        <p:spPr/>
        <p:txBody>
          <a:bodyPr/>
          <a:lstStyle/>
          <a:p>
            <a:pPr marL="285750" indent="-285750">
              <a:buFont typeface="Arial" panose="020B0604020202020204" pitchFamily="34" charset="0"/>
              <a:buChar char="•"/>
            </a:pPr>
            <a:r>
              <a:rPr lang="en-US" dirty="0"/>
              <a:t>What type of plant?</a:t>
            </a:r>
          </a:p>
          <a:p>
            <a:pPr marL="285750" indent="-285750">
              <a:buFont typeface="Arial" panose="020B0604020202020204" pitchFamily="34" charset="0"/>
              <a:buChar char="•"/>
            </a:pPr>
            <a:r>
              <a:rPr lang="en-US" dirty="0"/>
              <a:t>Soil additives?</a:t>
            </a:r>
          </a:p>
          <a:p>
            <a:pPr marL="285750" indent="-285750">
              <a:buFont typeface="Arial" panose="020B0604020202020204" pitchFamily="34" charset="0"/>
              <a:buChar char="•"/>
            </a:pPr>
            <a:r>
              <a:rPr lang="en-US" dirty="0"/>
              <a:t>How many lights (If not IV)?</a:t>
            </a:r>
          </a:p>
          <a:p>
            <a:pPr marL="285750" indent="-285750">
              <a:buFont typeface="Arial" panose="020B0604020202020204" pitchFamily="34" charset="0"/>
              <a:buChar char="•"/>
            </a:pPr>
            <a:r>
              <a:rPr lang="en-US" dirty="0"/>
              <a:t>Location of lights?</a:t>
            </a:r>
          </a:p>
          <a:p>
            <a:pPr marL="285750" indent="-285750">
              <a:buFont typeface="Arial" panose="020B0604020202020204" pitchFamily="34" charset="0"/>
              <a:buChar char="•"/>
            </a:pPr>
            <a:r>
              <a:rPr lang="en-US" dirty="0"/>
              <a:t>How much water (if not IV)?</a:t>
            </a:r>
          </a:p>
          <a:p>
            <a:pPr marL="285750" indent="-285750">
              <a:buFont typeface="Arial" panose="020B0604020202020204" pitchFamily="34" charset="0"/>
              <a:buChar char="•"/>
            </a:pPr>
            <a:endParaRPr lang="en-US" dirty="0"/>
          </a:p>
          <a:p>
            <a:pPr algn="ctr"/>
            <a:r>
              <a:rPr lang="en-US" dirty="0"/>
              <a:t>Controlled Variables (CV)</a:t>
            </a:r>
          </a:p>
        </p:txBody>
      </p:sp>
      <p:pic>
        <p:nvPicPr>
          <p:cNvPr id="4" name="Picture 3">
            <a:extLst>
              <a:ext uri="{FF2B5EF4-FFF2-40B4-BE49-F238E27FC236}">
                <a16:creationId xmlns:a16="http://schemas.microsoft.com/office/drawing/2014/main" id="{D53D38A0-738D-0841-90B7-4222F8E6F3E5}"/>
              </a:ext>
            </a:extLst>
          </p:cNvPr>
          <p:cNvPicPr>
            <a:picLocks noChangeAspect="1"/>
          </p:cNvPicPr>
          <p:nvPr/>
        </p:nvPicPr>
        <p:blipFill>
          <a:blip r:embed="rId2"/>
          <a:stretch>
            <a:fillRect/>
          </a:stretch>
        </p:blipFill>
        <p:spPr>
          <a:xfrm>
            <a:off x="1255681" y="494662"/>
            <a:ext cx="2269327" cy="2991773"/>
          </a:xfrm>
          <a:prstGeom prst="rect">
            <a:avLst/>
          </a:prstGeom>
        </p:spPr>
      </p:pic>
    </p:spTree>
    <p:extLst>
      <p:ext uri="{BB962C8B-B14F-4D97-AF65-F5344CB8AC3E}">
        <p14:creationId xmlns:p14="http://schemas.microsoft.com/office/powerpoint/2010/main" val="234067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5" name="Rectangle 14">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6"/>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1649FB-FFAE-4F42-95D2-C1E08353002B}"/>
              </a:ext>
            </a:extLst>
          </p:cNvPr>
          <p:cNvSpPr>
            <a:spLocks noGrp="1"/>
          </p:cNvSpPr>
          <p:nvPr>
            <p:ph type="title"/>
          </p:nvPr>
        </p:nvSpPr>
        <p:spPr>
          <a:xfrm>
            <a:off x="1635103" y="1057522"/>
            <a:ext cx="4741843" cy="2173433"/>
          </a:xfrm>
        </p:spPr>
        <p:txBody>
          <a:bodyPr vert="horz" lIns="109728" tIns="109728" rIns="109728" bIns="91440" rtlCol="0" anchor="ctr">
            <a:normAutofit/>
          </a:bodyPr>
          <a:lstStyle/>
          <a:p>
            <a:pPr>
              <a:lnSpc>
                <a:spcPct val="125000"/>
              </a:lnSpc>
            </a:pPr>
            <a:r>
              <a:rPr lang="en-US" sz="4400" b="0" cap="all">
                <a:solidFill>
                  <a:schemeClr val="bg1"/>
                </a:solidFill>
              </a:rPr>
              <a:t>Data Collection</a:t>
            </a:r>
          </a:p>
        </p:txBody>
      </p:sp>
      <p:sp>
        <p:nvSpPr>
          <p:cNvPr id="21" name="Rectangle 20">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E1E5DE2-A148-4DE9-B743-4A00C8F288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25686"/>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8732429-C262-46F4-8248-A2B326890D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058" y="3419271"/>
            <a:ext cx="5374942" cy="343872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5A56255-4961-41E1-887B-7319F23C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1C139E9-EE87-A64F-AD15-40F65E13E645}"/>
              </a:ext>
            </a:extLst>
          </p:cNvPr>
          <p:cNvPicPr>
            <a:picLocks noChangeAspect="1"/>
          </p:cNvPicPr>
          <p:nvPr/>
        </p:nvPicPr>
        <p:blipFill>
          <a:blip r:embed="rId2"/>
          <a:stretch>
            <a:fillRect/>
          </a:stretch>
        </p:blipFill>
        <p:spPr>
          <a:xfrm>
            <a:off x="8089469" y="128434"/>
            <a:ext cx="3073959" cy="3300566"/>
          </a:xfrm>
          <a:prstGeom prst="rect">
            <a:avLst/>
          </a:prstGeom>
        </p:spPr>
      </p:pic>
      <p:sp>
        <p:nvSpPr>
          <p:cNvPr id="31" name="Rectangle 30">
            <a:extLst>
              <a:ext uri="{FF2B5EF4-FFF2-40B4-BE49-F238E27FC236}">
                <a16:creationId xmlns:a16="http://schemas.microsoft.com/office/drawing/2014/main" id="{0DA88B9B-AB70-4E8F-8499-E6548244D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55263"/>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5C53A46-0C29-7042-B796-68B830D306DA}"/>
              </a:ext>
            </a:extLst>
          </p:cNvPr>
          <p:cNvPicPr>
            <a:picLocks noGrp="1" noChangeAspect="1"/>
          </p:cNvPicPr>
          <p:nvPr>
            <p:ph idx="1"/>
          </p:nvPr>
        </p:nvPicPr>
        <p:blipFill>
          <a:blip r:embed="rId3"/>
          <a:stretch>
            <a:fillRect/>
          </a:stretch>
        </p:blipFill>
        <p:spPr>
          <a:xfrm>
            <a:off x="712543" y="3714290"/>
            <a:ext cx="6071851" cy="2565357"/>
          </a:xfrm>
          <a:prstGeom prst="rect">
            <a:avLst/>
          </a:prstGeom>
        </p:spPr>
      </p:pic>
      <p:sp>
        <p:nvSpPr>
          <p:cNvPr id="5" name="TextBox 4">
            <a:extLst>
              <a:ext uri="{FF2B5EF4-FFF2-40B4-BE49-F238E27FC236}">
                <a16:creationId xmlns:a16="http://schemas.microsoft.com/office/drawing/2014/main" id="{8AC393B5-D117-BD40-AB5D-6DC9BE6C523D}"/>
              </a:ext>
            </a:extLst>
          </p:cNvPr>
          <p:cNvSpPr txBox="1"/>
          <p:nvPr/>
        </p:nvSpPr>
        <p:spPr>
          <a:xfrm>
            <a:off x="7172108" y="3855204"/>
            <a:ext cx="4618246" cy="2874361"/>
          </a:xfrm>
          <a:prstGeom prst="rect">
            <a:avLst/>
          </a:prstGeom>
          <a:noFill/>
          <a:ln>
            <a:noFill/>
          </a:ln>
        </p:spPr>
        <p:txBody>
          <a:bodyPr wrap="square" rtlCol="0">
            <a:noAutofit/>
          </a:bodyPr>
          <a:lstStyle/>
          <a:p>
            <a:pPr marL="342900" indent="-342900">
              <a:spcAft>
                <a:spcPts val="600"/>
              </a:spcAft>
              <a:buFont typeface="Arial" panose="020B0604020202020204" pitchFamily="34" charset="0"/>
              <a:buChar char="•"/>
            </a:pPr>
            <a:r>
              <a:rPr lang="en-US" sz="2000" dirty="0"/>
              <a:t>What type of qualitative data is relevant?</a:t>
            </a:r>
          </a:p>
          <a:p>
            <a:pPr marL="342900" indent="-342900">
              <a:spcAft>
                <a:spcPts val="600"/>
              </a:spcAft>
              <a:buFont typeface="Arial" panose="020B0604020202020204" pitchFamily="34" charset="0"/>
              <a:buChar char="•"/>
            </a:pPr>
            <a:r>
              <a:rPr lang="en-US" sz="2000" dirty="0"/>
              <a:t>Is “Pot A” relevant? What do these represent?</a:t>
            </a:r>
          </a:p>
          <a:p>
            <a:pPr marL="342900" indent="-342900">
              <a:spcAft>
                <a:spcPts val="600"/>
              </a:spcAft>
              <a:buFont typeface="Arial" panose="020B0604020202020204" pitchFamily="34" charset="0"/>
              <a:buChar char="•"/>
            </a:pPr>
            <a:r>
              <a:rPr lang="en-US" sz="2000" dirty="0"/>
              <a:t>Is “day” relevant?</a:t>
            </a:r>
          </a:p>
          <a:p>
            <a:pPr marL="800100" lvl="1" indent="-342900">
              <a:spcAft>
                <a:spcPts val="600"/>
              </a:spcAft>
              <a:buFont typeface="Arial" panose="020B0604020202020204" pitchFamily="34" charset="0"/>
              <a:buChar char="•"/>
            </a:pPr>
            <a:r>
              <a:rPr lang="en-US" sz="2000" dirty="0"/>
              <a:t>If no, why?</a:t>
            </a:r>
          </a:p>
          <a:p>
            <a:pPr marL="800100" lvl="1" indent="-342900">
              <a:spcAft>
                <a:spcPts val="600"/>
              </a:spcAft>
              <a:buFont typeface="Arial" panose="020B0604020202020204" pitchFamily="34" charset="0"/>
              <a:buChar char="•"/>
            </a:pPr>
            <a:r>
              <a:rPr lang="en-US" sz="2000" dirty="0"/>
              <a:t>If yes, how?</a:t>
            </a:r>
          </a:p>
          <a:p>
            <a:pPr marL="342900" indent="-342900">
              <a:spcAft>
                <a:spcPts val="600"/>
              </a:spcAft>
              <a:buFont typeface="Arial" panose="020B0604020202020204" pitchFamily="34" charset="0"/>
              <a:buChar char="•"/>
            </a:pPr>
            <a:r>
              <a:rPr lang="en-US" sz="2000" dirty="0"/>
              <a:t>Include averages</a:t>
            </a:r>
          </a:p>
        </p:txBody>
      </p:sp>
      <p:sp>
        <p:nvSpPr>
          <p:cNvPr id="7" name="Oval 6">
            <a:extLst>
              <a:ext uri="{FF2B5EF4-FFF2-40B4-BE49-F238E27FC236}">
                <a16:creationId xmlns:a16="http://schemas.microsoft.com/office/drawing/2014/main" id="{9B8B6398-F487-CE4C-ACE3-2AFA640D6E41}"/>
              </a:ext>
            </a:extLst>
          </p:cNvPr>
          <p:cNvSpPr/>
          <p:nvPr/>
        </p:nvSpPr>
        <p:spPr>
          <a:xfrm>
            <a:off x="8839200" y="325120"/>
            <a:ext cx="665329" cy="5005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94FBA23-973B-7145-99A7-42523C04458D}"/>
              </a:ext>
            </a:extLst>
          </p:cNvPr>
          <p:cNvSpPr/>
          <p:nvPr/>
        </p:nvSpPr>
        <p:spPr>
          <a:xfrm>
            <a:off x="9519920" y="294640"/>
            <a:ext cx="665329" cy="5005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8448D1F-70A5-6741-BDD1-948DF571897F}"/>
              </a:ext>
            </a:extLst>
          </p:cNvPr>
          <p:cNvSpPr/>
          <p:nvPr/>
        </p:nvSpPr>
        <p:spPr>
          <a:xfrm>
            <a:off x="10112224" y="248920"/>
            <a:ext cx="800949" cy="5767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96F8BEA-6353-404B-8D71-56915832E80B}"/>
              </a:ext>
            </a:extLst>
          </p:cNvPr>
          <p:cNvSpPr/>
          <p:nvPr/>
        </p:nvSpPr>
        <p:spPr>
          <a:xfrm>
            <a:off x="8200496" y="314040"/>
            <a:ext cx="564575" cy="296748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69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dissolve">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dissolve">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dissolve">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dissolve">
                                      <p:cBhvr>
                                        <p:cTn id="43" dur="500"/>
                                        <p:tgtEl>
                                          <p:spTgt spid="5">
                                            <p:txEl>
                                              <p:pRg st="2" end="2"/>
                                            </p:txEl>
                                          </p:spTgt>
                                        </p:tgtEl>
                                      </p:cBhvr>
                                    </p:animEffect>
                                  </p:childTnLst>
                                </p:cTn>
                              </p:par>
                              <p:par>
                                <p:cTn id="44" presetID="9" presetClass="entr" presetSubtype="0" fill="hold" nodeType="with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Effect transition="in" filter="dissolve">
                                      <p:cBhvr>
                                        <p:cTn id="46" dur="500"/>
                                        <p:tgtEl>
                                          <p:spTgt spid="5">
                                            <p:txEl>
                                              <p:pRg st="3" end="3"/>
                                            </p:txEl>
                                          </p:spTgt>
                                        </p:tgtEl>
                                      </p:cBhvr>
                                    </p:animEffect>
                                  </p:childTnLst>
                                </p:cTn>
                              </p:par>
                              <p:par>
                                <p:cTn id="47" presetID="9" presetClass="entr" presetSubtype="0" fill="hold" nodeType="with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dissolve">
                                      <p:cBhvr>
                                        <p:cTn id="49" dur="500"/>
                                        <p:tgtEl>
                                          <p:spTgt spid="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Effect transition="in" filter="dissolve">
                                      <p:cBhvr>
                                        <p:cTn id="5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4EE865D-5A59-4DD1-A94D-A8DBE4A9E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465BEC9-9A64-4330-A094-2323D0EE1E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891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B1DA58A-A755-4FCE-9BED-1E4AD6C9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611461"/>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king Scientific Data Tables | MrKremerScience.com">
            <a:extLst>
              <a:ext uri="{FF2B5EF4-FFF2-40B4-BE49-F238E27FC236}">
                <a16:creationId xmlns:a16="http://schemas.microsoft.com/office/drawing/2014/main" id="{57BA94F3-3719-5B4B-A519-2321DB92D51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74746" y="1300912"/>
            <a:ext cx="9442507" cy="4256175"/>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2E23EFB5-5855-497F-AC57-6C19414870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6184551"/>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414EFBA-DEC5-4782-9B45-CEF1661DB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21586"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723F67D-2E1A-3D48-92AF-9730320F4AE8}"/>
              </a:ext>
            </a:extLst>
          </p:cNvPr>
          <p:cNvSpPr/>
          <p:nvPr/>
        </p:nvSpPr>
        <p:spPr>
          <a:xfrm>
            <a:off x="3434080" y="1239953"/>
            <a:ext cx="1117600" cy="6904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086F98B-5AD6-2341-9906-343969692A26}"/>
              </a:ext>
            </a:extLst>
          </p:cNvPr>
          <p:cNvSpPr/>
          <p:nvPr/>
        </p:nvSpPr>
        <p:spPr>
          <a:xfrm>
            <a:off x="4343544" y="1147501"/>
            <a:ext cx="4248765" cy="6904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E059CBF-4ED1-A349-B820-F35E9CD6343A}"/>
              </a:ext>
            </a:extLst>
          </p:cNvPr>
          <p:cNvSpPr/>
          <p:nvPr/>
        </p:nvSpPr>
        <p:spPr>
          <a:xfrm>
            <a:off x="1417270" y="1837948"/>
            <a:ext cx="1373432" cy="9966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F9622C7-073C-654E-B051-F3EADE5808D1}"/>
              </a:ext>
            </a:extLst>
          </p:cNvPr>
          <p:cNvSpPr/>
          <p:nvPr/>
        </p:nvSpPr>
        <p:spPr>
          <a:xfrm>
            <a:off x="5552908" y="1646135"/>
            <a:ext cx="2670442" cy="6904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CAB4529-0728-2F4A-BB19-05F745C2CC5B}"/>
              </a:ext>
            </a:extLst>
          </p:cNvPr>
          <p:cNvSpPr txBox="1"/>
          <p:nvPr/>
        </p:nvSpPr>
        <p:spPr>
          <a:xfrm>
            <a:off x="10774730" y="2336294"/>
            <a:ext cx="1373432" cy="369332"/>
          </a:xfrm>
          <a:prstGeom prst="rect">
            <a:avLst/>
          </a:prstGeom>
          <a:solidFill>
            <a:schemeClr val="bg1"/>
          </a:solidFill>
        </p:spPr>
        <p:txBody>
          <a:bodyPr wrap="square" rtlCol="0">
            <a:spAutoFit/>
          </a:bodyPr>
          <a:lstStyle/>
          <a:p>
            <a:r>
              <a:rPr lang="en-US" b="1" dirty="0"/>
              <a:t>average</a:t>
            </a:r>
          </a:p>
        </p:txBody>
      </p:sp>
      <p:sp>
        <p:nvSpPr>
          <p:cNvPr id="6" name="Rectangle 5">
            <a:extLst>
              <a:ext uri="{FF2B5EF4-FFF2-40B4-BE49-F238E27FC236}">
                <a16:creationId xmlns:a16="http://schemas.microsoft.com/office/drawing/2014/main" id="{48055A84-5C9B-5D45-833D-B38A1162C5E5}"/>
              </a:ext>
            </a:extLst>
          </p:cNvPr>
          <p:cNvSpPr/>
          <p:nvPr/>
        </p:nvSpPr>
        <p:spPr>
          <a:xfrm>
            <a:off x="10817253" y="2705626"/>
            <a:ext cx="1330909" cy="28514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C38DFC7-4E0C-EC4C-900B-C67E68427594}"/>
              </a:ext>
            </a:extLst>
          </p:cNvPr>
          <p:cNvSpPr txBox="1"/>
          <p:nvPr/>
        </p:nvSpPr>
        <p:spPr>
          <a:xfrm>
            <a:off x="671874" y="162560"/>
            <a:ext cx="4611326" cy="523220"/>
          </a:xfrm>
          <a:prstGeom prst="rect">
            <a:avLst/>
          </a:prstGeom>
          <a:noFill/>
        </p:spPr>
        <p:txBody>
          <a:bodyPr wrap="square" rtlCol="0">
            <a:spAutoFit/>
          </a:bodyPr>
          <a:lstStyle/>
          <a:p>
            <a:r>
              <a:rPr lang="en-US" sz="2800" i="1" dirty="0"/>
              <a:t>example</a:t>
            </a:r>
          </a:p>
        </p:txBody>
      </p:sp>
    </p:spTree>
    <p:extLst>
      <p:ext uri="{BB962C8B-B14F-4D97-AF65-F5344CB8AC3E}">
        <p14:creationId xmlns:p14="http://schemas.microsoft.com/office/powerpoint/2010/main" val="330075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3" grpId="0" animBg="1"/>
      <p:bldP spid="5" grpId="0" animBg="1"/>
      <p:bldP spid="6" grpId="0" animBg="1"/>
    </p:bldLst>
  </p:timing>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498</Words>
  <Application>Microsoft Macintosh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Meiryo</vt:lpstr>
      <vt:lpstr>Arial</vt:lpstr>
      <vt:lpstr>Calibri</vt:lpstr>
      <vt:lpstr>Corbel</vt:lpstr>
      <vt:lpstr>ShojiVTI</vt:lpstr>
      <vt:lpstr>Enrollment Instructions</vt:lpstr>
      <vt:lpstr>VIRTUAL  LAB</vt:lpstr>
      <vt:lpstr>PowerPoint Presentation</vt:lpstr>
      <vt:lpstr>The Question</vt:lpstr>
      <vt:lpstr>The Hypothesis</vt:lpstr>
      <vt:lpstr>The Hypothesis</vt:lpstr>
      <vt:lpstr>Experimental Set-Up</vt:lpstr>
      <vt:lpstr>Data Collection</vt:lpstr>
      <vt:lpstr>PowerPoint Presentation</vt:lpstr>
      <vt:lpstr>Consider this data set:</vt:lpstr>
      <vt:lpstr>Consider this data set:</vt:lpstr>
      <vt:lpstr>PowerPoint Presentation</vt:lpstr>
      <vt:lpstr>Consider this data set:</vt:lpstr>
      <vt:lpstr>VIRTUAL  LAB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Pre-IB  Science 9</dc:title>
  <dc:creator>Laura Spindlove</dc:creator>
  <cp:lastModifiedBy>Laura Spindlove</cp:lastModifiedBy>
  <cp:revision>9</cp:revision>
  <dcterms:created xsi:type="dcterms:W3CDTF">2020-09-22T14:40:15Z</dcterms:created>
  <dcterms:modified xsi:type="dcterms:W3CDTF">2020-09-22T17:26:14Z</dcterms:modified>
</cp:coreProperties>
</file>