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5"/>
  </p:notesMasterIdLst>
  <p:sldIdLst>
    <p:sldId id="397" r:id="rId2"/>
    <p:sldId id="403" r:id="rId3"/>
    <p:sldId id="398" r:id="rId4"/>
    <p:sldId id="399" r:id="rId5"/>
    <p:sldId id="400" r:id="rId6"/>
    <p:sldId id="401" r:id="rId7"/>
    <p:sldId id="407" r:id="rId8"/>
    <p:sldId id="405" r:id="rId9"/>
    <p:sldId id="338" r:id="rId10"/>
    <p:sldId id="336" r:id="rId11"/>
    <p:sldId id="408" r:id="rId12"/>
    <p:sldId id="409" r:id="rId13"/>
    <p:sldId id="4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10"/>
    <p:restoredTop sz="93455"/>
  </p:normalViewPr>
  <p:slideViewPr>
    <p:cSldViewPr snapToGrid="0" snapToObjects="1">
      <p:cViewPr varScale="1">
        <p:scale>
          <a:sx n="70" d="100"/>
          <a:sy n="70" d="100"/>
        </p:scale>
        <p:origin x="208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Plant</a:t>
            </a:r>
            <a:r>
              <a:rPr lang="en-US" baseline="0" dirty="0"/>
              <a:t> Growth vs Soil pH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6</c:v>
                </c:pt>
                <c:pt idx="1">
                  <c:v>6.2</c:v>
                </c:pt>
                <c:pt idx="2">
                  <c:v>6.4</c:v>
                </c:pt>
                <c:pt idx="3">
                  <c:v>6.6</c:v>
                </c:pt>
                <c:pt idx="4">
                  <c:v>6.8</c:v>
                </c:pt>
                <c:pt idx="5">
                  <c:v>7</c:v>
                </c:pt>
                <c:pt idx="6">
                  <c:v>7.2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25.4</c:v>
                </c:pt>
                <c:pt idx="1">
                  <c:v>33</c:v>
                </c:pt>
                <c:pt idx="2">
                  <c:v>50.8</c:v>
                </c:pt>
                <c:pt idx="3">
                  <c:v>53.5</c:v>
                </c:pt>
                <c:pt idx="4">
                  <c:v>53.5</c:v>
                </c:pt>
                <c:pt idx="5">
                  <c:v>30.5</c:v>
                </c:pt>
                <c:pt idx="6">
                  <c:v>22.9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D0-7E47-9A2B-4B935ADAD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079199"/>
        <c:axId val="2057613871"/>
      </c:scatterChart>
      <c:valAx>
        <c:axId val="2058079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613871"/>
        <c:crosses val="autoZero"/>
        <c:crossBetween val="midCat"/>
      </c:valAx>
      <c:valAx>
        <c:axId val="2057613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079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Plant Growth (cm)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6</c:v>
                </c:pt>
                <c:pt idx="1">
                  <c:v>6.2</c:v>
                </c:pt>
                <c:pt idx="2">
                  <c:v>6.4</c:v>
                </c:pt>
                <c:pt idx="3">
                  <c:v>6.6</c:v>
                </c:pt>
                <c:pt idx="4">
                  <c:v>6.8</c:v>
                </c:pt>
                <c:pt idx="5">
                  <c:v>7</c:v>
                </c:pt>
                <c:pt idx="6">
                  <c:v>7.2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25.4</c:v>
                </c:pt>
                <c:pt idx="1">
                  <c:v>33</c:v>
                </c:pt>
                <c:pt idx="2">
                  <c:v>50.8</c:v>
                </c:pt>
                <c:pt idx="3">
                  <c:v>53.3</c:v>
                </c:pt>
                <c:pt idx="4">
                  <c:v>53.3</c:v>
                </c:pt>
                <c:pt idx="5">
                  <c:v>30.5</c:v>
                </c:pt>
                <c:pt idx="6">
                  <c:v>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3-0A4B-9F7E-4200E996A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120032"/>
        <c:axId val="504105680"/>
      </c:lineChart>
      <c:catAx>
        <c:axId val="504120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05680"/>
        <c:crosses val="autoZero"/>
        <c:auto val="1"/>
        <c:lblAlgn val="ctr"/>
        <c:lblOffset val="100"/>
        <c:noMultiLvlLbl val="0"/>
      </c:catAx>
      <c:valAx>
        <c:axId val="50410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2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11/26/20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11/26/20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4" y="0"/>
            <a:ext cx="4348936" cy="17400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04894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94967F-D57B-433D-9A92-5C82B10CF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778958"/>
            <a:ext cx="7159214" cy="4362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ED76F-6A8B-C54A-8D6D-E0530000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60" y="2218414"/>
            <a:ext cx="5956534" cy="2631882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5400" b="0" cap="all">
                <a:solidFill>
                  <a:schemeClr val="bg1"/>
                </a:solidFill>
              </a:rPr>
              <a:t>Graphing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1828A56-78F8-49CB-B2C3-4C7C093B8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1766026"/>
            <a:ext cx="4392706" cy="43463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B57D892-A065-4003-93F3-65AB1A24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4695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Graph Clip Art with No Background - ClipartKey">
            <a:extLst>
              <a:ext uri="{FF2B5EF4-FFF2-40B4-BE49-F238E27FC236}">
                <a16:creationId xmlns:a16="http://schemas.microsoft.com/office/drawing/2014/main" id="{0776B226-328B-D141-A182-03C75ECBF1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6110" y="2582865"/>
            <a:ext cx="4053796" cy="25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6167615"/>
            <a:ext cx="775982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6167615"/>
            <a:ext cx="4392706" cy="69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C67C3D3-B919-4C65-907E-45C21C63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689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BCBF7BE-192C-47B7-816B-8213C256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5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1B17-B0D4-8443-90E8-2836B84A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5" y="774532"/>
            <a:ext cx="4584172" cy="10424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Sometimes our trendline isn’t linear.</a:t>
            </a:r>
            <a:br>
              <a:rPr lang="en-US" sz="2800" dirty="0"/>
            </a:br>
            <a:r>
              <a:rPr lang="en-US" sz="2800" dirty="0"/>
              <a:t> Consider this data: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5D9E58-6EBC-734C-AC17-3B07072823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76863" y="704850"/>
          <a:ext cx="6172200" cy="519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ow to Create Data Tables and Scientific Graphs - Learning about the  Scientific Process">
            <a:extLst>
              <a:ext uri="{FF2B5EF4-FFF2-40B4-BE49-F238E27FC236}">
                <a16:creationId xmlns:a16="http://schemas.microsoft.com/office/drawing/2014/main" id="{1B2D67CA-EB79-614C-81C2-2397DAB96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1" y="2440988"/>
            <a:ext cx="4230448" cy="39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926CC-59EE-104A-ADF6-3F762D9B2067}"/>
              </a:ext>
            </a:extLst>
          </p:cNvPr>
          <p:cNvSpPr txBox="1"/>
          <p:nvPr/>
        </p:nvSpPr>
        <p:spPr>
          <a:xfrm>
            <a:off x="7798993" y="5993194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 of soil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9FF6E-EE95-A341-B9E5-E3E8A7E81018}"/>
              </a:ext>
            </a:extLst>
          </p:cNvPr>
          <p:cNvSpPr txBox="1"/>
          <p:nvPr/>
        </p:nvSpPr>
        <p:spPr>
          <a:xfrm rot="16200000">
            <a:off x="3479195" y="286951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 growth (cm)</a:t>
            </a:r>
          </a:p>
        </p:txBody>
      </p:sp>
    </p:spTree>
    <p:extLst>
      <p:ext uri="{BB962C8B-B14F-4D97-AF65-F5344CB8AC3E}">
        <p14:creationId xmlns:p14="http://schemas.microsoft.com/office/powerpoint/2010/main" val="40138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1B17-B0D4-8443-90E8-2836B84A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5" y="774532"/>
            <a:ext cx="4584172" cy="10424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Sometimes our trendline isn’t linear.</a:t>
            </a:r>
            <a:br>
              <a:rPr lang="en-US" sz="2800" dirty="0"/>
            </a:br>
            <a:r>
              <a:rPr lang="en-US" sz="2800" dirty="0"/>
              <a:t> Consider this data:</a:t>
            </a:r>
          </a:p>
        </p:txBody>
      </p:sp>
      <p:pic>
        <p:nvPicPr>
          <p:cNvPr id="2050" name="Picture 2" descr="How to Create Data Tables and Scientific Graphs - Learning about the  Scientific Process">
            <a:extLst>
              <a:ext uri="{FF2B5EF4-FFF2-40B4-BE49-F238E27FC236}">
                <a16:creationId xmlns:a16="http://schemas.microsoft.com/office/drawing/2014/main" id="{1B2D67CA-EB79-614C-81C2-2397DAB96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7" y="2457498"/>
            <a:ext cx="4230448" cy="39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926CC-59EE-104A-ADF6-3F762D9B2067}"/>
              </a:ext>
            </a:extLst>
          </p:cNvPr>
          <p:cNvSpPr txBox="1"/>
          <p:nvPr/>
        </p:nvSpPr>
        <p:spPr>
          <a:xfrm>
            <a:off x="7798993" y="5993194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 of soil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9FF6E-EE95-A341-B9E5-E3E8A7E81018}"/>
              </a:ext>
            </a:extLst>
          </p:cNvPr>
          <p:cNvSpPr txBox="1"/>
          <p:nvPr/>
        </p:nvSpPr>
        <p:spPr>
          <a:xfrm rot="16200000">
            <a:off x="3479195" y="286951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 growth (cm)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B3B5A8-DD4B-2B42-9B74-F3EC8FF3B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487303"/>
              </p:ext>
            </p:extLst>
          </p:nvPr>
        </p:nvGraphicFramePr>
        <p:xfrm>
          <a:off x="5473855" y="1479376"/>
          <a:ext cx="6533408" cy="390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09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1B17-B0D4-8443-90E8-2836B84A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5" y="774532"/>
            <a:ext cx="4584172" cy="10424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Sometimes our trendline isn’t linear.</a:t>
            </a:r>
            <a:br>
              <a:rPr lang="en-US" sz="2800" dirty="0"/>
            </a:br>
            <a:r>
              <a:rPr lang="en-US" sz="2800" dirty="0"/>
              <a:t> Consider this data:</a:t>
            </a:r>
          </a:p>
        </p:txBody>
      </p:sp>
      <p:pic>
        <p:nvPicPr>
          <p:cNvPr id="2050" name="Picture 2" descr="How to Create Data Tables and Scientific Graphs - Learning about the  Scientific Process">
            <a:extLst>
              <a:ext uri="{FF2B5EF4-FFF2-40B4-BE49-F238E27FC236}">
                <a16:creationId xmlns:a16="http://schemas.microsoft.com/office/drawing/2014/main" id="{1B2D67CA-EB79-614C-81C2-2397DAB96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7" y="2457498"/>
            <a:ext cx="4230448" cy="39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926CC-59EE-104A-ADF6-3F762D9B2067}"/>
              </a:ext>
            </a:extLst>
          </p:cNvPr>
          <p:cNvSpPr txBox="1"/>
          <p:nvPr/>
        </p:nvSpPr>
        <p:spPr>
          <a:xfrm>
            <a:off x="7798993" y="5993194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 of soil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9FF6E-EE95-A341-B9E5-E3E8A7E81018}"/>
              </a:ext>
            </a:extLst>
          </p:cNvPr>
          <p:cNvSpPr txBox="1"/>
          <p:nvPr/>
        </p:nvSpPr>
        <p:spPr>
          <a:xfrm rot="16200000">
            <a:off x="3479195" y="286951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 growth (cm)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7E12D-A493-B24D-9F89-A33485979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863" y="1816939"/>
            <a:ext cx="6187879" cy="373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243A0-2748-AB4B-973F-ADEBC2BE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47" y="1286930"/>
            <a:ext cx="6395669" cy="4636861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F928C-477C-324A-9A20-181B36B430DD}"/>
              </a:ext>
            </a:extLst>
          </p:cNvPr>
          <p:cNvSpPr txBox="1"/>
          <p:nvPr/>
        </p:nvSpPr>
        <p:spPr>
          <a:xfrm>
            <a:off x="802532" y="907033"/>
            <a:ext cx="32046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Let’s do some examples together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400" dirty="0"/>
              <a:t>Use your </a:t>
            </a:r>
            <a:r>
              <a:rPr lang="en-US" sz="2400" b="1" dirty="0"/>
              <a:t>Types of Graphs Reference Sheet</a:t>
            </a:r>
            <a:r>
              <a:rPr lang="en-US" sz="2400" dirty="0"/>
              <a:t> handout and the </a:t>
            </a:r>
            <a:r>
              <a:rPr lang="en-US" sz="2400" b="1" dirty="0"/>
              <a:t>Lesson- Constructing Graphs</a:t>
            </a:r>
            <a:r>
              <a:rPr lang="en-US" sz="2400" dirty="0"/>
              <a:t> package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i="1" dirty="0"/>
              <a:t>(switch to OneNote)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BA1DE71-6E41-BF47-A008-8FC2C0B4D7C3}"/>
              </a:ext>
            </a:extLst>
          </p:cNvPr>
          <p:cNvSpPr/>
          <p:nvPr/>
        </p:nvSpPr>
        <p:spPr>
          <a:xfrm>
            <a:off x="3871114" y="4450977"/>
            <a:ext cx="1112879" cy="3092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DCE35-FAEE-9444-8D26-4C0FFC1A1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36" y="0"/>
            <a:ext cx="5791810" cy="7495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8A80EB-0660-DE4B-B325-58FDC3953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46" y="637283"/>
            <a:ext cx="52993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B8A6E1-0B34-7E41-A9F6-7D2C47497047}"/>
              </a:ext>
            </a:extLst>
          </p:cNvPr>
          <p:cNvSpPr txBox="1"/>
          <p:nvPr/>
        </p:nvSpPr>
        <p:spPr>
          <a:xfrm>
            <a:off x="6096000" y="267951"/>
            <a:ext cx="356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82739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952825"/>
            <a:ext cx="3411973" cy="19468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Bar Graphs vs Histograms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Bar chart">
            <a:extLst>
              <a:ext uri="{FF2B5EF4-FFF2-40B4-BE49-F238E27FC236}">
                <a16:creationId xmlns:a16="http://schemas.microsoft.com/office/drawing/2014/main" id="{D7CAFF78-7EE2-7447-ADAA-D1BC37FC0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2971" y="4087714"/>
            <a:ext cx="1691828" cy="1691828"/>
          </a:xfrm>
        </p:spPr>
      </p:pic>
      <p:pic>
        <p:nvPicPr>
          <p:cNvPr id="2052" name="Picture 4" descr="Bar Graphs">
            <a:extLst>
              <a:ext uri="{FF2B5EF4-FFF2-40B4-BE49-F238E27FC236}">
                <a16:creationId xmlns:a16="http://schemas.microsoft.com/office/drawing/2014/main" id="{F01406CC-7FD6-5A4C-83E5-8C5B8205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62" y="2227289"/>
            <a:ext cx="5786031" cy="30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9DAAEDE-2EF6-5349-B4DA-A0B2108B7D19}"/>
              </a:ext>
            </a:extLst>
          </p:cNvPr>
          <p:cNvSpPr/>
          <p:nvPr/>
        </p:nvSpPr>
        <p:spPr>
          <a:xfrm>
            <a:off x="5484159" y="4820934"/>
            <a:ext cx="3014379" cy="905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A4F36A-6110-8D4E-8A38-627832F440E6}"/>
              </a:ext>
            </a:extLst>
          </p:cNvPr>
          <p:cNvSpPr/>
          <p:nvPr/>
        </p:nvSpPr>
        <p:spPr>
          <a:xfrm>
            <a:off x="8720401" y="4712668"/>
            <a:ext cx="3238283" cy="1018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Bar chart">
            <a:extLst>
              <a:ext uri="{FF2B5EF4-FFF2-40B4-BE49-F238E27FC236}">
                <a16:creationId xmlns:a16="http://schemas.microsoft.com/office/drawing/2014/main" id="{D7CAFF78-7EE2-7447-ADAA-D1BC37FC0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5230" y="-19188"/>
            <a:ext cx="1552852" cy="15528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6B0ED-3994-3A45-BA0A-622EB3F73466}"/>
              </a:ext>
            </a:extLst>
          </p:cNvPr>
          <p:cNvSpPr txBox="1"/>
          <p:nvPr/>
        </p:nvSpPr>
        <p:spPr>
          <a:xfrm>
            <a:off x="158601" y="1705292"/>
            <a:ext cx="4376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Used to represent </a:t>
            </a:r>
            <a:r>
              <a:rPr lang="en-US" sz="2400" b="1" dirty="0">
                <a:solidFill>
                  <a:srgbClr val="00B0F0"/>
                </a:solidFill>
              </a:rPr>
              <a:t>QUALITATIVE</a:t>
            </a:r>
            <a:r>
              <a:rPr lang="en-US" sz="2400" dirty="0">
                <a:solidFill>
                  <a:schemeClr val="bg1"/>
                </a:solidFill>
              </a:rPr>
              <a:t> data that is </a:t>
            </a:r>
            <a:r>
              <a:rPr lang="en-US" sz="2400" b="1" dirty="0">
                <a:solidFill>
                  <a:schemeClr val="bg1"/>
                </a:solidFill>
              </a:rPr>
              <a:t>CATEGORICAL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Does </a:t>
            </a:r>
            <a:r>
              <a:rPr lang="en-US" sz="2400" b="1" dirty="0">
                <a:solidFill>
                  <a:schemeClr val="bg1"/>
                </a:solidFill>
              </a:rPr>
              <a:t>NOT</a:t>
            </a:r>
            <a:r>
              <a:rPr lang="en-US" sz="2400" dirty="0">
                <a:solidFill>
                  <a:schemeClr val="bg1"/>
                </a:solidFill>
              </a:rPr>
              <a:t> represent relationship between 2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 be used </a:t>
            </a:r>
            <a:r>
              <a:rPr lang="en-US" sz="2400" i="1" dirty="0">
                <a:solidFill>
                  <a:schemeClr val="bg1"/>
                </a:solidFill>
              </a:rPr>
              <a:t>for </a:t>
            </a:r>
            <a:r>
              <a:rPr lang="en-US" sz="2400" b="1" dirty="0">
                <a:solidFill>
                  <a:schemeClr val="bg1"/>
                </a:solidFill>
              </a:rPr>
              <a:t>PRELIMINARY</a:t>
            </a:r>
            <a:r>
              <a:rPr lang="en-US" sz="2400" i="1" dirty="0">
                <a:solidFill>
                  <a:schemeClr val="bg1"/>
                </a:solidFill>
              </a:rPr>
              <a:t> data (why we chose the experimental set-up we did)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ata Representation (Learn) : Mathematics : Class 7 : Amrita Vidyalayam  eLearning Network">
            <a:extLst>
              <a:ext uri="{FF2B5EF4-FFF2-40B4-BE49-F238E27FC236}">
                <a16:creationId xmlns:a16="http://schemas.microsoft.com/office/drawing/2014/main" id="{05A61731-FCDC-2249-8ADA-5BDE0E93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34" y="1652106"/>
            <a:ext cx="4834704" cy="291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BCD61B-051F-3844-AACB-CE09C53428E2}"/>
              </a:ext>
            </a:extLst>
          </p:cNvPr>
          <p:cNvCxnSpPr/>
          <p:nvPr/>
        </p:nvCxnSpPr>
        <p:spPr>
          <a:xfrm flipV="1">
            <a:off x="6783123" y="1800872"/>
            <a:ext cx="0" cy="2223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AFF94D-BD3C-9F4E-8E72-CFB6091365CA}"/>
              </a:ext>
            </a:extLst>
          </p:cNvPr>
          <p:cNvSpPr txBox="1"/>
          <p:nvPr/>
        </p:nvSpPr>
        <p:spPr>
          <a:xfrm>
            <a:off x="4524754" y="2231157"/>
            <a:ext cx="232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y-axis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Increasing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Consistent scale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FDDF9F-C5AB-0C41-B5AC-82AF3B25D1FD}"/>
              </a:ext>
            </a:extLst>
          </p:cNvPr>
          <p:cNvCxnSpPr>
            <a:cxnSpLocks/>
          </p:cNvCxnSpPr>
          <p:nvPr/>
        </p:nvCxnSpPr>
        <p:spPr>
          <a:xfrm>
            <a:off x="7879975" y="4820388"/>
            <a:ext cx="308834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D829211-F506-6440-B76B-DC999CFA972F}"/>
              </a:ext>
            </a:extLst>
          </p:cNvPr>
          <p:cNvSpPr/>
          <p:nvPr/>
        </p:nvSpPr>
        <p:spPr>
          <a:xfrm>
            <a:off x="4468082" y="5474685"/>
            <a:ext cx="7729028" cy="60275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BCA61-DCCB-D94B-AF56-C69D7C04420D}"/>
              </a:ext>
            </a:extLst>
          </p:cNvPr>
          <p:cNvSpPr txBox="1"/>
          <p:nvPr/>
        </p:nvSpPr>
        <p:spPr>
          <a:xfrm>
            <a:off x="8374926" y="5083999"/>
            <a:ext cx="4931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x-axis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Qualitative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Order likely irrelevant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" y="-82221"/>
            <a:ext cx="3411973" cy="17189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Bar Graphs</a:t>
            </a:r>
          </a:p>
        </p:txBody>
      </p:sp>
    </p:spTree>
    <p:extLst>
      <p:ext uri="{BB962C8B-B14F-4D97-AF65-F5344CB8AC3E}">
        <p14:creationId xmlns:p14="http://schemas.microsoft.com/office/powerpoint/2010/main" val="42427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Bar chart">
            <a:extLst>
              <a:ext uri="{FF2B5EF4-FFF2-40B4-BE49-F238E27FC236}">
                <a16:creationId xmlns:a16="http://schemas.microsoft.com/office/drawing/2014/main" id="{D7CAFF78-7EE2-7447-ADAA-D1BC37FC0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5230" y="-19188"/>
            <a:ext cx="1552852" cy="15528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6B0ED-3994-3A45-BA0A-622EB3F73466}"/>
              </a:ext>
            </a:extLst>
          </p:cNvPr>
          <p:cNvSpPr txBox="1"/>
          <p:nvPr/>
        </p:nvSpPr>
        <p:spPr>
          <a:xfrm>
            <a:off x="158601" y="1705292"/>
            <a:ext cx="4376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Used to represent </a:t>
            </a:r>
            <a:r>
              <a:rPr lang="en-US" sz="2400" b="1" dirty="0">
                <a:solidFill>
                  <a:srgbClr val="00B0F0"/>
                </a:solidFill>
              </a:rPr>
              <a:t>QUALITATIVE</a:t>
            </a:r>
            <a:r>
              <a:rPr lang="en-US" sz="2400" dirty="0">
                <a:solidFill>
                  <a:schemeClr val="bg1"/>
                </a:solidFill>
              </a:rPr>
              <a:t> data that is </a:t>
            </a:r>
            <a:r>
              <a:rPr lang="en-US" sz="2400" b="1" dirty="0">
                <a:solidFill>
                  <a:schemeClr val="bg1"/>
                </a:solidFill>
              </a:rPr>
              <a:t>CATEGORICAL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Does </a:t>
            </a:r>
            <a:r>
              <a:rPr lang="en-US" sz="2400" b="1" dirty="0">
                <a:solidFill>
                  <a:schemeClr val="bg1"/>
                </a:solidFill>
              </a:rPr>
              <a:t>NOT</a:t>
            </a:r>
            <a:r>
              <a:rPr lang="en-US" sz="2400" dirty="0">
                <a:solidFill>
                  <a:schemeClr val="bg1"/>
                </a:solidFill>
              </a:rPr>
              <a:t> represent relationship between 2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 be used </a:t>
            </a:r>
            <a:r>
              <a:rPr lang="en-US" sz="2400" i="1" dirty="0">
                <a:solidFill>
                  <a:schemeClr val="bg1"/>
                </a:solidFill>
              </a:rPr>
              <a:t>for </a:t>
            </a:r>
            <a:r>
              <a:rPr lang="en-US" sz="2400" b="1" dirty="0">
                <a:solidFill>
                  <a:schemeClr val="bg1"/>
                </a:solidFill>
              </a:rPr>
              <a:t>PRELIMINARY</a:t>
            </a:r>
            <a:r>
              <a:rPr lang="en-US" sz="2400" i="1" dirty="0">
                <a:solidFill>
                  <a:schemeClr val="bg1"/>
                </a:solidFill>
              </a:rPr>
              <a:t> data (why we chose the experimental set-up we did)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BCD61B-051F-3844-AACB-CE09C53428E2}"/>
              </a:ext>
            </a:extLst>
          </p:cNvPr>
          <p:cNvCxnSpPr/>
          <p:nvPr/>
        </p:nvCxnSpPr>
        <p:spPr>
          <a:xfrm flipV="1">
            <a:off x="6783123" y="1800872"/>
            <a:ext cx="0" cy="2223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AFF94D-BD3C-9F4E-8E72-CFB6091365CA}"/>
              </a:ext>
            </a:extLst>
          </p:cNvPr>
          <p:cNvSpPr txBox="1"/>
          <p:nvPr/>
        </p:nvSpPr>
        <p:spPr>
          <a:xfrm>
            <a:off x="4524754" y="2231157"/>
            <a:ext cx="232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y-axis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Increasing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Consistent scale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FDDF9F-C5AB-0C41-B5AC-82AF3B25D1FD}"/>
              </a:ext>
            </a:extLst>
          </p:cNvPr>
          <p:cNvCxnSpPr>
            <a:cxnSpLocks/>
          </p:cNvCxnSpPr>
          <p:nvPr/>
        </p:nvCxnSpPr>
        <p:spPr>
          <a:xfrm>
            <a:off x="7879975" y="4820388"/>
            <a:ext cx="308834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D829211-F506-6440-B76B-DC999CFA972F}"/>
              </a:ext>
            </a:extLst>
          </p:cNvPr>
          <p:cNvSpPr/>
          <p:nvPr/>
        </p:nvSpPr>
        <p:spPr>
          <a:xfrm>
            <a:off x="4468082" y="5474685"/>
            <a:ext cx="7729028" cy="60275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BCA61-DCCB-D94B-AF56-C69D7C04420D}"/>
              </a:ext>
            </a:extLst>
          </p:cNvPr>
          <p:cNvSpPr txBox="1"/>
          <p:nvPr/>
        </p:nvSpPr>
        <p:spPr>
          <a:xfrm>
            <a:off x="8374926" y="5083999"/>
            <a:ext cx="4931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x-axis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Qualitative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Order likely irrelevant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" y="-82221"/>
            <a:ext cx="3411973" cy="17189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Bar Graphs</a:t>
            </a:r>
          </a:p>
        </p:txBody>
      </p:sp>
      <p:pic>
        <p:nvPicPr>
          <p:cNvPr id="4098" name="Picture 2" descr="What is a Bar chart? - Answered - Twinkl Teaching Wiki">
            <a:extLst>
              <a:ext uri="{FF2B5EF4-FFF2-40B4-BE49-F238E27FC236}">
                <a16:creationId xmlns:a16="http://schemas.microsoft.com/office/drawing/2014/main" id="{153E2A70-F9B4-CC44-8765-610474C7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11" y="1644822"/>
            <a:ext cx="3948917" cy="30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FB9349-F703-3C4A-A1B8-73CCA6FBF116}"/>
              </a:ext>
            </a:extLst>
          </p:cNvPr>
          <p:cNvSpPr txBox="1"/>
          <p:nvPr/>
        </p:nvSpPr>
        <p:spPr>
          <a:xfrm>
            <a:off x="7116541" y="319636"/>
            <a:ext cx="426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“multi-series” bar graph: categories within categories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A1716-1EBE-8444-8D05-CAB048C765DF}"/>
              </a:ext>
            </a:extLst>
          </p:cNvPr>
          <p:cNvSpPr txBox="1"/>
          <p:nvPr/>
        </p:nvSpPr>
        <p:spPr>
          <a:xfrm>
            <a:off x="4426009" y="4938588"/>
            <a:ext cx="3948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The big idea is that bar graphs are used in Science as a starting point </a:t>
            </a:r>
            <a:r>
              <a:rPr lang="en-US" sz="2000" b="1" i="1" dirty="0">
                <a:highlight>
                  <a:srgbClr val="FFFF00"/>
                </a:highlight>
              </a:rPr>
              <a:t>to drive further experimentation</a:t>
            </a:r>
            <a:r>
              <a:rPr lang="en-US" sz="2000" b="1" i="1" dirty="0"/>
              <a:t>. It’s </a:t>
            </a:r>
            <a:r>
              <a:rPr lang="en-US" sz="2000" b="1" i="1" u="sng" dirty="0"/>
              <a:t>not</a:t>
            </a:r>
            <a:r>
              <a:rPr lang="en-US" sz="2000" b="1" i="1" dirty="0"/>
              <a:t> usually an end product for us!</a:t>
            </a:r>
          </a:p>
        </p:txBody>
      </p:sp>
    </p:spTree>
    <p:extLst>
      <p:ext uri="{BB962C8B-B14F-4D97-AF65-F5344CB8AC3E}">
        <p14:creationId xmlns:p14="http://schemas.microsoft.com/office/powerpoint/2010/main" val="26158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B0ED-3994-3A45-BA0A-622EB3F73466}"/>
              </a:ext>
            </a:extLst>
          </p:cNvPr>
          <p:cNvSpPr txBox="1"/>
          <p:nvPr/>
        </p:nvSpPr>
        <p:spPr>
          <a:xfrm>
            <a:off x="158601" y="1705292"/>
            <a:ext cx="4376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Used to represent </a:t>
            </a:r>
            <a:r>
              <a:rPr lang="en-US" sz="2400" b="1" dirty="0">
                <a:solidFill>
                  <a:srgbClr val="00B0F0"/>
                </a:solidFill>
              </a:rPr>
              <a:t>QUANTITATIVE</a:t>
            </a:r>
            <a:r>
              <a:rPr lang="en-US" sz="2400" dirty="0">
                <a:solidFill>
                  <a:schemeClr val="bg1"/>
                </a:solidFill>
              </a:rPr>
              <a:t> data (i.e. </a:t>
            </a:r>
            <a:r>
              <a:rPr lang="en-US" sz="2400" b="1" dirty="0">
                <a:solidFill>
                  <a:schemeClr val="bg1"/>
                </a:solidFill>
              </a:rPr>
              <a:t>NOT</a:t>
            </a:r>
            <a:r>
              <a:rPr lang="en-US" sz="2400" dirty="0">
                <a:solidFill>
                  <a:schemeClr val="bg1"/>
                </a:solidFill>
              </a:rPr>
              <a:t> categorical)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Represents </a:t>
            </a:r>
            <a:r>
              <a:rPr lang="en-US" sz="2400" b="1" dirty="0">
                <a:solidFill>
                  <a:schemeClr val="bg1"/>
                </a:solidFill>
              </a:rPr>
              <a:t>RELATIONSHIP</a:t>
            </a:r>
            <a:r>
              <a:rPr lang="en-US" sz="2400" dirty="0">
                <a:solidFill>
                  <a:schemeClr val="bg1"/>
                </a:solidFill>
              </a:rPr>
              <a:t> between 2 variables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What effect does </a:t>
            </a:r>
            <a:r>
              <a:rPr lang="en-US" sz="2400" i="1" u="sng" dirty="0">
                <a:solidFill>
                  <a:schemeClr val="bg1"/>
                </a:solidFill>
              </a:rPr>
              <a:t>_x_ </a:t>
            </a:r>
            <a:r>
              <a:rPr lang="en-US" sz="2400" i="1" dirty="0">
                <a:solidFill>
                  <a:schemeClr val="bg1"/>
                </a:solidFill>
              </a:rPr>
              <a:t>have on </a:t>
            </a:r>
            <a:r>
              <a:rPr lang="en-US" sz="2400" i="1" u="sng" dirty="0">
                <a:solidFill>
                  <a:schemeClr val="bg1"/>
                </a:solidFill>
              </a:rPr>
              <a:t>_y_</a:t>
            </a:r>
            <a:r>
              <a:rPr lang="en-US" sz="2400" i="1" dirty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BCD61B-051F-3844-AACB-CE09C53428E2}"/>
              </a:ext>
            </a:extLst>
          </p:cNvPr>
          <p:cNvCxnSpPr/>
          <p:nvPr/>
        </p:nvCxnSpPr>
        <p:spPr>
          <a:xfrm flipV="1">
            <a:off x="6783123" y="1800872"/>
            <a:ext cx="0" cy="2223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AFF94D-BD3C-9F4E-8E72-CFB6091365CA}"/>
              </a:ext>
            </a:extLst>
          </p:cNvPr>
          <p:cNvSpPr txBox="1"/>
          <p:nvPr/>
        </p:nvSpPr>
        <p:spPr>
          <a:xfrm>
            <a:off x="4524754" y="2231157"/>
            <a:ext cx="232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y-axis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Increasing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Consistent scale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FDDF9F-C5AB-0C41-B5AC-82AF3B25D1FD}"/>
              </a:ext>
            </a:extLst>
          </p:cNvPr>
          <p:cNvCxnSpPr>
            <a:cxnSpLocks/>
          </p:cNvCxnSpPr>
          <p:nvPr/>
        </p:nvCxnSpPr>
        <p:spPr>
          <a:xfrm>
            <a:off x="7879975" y="4820388"/>
            <a:ext cx="308834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D829211-F506-6440-B76B-DC999CFA972F}"/>
              </a:ext>
            </a:extLst>
          </p:cNvPr>
          <p:cNvSpPr/>
          <p:nvPr/>
        </p:nvSpPr>
        <p:spPr>
          <a:xfrm>
            <a:off x="4468082" y="5474685"/>
            <a:ext cx="7729028" cy="60275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BCA61-DCCB-D94B-AF56-C69D7C04420D}"/>
              </a:ext>
            </a:extLst>
          </p:cNvPr>
          <p:cNvSpPr txBox="1"/>
          <p:nvPr/>
        </p:nvSpPr>
        <p:spPr>
          <a:xfrm>
            <a:off x="8374926" y="5083999"/>
            <a:ext cx="4931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x-axis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Increasing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Consistent scale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" y="-82221"/>
            <a:ext cx="4271782" cy="171899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Scatter Graphs</a:t>
            </a:r>
          </a:p>
        </p:txBody>
      </p:sp>
      <p:pic>
        <p:nvPicPr>
          <p:cNvPr id="15" name="Content Placeholder 14" descr="Scatterplot">
            <a:extLst>
              <a:ext uri="{FF2B5EF4-FFF2-40B4-BE49-F238E27FC236}">
                <a16:creationId xmlns:a16="http://schemas.microsoft.com/office/drawing/2014/main" id="{EFF37DEC-8FD0-194F-A8DF-06C1A40F6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4527" y="252037"/>
            <a:ext cx="1179307" cy="1179307"/>
          </a:xfrm>
        </p:spPr>
      </p:pic>
      <p:pic>
        <p:nvPicPr>
          <p:cNvPr id="5126" name="Picture 6" descr="R Scatter Plot - Base Graph - Learn By Example">
            <a:extLst>
              <a:ext uri="{FF2B5EF4-FFF2-40B4-BE49-F238E27FC236}">
                <a16:creationId xmlns:a16="http://schemas.microsoft.com/office/drawing/2014/main" id="{C734E7E1-A5E6-3E41-8315-B7060FE1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11" y="780559"/>
            <a:ext cx="4639293" cy="39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B0ED-3994-3A45-BA0A-622EB3F73466}"/>
              </a:ext>
            </a:extLst>
          </p:cNvPr>
          <p:cNvSpPr txBox="1"/>
          <p:nvPr/>
        </p:nvSpPr>
        <p:spPr>
          <a:xfrm>
            <a:off x="158601" y="1705292"/>
            <a:ext cx="4376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Used to represent </a:t>
            </a:r>
            <a:r>
              <a:rPr lang="en-US" sz="2400" b="1" dirty="0">
                <a:solidFill>
                  <a:srgbClr val="00B0F0"/>
                </a:solidFill>
              </a:rPr>
              <a:t>QUANTITATIVE</a:t>
            </a:r>
            <a:r>
              <a:rPr lang="en-US" sz="2400" dirty="0">
                <a:solidFill>
                  <a:schemeClr val="bg1"/>
                </a:solidFill>
              </a:rPr>
              <a:t> data (i.e. </a:t>
            </a:r>
            <a:r>
              <a:rPr lang="en-US" sz="2400" b="1" dirty="0">
                <a:solidFill>
                  <a:schemeClr val="bg1"/>
                </a:solidFill>
              </a:rPr>
              <a:t>NOT</a:t>
            </a:r>
            <a:r>
              <a:rPr lang="en-US" sz="2400" dirty="0">
                <a:solidFill>
                  <a:schemeClr val="bg1"/>
                </a:solidFill>
              </a:rPr>
              <a:t> categorical)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Represents </a:t>
            </a:r>
            <a:r>
              <a:rPr lang="en-US" sz="2400" b="1" dirty="0">
                <a:solidFill>
                  <a:schemeClr val="bg1"/>
                </a:solidFill>
              </a:rPr>
              <a:t>RELATIONSHIP</a:t>
            </a:r>
            <a:r>
              <a:rPr lang="en-US" sz="2400" dirty="0">
                <a:solidFill>
                  <a:schemeClr val="bg1"/>
                </a:solidFill>
              </a:rPr>
              <a:t> between 2 variables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What effect does </a:t>
            </a:r>
            <a:r>
              <a:rPr lang="en-US" sz="2400" i="1" u="sng" dirty="0">
                <a:solidFill>
                  <a:schemeClr val="bg1"/>
                </a:solidFill>
              </a:rPr>
              <a:t>_x_ </a:t>
            </a:r>
            <a:r>
              <a:rPr lang="en-US" sz="2400" i="1" dirty="0">
                <a:solidFill>
                  <a:schemeClr val="bg1"/>
                </a:solidFill>
              </a:rPr>
              <a:t>have on </a:t>
            </a:r>
            <a:r>
              <a:rPr lang="en-US" sz="2400" i="1" u="sng" dirty="0">
                <a:solidFill>
                  <a:schemeClr val="bg1"/>
                </a:solidFill>
              </a:rPr>
              <a:t>_y_</a:t>
            </a:r>
            <a:r>
              <a:rPr lang="en-US" sz="2400" i="1" dirty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BCD61B-051F-3844-AACB-CE09C53428E2}"/>
              </a:ext>
            </a:extLst>
          </p:cNvPr>
          <p:cNvCxnSpPr/>
          <p:nvPr/>
        </p:nvCxnSpPr>
        <p:spPr>
          <a:xfrm flipV="1">
            <a:off x="6783123" y="1800872"/>
            <a:ext cx="0" cy="2223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AFF94D-BD3C-9F4E-8E72-CFB6091365CA}"/>
              </a:ext>
            </a:extLst>
          </p:cNvPr>
          <p:cNvSpPr txBox="1"/>
          <p:nvPr/>
        </p:nvSpPr>
        <p:spPr>
          <a:xfrm>
            <a:off x="4524754" y="2231157"/>
            <a:ext cx="232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y-axis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Increasing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Consistent scale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FDDF9F-C5AB-0C41-B5AC-82AF3B25D1FD}"/>
              </a:ext>
            </a:extLst>
          </p:cNvPr>
          <p:cNvCxnSpPr>
            <a:cxnSpLocks/>
          </p:cNvCxnSpPr>
          <p:nvPr/>
        </p:nvCxnSpPr>
        <p:spPr>
          <a:xfrm>
            <a:off x="7879975" y="4820388"/>
            <a:ext cx="308834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D829211-F506-6440-B76B-DC999CFA972F}"/>
              </a:ext>
            </a:extLst>
          </p:cNvPr>
          <p:cNvSpPr/>
          <p:nvPr/>
        </p:nvSpPr>
        <p:spPr>
          <a:xfrm>
            <a:off x="4468082" y="5474685"/>
            <a:ext cx="7729028" cy="60275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BCA61-DCCB-D94B-AF56-C69D7C04420D}"/>
              </a:ext>
            </a:extLst>
          </p:cNvPr>
          <p:cNvSpPr txBox="1"/>
          <p:nvPr/>
        </p:nvSpPr>
        <p:spPr>
          <a:xfrm>
            <a:off x="8374926" y="5083999"/>
            <a:ext cx="4931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x-axis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Increasing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Consistent scale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3CDF3-BCEE-954C-ACDA-FCD9D1AF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" y="-82221"/>
            <a:ext cx="4271782" cy="171899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Scatter Graphs</a:t>
            </a:r>
          </a:p>
        </p:txBody>
      </p:sp>
      <p:pic>
        <p:nvPicPr>
          <p:cNvPr id="15" name="Content Placeholder 14" descr="Scatterplot">
            <a:extLst>
              <a:ext uri="{FF2B5EF4-FFF2-40B4-BE49-F238E27FC236}">
                <a16:creationId xmlns:a16="http://schemas.microsoft.com/office/drawing/2014/main" id="{EFF37DEC-8FD0-194F-A8DF-06C1A40F6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4527" y="252037"/>
            <a:ext cx="1179307" cy="1179307"/>
          </a:xfrm>
        </p:spPr>
      </p:pic>
      <p:pic>
        <p:nvPicPr>
          <p:cNvPr id="5122" name="Picture 2" descr="Scatter Plot in Excel - Easy Excel Tutorial">
            <a:extLst>
              <a:ext uri="{FF2B5EF4-FFF2-40B4-BE49-F238E27FC236}">
                <a16:creationId xmlns:a16="http://schemas.microsoft.com/office/drawing/2014/main" id="{B3D4186B-1C25-0A48-9662-167F8574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16" y="1694984"/>
            <a:ext cx="5171294" cy="27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9C0486-F833-5140-A89F-6462D61D1727}"/>
              </a:ext>
            </a:extLst>
          </p:cNvPr>
          <p:cNvSpPr txBox="1"/>
          <p:nvPr/>
        </p:nvSpPr>
        <p:spPr>
          <a:xfrm>
            <a:off x="7841561" y="415090"/>
            <a:ext cx="353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Includes a line of best fit (aka “trendline”)</a:t>
            </a:r>
          </a:p>
        </p:txBody>
      </p:sp>
      <p:pic>
        <p:nvPicPr>
          <p:cNvPr id="24" name="Graphic 23" descr="Line arrow: Counter-clockwise curve">
            <a:extLst>
              <a:ext uri="{FF2B5EF4-FFF2-40B4-BE49-F238E27FC236}">
                <a16:creationId xmlns:a16="http://schemas.microsoft.com/office/drawing/2014/main" id="{631617B1-950E-8C49-B4A4-E0E75AC3E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464063">
            <a:off x="8873734" y="1178908"/>
            <a:ext cx="914400" cy="18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6907"/>
            <a:ext cx="12192000" cy="237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4775E-C9CC-B246-AB57-D0DA552C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2" y="4153113"/>
            <a:ext cx="9180747" cy="1642569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600" b="0" cap="all" dirty="0">
                <a:solidFill>
                  <a:schemeClr val="bg1"/>
                </a:solidFill>
              </a:rPr>
              <a:t>Analyzing scatter trendlines: </a:t>
            </a:r>
            <a:r>
              <a:rPr lang="en-US" b="0" cap="all" dirty="0">
                <a:solidFill>
                  <a:schemeClr val="bg1"/>
                </a:solidFill>
              </a:rPr>
              <a:t>Correlation</a:t>
            </a:r>
            <a:endParaRPr lang="en-US" sz="2600" b="0" cap="all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979202"/>
            <a:ext cx="1006766" cy="224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Calendar&#10;&#10;Description automatically generated">
            <a:extLst>
              <a:ext uri="{FF2B5EF4-FFF2-40B4-BE49-F238E27FC236}">
                <a16:creationId xmlns:a16="http://schemas.microsoft.com/office/drawing/2014/main" id="{7CC84CA1-6095-9C4F-A7BF-503DA2D62A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777" y="567078"/>
            <a:ext cx="11057219" cy="2992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2F6036-0EB9-1C48-A3CE-5C0B3097E17F}"/>
              </a:ext>
            </a:extLst>
          </p:cNvPr>
          <p:cNvSpPr txBox="1"/>
          <p:nvPr/>
        </p:nvSpPr>
        <p:spPr>
          <a:xfrm>
            <a:off x="56522" y="3102867"/>
            <a:ext cx="157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Slope </a:t>
            </a:r>
            <a:r>
              <a:rPr lang="en-US" b="1" dirty="0">
                <a:highlight>
                  <a:srgbClr val="FFFF00"/>
                </a:highlight>
                <a:sym typeface="Wingdings" pitchFamily="2" charset="2"/>
              </a:rPr>
              <a:t>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1320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C94DB4D-08C5-2948-AAA4-35FB0D4A09DA}"/>
              </a:ext>
            </a:extLst>
          </p:cNvPr>
          <p:cNvSpPr txBox="1"/>
          <p:nvPr/>
        </p:nvSpPr>
        <p:spPr>
          <a:xfrm>
            <a:off x="396486" y="228722"/>
            <a:ext cx="4097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can use the line of best fit to </a:t>
            </a:r>
            <a:r>
              <a:rPr lang="en-US" sz="2800" dirty="0">
                <a:highlight>
                  <a:srgbClr val="FFFF00"/>
                </a:highlight>
              </a:rPr>
              <a:t>estimate</a:t>
            </a:r>
            <a:r>
              <a:rPr lang="en-US" sz="2800" dirty="0"/>
              <a:t> by </a:t>
            </a:r>
            <a:r>
              <a:rPr lang="en-US" sz="2800" dirty="0">
                <a:solidFill>
                  <a:srgbClr val="FF0000"/>
                </a:solidFill>
              </a:rPr>
              <a:t>INTERPOLATING </a:t>
            </a:r>
            <a:r>
              <a:rPr lang="en-US" sz="2800" dirty="0"/>
              <a:t>(estimating within data set), 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EXTRAPOLATING </a:t>
            </a:r>
            <a:r>
              <a:rPr lang="en-US" sz="2800" dirty="0"/>
              <a:t>(estimating outside of data set)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B8E97-0E3F-9C47-B077-76D364244568}"/>
              </a:ext>
            </a:extLst>
          </p:cNvPr>
          <p:cNvSpPr txBox="1"/>
          <p:nvPr/>
        </p:nvSpPr>
        <p:spPr>
          <a:xfrm>
            <a:off x="730021" y="3780555"/>
            <a:ext cx="341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EX: estimate sales at a temperature of 21ºC?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579FD5-21E5-2F4F-BF2E-ADC2EAA7D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91" y="675171"/>
            <a:ext cx="7462309" cy="47616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9D8A07-BFA2-5844-8392-0694F9CD35BB}"/>
              </a:ext>
            </a:extLst>
          </p:cNvPr>
          <p:cNvCxnSpPr>
            <a:cxnSpLocks/>
          </p:cNvCxnSpPr>
          <p:nvPr/>
        </p:nvCxnSpPr>
        <p:spPr>
          <a:xfrm flipV="1">
            <a:off x="6634735" y="1421165"/>
            <a:ext cx="5005722" cy="2231739"/>
          </a:xfrm>
          <a:prstGeom prst="line">
            <a:avLst/>
          </a:prstGeom>
          <a:ln w="28575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2A76BD-CBE4-8A4C-BEF8-F148DBAA5769}"/>
              </a:ext>
            </a:extLst>
          </p:cNvPr>
          <p:cNvCxnSpPr>
            <a:cxnSpLocks/>
          </p:cNvCxnSpPr>
          <p:nvPr/>
        </p:nvCxnSpPr>
        <p:spPr>
          <a:xfrm flipV="1">
            <a:off x="10104333" y="2119086"/>
            <a:ext cx="0" cy="234840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D7A71A-C9AA-C84B-BFA4-204894201563}"/>
              </a:ext>
            </a:extLst>
          </p:cNvPr>
          <p:cNvCxnSpPr>
            <a:cxnSpLocks/>
          </p:cNvCxnSpPr>
          <p:nvPr/>
        </p:nvCxnSpPr>
        <p:spPr>
          <a:xfrm flipH="1">
            <a:off x="6059716" y="2133387"/>
            <a:ext cx="4030103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3D49E7E-8F7E-6F44-BAB4-54E87796FAE3}"/>
              </a:ext>
            </a:extLst>
          </p:cNvPr>
          <p:cNvSpPr txBox="1"/>
          <p:nvPr/>
        </p:nvSpPr>
        <p:spPr>
          <a:xfrm>
            <a:off x="591609" y="5210212"/>
            <a:ext cx="341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EX: estimate temperature at sales of $150?</a:t>
            </a:r>
            <a:endParaRPr lang="en-US" sz="2400" i="1" dirty="0">
              <a:solidFill>
                <a:srgbClr val="0070C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B96D84-3EB5-AA40-9207-7D364906A1F0}"/>
              </a:ext>
            </a:extLst>
          </p:cNvPr>
          <p:cNvCxnSpPr>
            <a:cxnSpLocks/>
          </p:cNvCxnSpPr>
          <p:nvPr/>
        </p:nvCxnSpPr>
        <p:spPr>
          <a:xfrm>
            <a:off x="5863773" y="3756853"/>
            <a:ext cx="580570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21BDDF-6A98-9C46-81EC-EB3B1F8A9D54}"/>
              </a:ext>
            </a:extLst>
          </p:cNvPr>
          <p:cNvCxnSpPr>
            <a:cxnSpLocks/>
          </p:cNvCxnSpPr>
          <p:nvPr/>
        </p:nvCxnSpPr>
        <p:spPr>
          <a:xfrm>
            <a:off x="6446052" y="3724914"/>
            <a:ext cx="0" cy="742578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C3D4DC-D2B6-1148-8785-9D4B1186C96E}"/>
              </a:ext>
            </a:extLst>
          </p:cNvPr>
          <p:cNvCxnSpPr/>
          <p:nvPr/>
        </p:nvCxnSpPr>
        <p:spPr>
          <a:xfrm flipH="1">
            <a:off x="5886200" y="3650960"/>
            <a:ext cx="770962" cy="350692"/>
          </a:xfrm>
          <a:prstGeom prst="line">
            <a:avLst/>
          </a:prstGeom>
          <a:ln w="28575">
            <a:solidFill>
              <a:srgbClr val="FF9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7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7" grpId="0"/>
    </p:bld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388</Words>
  <Application>Microsoft Macintosh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Meiryo</vt:lpstr>
      <vt:lpstr>Arial</vt:lpstr>
      <vt:lpstr>Calibri</vt:lpstr>
      <vt:lpstr>Corbel</vt:lpstr>
      <vt:lpstr>ShojiVTI</vt:lpstr>
      <vt:lpstr>Graphing</vt:lpstr>
      <vt:lpstr>PowerPoint Presentation</vt:lpstr>
      <vt:lpstr>Bar Graphs vs Histograms</vt:lpstr>
      <vt:lpstr>Bar Graphs</vt:lpstr>
      <vt:lpstr>Bar Graphs</vt:lpstr>
      <vt:lpstr>Scatter Graphs</vt:lpstr>
      <vt:lpstr>Scatter Graphs</vt:lpstr>
      <vt:lpstr>Analyzing scatter trendlines: Correlation</vt:lpstr>
      <vt:lpstr>PowerPoint Presentation</vt:lpstr>
      <vt:lpstr>Sometimes our trendline isn’t linear.  Consider this data:</vt:lpstr>
      <vt:lpstr>Sometimes our trendline isn’t linear.  Consider this data:</vt:lpstr>
      <vt:lpstr>Sometimes our trendline isn’t linear.  Consider this data: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Laura Spindlove</dc:creator>
  <cp:lastModifiedBy>Laura Spindlove</cp:lastModifiedBy>
  <cp:revision>10</cp:revision>
  <dcterms:created xsi:type="dcterms:W3CDTF">2020-11-25T22:55:29Z</dcterms:created>
  <dcterms:modified xsi:type="dcterms:W3CDTF">2020-11-26T18:50:21Z</dcterms:modified>
</cp:coreProperties>
</file>