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8"/>
  </p:notesMasterIdLst>
  <p:sldIdLst>
    <p:sldId id="807" r:id="rId2"/>
    <p:sldId id="403" r:id="rId3"/>
    <p:sldId id="398" r:id="rId4"/>
    <p:sldId id="399" r:id="rId5"/>
    <p:sldId id="400" r:id="rId6"/>
    <p:sldId id="401" r:id="rId7"/>
    <p:sldId id="834" r:id="rId8"/>
    <p:sldId id="835" r:id="rId9"/>
    <p:sldId id="405" r:id="rId10"/>
    <p:sldId id="837" r:id="rId11"/>
    <p:sldId id="808" r:id="rId12"/>
    <p:sldId id="809" r:id="rId13"/>
    <p:sldId id="410" r:id="rId14"/>
    <p:sldId id="411" r:id="rId15"/>
    <p:sldId id="838" r:id="rId16"/>
    <p:sldId id="300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rka Kovacevic" initials="Z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7" autoAdjust="0"/>
    <p:restoredTop sz="94761" autoAdjust="0"/>
  </p:normalViewPr>
  <p:slideViewPr>
    <p:cSldViewPr snapToGrid="0" snapToObjects="1">
      <p:cViewPr varScale="1">
        <p:scale>
          <a:sx n="106" d="100"/>
          <a:sy n="106" d="100"/>
        </p:scale>
        <p:origin x="38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Plant</a:t>
            </a:r>
            <a:r>
              <a:rPr lang="en-US" baseline="0" dirty="0"/>
              <a:t> Growth vs Soil pH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25.4</c:v>
                </c:pt>
                <c:pt idx="1">
                  <c:v>33</c:v>
                </c:pt>
                <c:pt idx="2">
                  <c:v>50.8</c:v>
                </c:pt>
                <c:pt idx="3">
                  <c:v>53.5</c:v>
                </c:pt>
                <c:pt idx="4">
                  <c:v>53.5</c:v>
                </c:pt>
                <c:pt idx="5">
                  <c:v>30.5</c:v>
                </c:pt>
                <c:pt idx="6">
                  <c:v>22.9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D0-7E47-9A2B-4B935ADAD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598656"/>
        <c:axId val="390599808"/>
      </c:scatterChart>
      <c:valAx>
        <c:axId val="39059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599808"/>
        <c:crosses val="autoZero"/>
        <c:crossBetween val="midCat"/>
      </c:valAx>
      <c:valAx>
        <c:axId val="39059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59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Plant Growth (cm)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25.4</c:v>
                </c:pt>
                <c:pt idx="1">
                  <c:v>33</c:v>
                </c:pt>
                <c:pt idx="2">
                  <c:v>50.8</c:v>
                </c:pt>
                <c:pt idx="3">
                  <c:v>53.3</c:v>
                </c:pt>
                <c:pt idx="4">
                  <c:v>53.3</c:v>
                </c:pt>
                <c:pt idx="5">
                  <c:v>30.5</c:v>
                </c:pt>
                <c:pt idx="6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3-0A4B-9F7E-4200E996A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680640"/>
        <c:axId val="207682560"/>
      </c:lineChart>
      <c:catAx>
        <c:axId val="20768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82560"/>
        <c:crosses val="autoZero"/>
        <c:auto val="1"/>
        <c:lblAlgn val="ctr"/>
        <c:lblOffset val="100"/>
        <c:noMultiLvlLbl val="0"/>
      </c:catAx>
      <c:valAx>
        <c:axId val="2076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8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6D10B3-D818-5644-AA53-546246B7EC04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ED76F-6A8B-C54A-8D6D-E0530000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400" b="0" cap="all">
                <a:solidFill>
                  <a:schemeClr val="bg1"/>
                </a:solidFill>
              </a:rPr>
              <a:t>Graphing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08268"/>
            <a:ext cx="4626864" cy="35998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Graph Clip Art with No Background - ClipartKey">
            <a:extLst>
              <a:ext uri="{FF2B5EF4-FFF2-40B4-BE49-F238E27FC236}">
                <a16:creationId xmlns:a16="http://schemas.microsoft.com/office/drawing/2014/main" id="{0776B226-328B-D141-A182-03C75ECBF1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20" y="2243538"/>
            <a:ext cx="3654551" cy="23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8980" y="252038"/>
                <a:ext cx="7443020" cy="4270802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Calculate the </a:t>
                </a:r>
                <a:r>
                  <a:rPr lang="en-US" i="1" u="sng" dirty="0">
                    <a:solidFill>
                      <a:srgbClr val="FF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RATE of increase or decrease in your line of best fit</a:t>
                </a:r>
                <a:r>
                  <a:rPr lang="en-US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 (aka </a:t>
                </a:r>
                <a:r>
                  <a:rPr lang="en-US" i="1" dirty="0">
                    <a:solidFill>
                      <a:srgbClr val="9966FF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SLOPE</a:t>
                </a:r>
                <a:r>
                  <a:rPr lang="en-US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 !)  Choose </a:t>
                </a:r>
                <a:r>
                  <a:rPr lang="en-US" i="1" u="sng" dirty="0">
                    <a:solidFill>
                      <a:srgbClr val="FF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two easily read data points on your graph </a:t>
                </a:r>
                <a:r>
                  <a:rPr lang="en-US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(x</a:t>
                </a:r>
                <a:r>
                  <a:rPr lang="en-US" baseline="-25000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1</a:t>
                </a:r>
                <a:r>
                  <a:rPr lang="en-US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, y</a:t>
                </a:r>
                <a:r>
                  <a:rPr lang="en-US" baseline="-25000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1</a:t>
                </a:r>
                <a:r>
                  <a:rPr lang="en-US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) and (x</a:t>
                </a:r>
                <a:r>
                  <a:rPr lang="en-US" baseline="-25000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2</a:t>
                </a:r>
                <a:r>
                  <a:rPr lang="en-US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, y</a:t>
                </a:r>
                <a:r>
                  <a:rPr lang="en-US" baseline="-25000" dirty="0">
                    <a:solidFill>
                      <a:schemeClr val="tx1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2</a:t>
                </a:r>
                <a:r>
                  <a:rPr lang="en-US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),which are NOT part of your data set to avoid bias.        </a:t>
                </a:r>
                <a:r>
                  <a:rPr lang="en-US" i="1" u="sng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Formula:</a:t>
                </a:r>
                <a:endParaRPr lang="en-US" i="1" u="sng" dirty="0">
                  <a:solidFill>
                    <a:srgbClr val="7030A0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r>
                  <a:rPr lang="en-US" sz="1500" dirty="0">
                    <a:solidFill>
                      <a:srgbClr val="9966FF"/>
                    </a:solidFill>
                    <a:latin typeface="Arial Black" panose="020B0A04020102020204" pitchFamily="34" charset="0"/>
                  </a:rPr>
                  <a:t>Rate/Slope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1500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𝒅𝒆𝒑𝒆𝒏𝒅𝒆𝒏𝒕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CA" sz="1500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𝒗𝒂𝒓𝒊𝒂𝒃𝒍𝒆</m:t>
                        </m:r>
                      </m:num>
                      <m:den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𝒊𝒏𝒅𝒆𝒑𝒆𝒏𝒅𝒆𝒏𝒕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CA" sz="1500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𝒗𝒂𝒓𝒊𝒂𝒃𝒍𝒆</m:t>
                        </m:r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500" dirty="0">
                    <a:solidFill>
                      <a:srgbClr val="9966FF"/>
                    </a:solidFill>
                    <a:latin typeface="Arial Black" panose="020B0A04020102020204" pitchFamily="34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1500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1500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500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1500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500" b="1" i="1">
                            <a:solidFill>
                              <a:srgbClr val="9966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500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500" b="1" i="1">
                                <a:solidFill>
                                  <a:srgbClr val="996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1500" dirty="0">
                    <a:solidFill>
                      <a:srgbClr val="9966FF"/>
                    </a:solidFill>
                    <a:latin typeface="Arial Black" panose="020B0A04020102020204" pitchFamily="34" charset="0"/>
                  </a:rPr>
                  <a:t> =  answer 						        </a:t>
                </a:r>
                <a:r>
                  <a:rPr lang="en-CA" sz="1500" i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(+ units)</a:t>
                </a:r>
                <a:endParaRPr lang="en-CA" sz="1500" dirty="0">
                  <a:solidFill>
                    <a:srgbClr val="9966FF"/>
                  </a:solidFill>
                  <a:latin typeface="Arial Black" panose="020B0A04020102020204" pitchFamily="34" charset="0"/>
                </a:endParaRPr>
              </a:p>
              <a:p>
                <a:pPr lvl="0"/>
                <a:r>
                  <a:rPr lang="en-CA" i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CA" i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Challenge yourself to determine what the units for your rate will be!</a:t>
                </a:r>
              </a:p>
              <a:p>
                <a:pPr lvl="0"/>
                <a:endParaRPr lang="en-CA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  <a:p>
                <a:endParaRPr lang="en-CA" dirty="0">
                  <a:solidFill>
                    <a:srgbClr val="9966FF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8980" y="252038"/>
                <a:ext cx="7443020" cy="4270802"/>
              </a:xfrm>
              <a:blipFill>
                <a:blip r:embed="rId2"/>
                <a:stretch>
                  <a:fillRect l="-340" t="-296" r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706" y="2546400"/>
            <a:ext cx="4305343" cy="991674"/>
          </a:xfrm>
        </p:spPr>
        <p:txBody>
          <a:bodyPr>
            <a:normAutofit fontScale="90000"/>
          </a:bodyPr>
          <a:lstStyle/>
          <a:p>
            <a:r>
              <a:rPr lang="en-CA" sz="1600" i="1" u="sng" dirty="0">
                <a:solidFill>
                  <a:srgbClr val="FF0000"/>
                </a:solidFill>
              </a:rPr>
              <a:t>Relationship between Average Rent per Month and Years after 2000</a:t>
            </a:r>
            <a:br>
              <a:rPr lang="en-CA" dirty="0"/>
            </a:br>
            <a:endParaRPr lang="en-CA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8"/>
          <a:stretch/>
        </p:blipFill>
        <p:spPr bwMode="auto">
          <a:xfrm>
            <a:off x="164690" y="3095778"/>
            <a:ext cx="4495800" cy="3511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>
          <a:xfrm>
            <a:off x="1737390" y="3878364"/>
            <a:ext cx="123825" cy="123825"/>
          </a:xfrm>
          <a:prstGeom prst="ellipse">
            <a:avLst/>
          </a:prstGeom>
          <a:noFill/>
          <a:ln w="38100">
            <a:solidFill>
              <a:srgbClr val="99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217134" y="2559685"/>
            <a:ext cx="7974865" cy="111104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181599" y="4168089"/>
                <a:ext cx="6882581" cy="225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			</a:t>
                </a:r>
                <a:r>
                  <a:rPr lang="en-CA" i="1" u="sng" dirty="0">
                    <a:latin typeface="Arial Black" panose="020B0A04020102020204" pitchFamily="34" charset="0"/>
                  </a:rPr>
                  <a:t>Example:</a:t>
                </a:r>
              </a:p>
              <a:p>
                <a:endParaRPr lang="en-CA" dirty="0">
                  <a:latin typeface="Arial Black" panose="020B0A04020102020204" pitchFamily="34" charset="0"/>
                </a:endParaRPr>
              </a:p>
              <a:p>
                <a:r>
                  <a:rPr lang="en-CA" dirty="0">
                    <a:latin typeface="Arial Black" panose="020B0A04020102020204" pitchFamily="34" charset="0"/>
                  </a:rPr>
                  <a:t>Use </a:t>
                </a:r>
                <a:r>
                  <a:rPr lang="en-CA" b="1" i="1" dirty="0">
                    <a:solidFill>
                      <a:srgbClr val="9966FF"/>
                    </a:solidFill>
                    <a:latin typeface="Arial Black" panose="020B0A04020102020204" pitchFamily="34" charset="0"/>
                  </a:rPr>
                  <a:t>(5, 1000) </a:t>
                </a:r>
                <a:r>
                  <a:rPr lang="en-CA" dirty="0">
                    <a:latin typeface="Arial Black" panose="020B0A04020102020204" pitchFamily="34" charset="0"/>
                  </a:rPr>
                  <a:t>and </a:t>
                </a:r>
                <a:r>
                  <a:rPr lang="en-CA" b="1" i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(10, 1200) </a:t>
                </a:r>
                <a:r>
                  <a:rPr lang="en-CA" dirty="0">
                    <a:latin typeface="Arial Black" panose="020B0A04020102020204" pitchFamily="34" charset="0"/>
                  </a:rPr>
                  <a:t>as easily read corner points!</a:t>
                </a:r>
              </a:p>
              <a:p>
                <a:endParaRPr lang="en-CA" dirty="0">
                  <a:latin typeface="Arial Black" panose="020B0A04020102020204" pitchFamily="34" charset="0"/>
                </a:endParaRPr>
              </a:p>
              <a:p>
                <a:r>
                  <a:rPr lang="en-US" sz="2000" dirty="0">
                    <a:latin typeface="Arial Black" panose="020B0A04020102020204" pitchFamily="34" charset="0"/>
                  </a:rPr>
                  <a:t>Rate/Slope 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𝟏𝟐𝟎𝟎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−$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𝐲𝐞𝐚𝐫𝐬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𝐲𝐞𝐚𝐫𝐬</m:t>
                        </m:r>
                      </m:den>
                    </m:f>
                  </m:oMath>
                </a14:m>
                <a:r>
                  <a:rPr lang="en-US" sz="2000" b="1" dirty="0">
                    <a:latin typeface="Arial Black" panose="020B0A04020102020204" pitchFamily="34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𝟐𝟎𝟎</m:t>
                        </m:r>
                      </m:num>
                      <m:den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𝐲𝐞𝐚𝐫𝐬</m:t>
                        </m:r>
                      </m:den>
                    </m:f>
                  </m:oMath>
                </a14:m>
                <a:r>
                  <a:rPr lang="en-US" sz="2000" dirty="0">
                    <a:latin typeface="Arial Black" panose="020B0A04020102020204" pitchFamily="34" charset="0"/>
                  </a:rPr>
                  <a:t>   =   40 $/</a:t>
                </a:r>
                <a:r>
                  <a:rPr lang="en-US" sz="2000" dirty="0" err="1">
                    <a:latin typeface="Arial Black" panose="020B0A04020102020204" pitchFamily="34" charset="0"/>
                  </a:rPr>
                  <a:t>yr</a:t>
                </a:r>
                <a:endParaRPr lang="en-CA" sz="2000" dirty="0">
                  <a:latin typeface="Arial Black" panose="020B0A04020102020204" pitchFamily="34" charset="0"/>
                </a:endParaRPr>
              </a:p>
              <a:p>
                <a:endParaRPr lang="en-CA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9" y="4168089"/>
                <a:ext cx="6882581" cy="2250937"/>
              </a:xfrm>
              <a:prstGeom prst="rect">
                <a:avLst/>
              </a:prstGeom>
              <a:blipFill>
                <a:blip r:embed="rId4"/>
                <a:stretch>
                  <a:fillRect l="-923" t="-2247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764861" y="3414249"/>
            <a:ext cx="123825" cy="12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861215" y="4002189"/>
            <a:ext cx="4160121" cy="787426"/>
          </a:xfrm>
          <a:prstGeom prst="straightConnector1">
            <a:avLst/>
          </a:prstGeom>
          <a:ln w="38100">
            <a:solidFill>
              <a:srgbClr val="99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888687" y="3546563"/>
            <a:ext cx="4868965" cy="12430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 txBox="1">
            <a:spLocks/>
          </p:cNvSpPr>
          <p:nvPr/>
        </p:nvSpPr>
        <p:spPr>
          <a:xfrm>
            <a:off x="7427" y="-82221"/>
            <a:ext cx="4271782" cy="17189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Scatter Graphs</a:t>
            </a:r>
          </a:p>
        </p:txBody>
      </p:sp>
      <p:pic>
        <p:nvPicPr>
          <p:cNvPr id="21" name="Content Placeholder 14" descr="Scatterplot">
            <a:extLst>
              <a:ext uri="{FF2B5EF4-FFF2-40B4-BE49-F238E27FC236}">
                <a16:creationId xmlns:a16="http://schemas.microsoft.com/office/drawing/2014/main" id="{EFF37DEC-8FD0-194F-A8DF-06C1A40F6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4527" y="252037"/>
            <a:ext cx="1179307" cy="11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94DB4D-08C5-2948-AAA4-35FB0D4A09DA}"/>
              </a:ext>
            </a:extLst>
          </p:cNvPr>
          <p:cNvSpPr txBox="1"/>
          <p:nvPr/>
        </p:nvSpPr>
        <p:spPr>
          <a:xfrm>
            <a:off x="396486" y="228722"/>
            <a:ext cx="4097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can use the line of best fit to </a:t>
            </a:r>
            <a:r>
              <a:rPr lang="en-US" sz="2800" dirty="0">
                <a:highlight>
                  <a:srgbClr val="FFFF00"/>
                </a:highlight>
              </a:rPr>
              <a:t>estimate</a:t>
            </a:r>
            <a:r>
              <a:rPr lang="en-US" sz="2800" dirty="0"/>
              <a:t> by </a:t>
            </a:r>
            <a:r>
              <a:rPr lang="en-US" sz="2800" dirty="0">
                <a:solidFill>
                  <a:srgbClr val="FF0000"/>
                </a:solidFill>
              </a:rPr>
              <a:t>INTERPOLATING </a:t>
            </a:r>
            <a:r>
              <a:rPr lang="en-US" sz="2800" dirty="0"/>
              <a:t>(estimating within data set), 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EXTRAPOLATING </a:t>
            </a:r>
            <a:r>
              <a:rPr lang="en-US" sz="2800" dirty="0"/>
              <a:t>(estimating outside of data set)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B8E97-0E3F-9C47-B077-76D364244568}"/>
              </a:ext>
            </a:extLst>
          </p:cNvPr>
          <p:cNvSpPr txBox="1"/>
          <p:nvPr/>
        </p:nvSpPr>
        <p:spPr>
          <a:xfrm>
            <a:off x="730021" y="3780555"/>
            <a:ext cx="341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EX: estimate sales at a temperature of 21ºC?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579FD5-21E5-2F4F-BF2E-ADC2EAA7D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91" y="675171"/>
            <a:ext cx="7462309" cy="47616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9D8A07-BFA2-5844-8392-0694F9CD35BB}"/>
              </a:ext>
            </a:extLst>
          </p:cNvPr>
          <p:cNvCxnSpPr>
            <a:cxnSpLocks/>
          </p:cNvCxnSpPr>
          <p:nvPr/>
        </p:nvCxnSpPr>
        <p:spPr>
          <a:xfrm flipV="1">
            <a:off x="6634735" y="1421165"/>
            <a:ext cx="5005722" cy="2231739"/>
          </a:xfrm>
          <a:prstGeom prst="line">
            <a:avLst/>
          </a:prstGeom>
          <a:ln w="28575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2A76BD-CBE4-8A4C-BEF8-F148DBAA5769}"/>
              </a:ext>
            </a:extLst>
          </p:cNvPr>
          <p:cNvCxnSpPr>
            <a:cxnSpLocks/>
          </p:cNvCxnSpPr>
          <p:nvPr/>
        </p:nvCxnSpPr>
        <p:spPr>
          <a:xfrm flipV="1">
            <a:off x="10104333" y="2119086"/>
            <a:ext cx="0" cy="234840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D7A71A-C9AA-C84B-BFA4-204894201563}"/>
              </a:ext>
            </a:extLst>
          </p:cNvPr>
          <p:cNvCxnSpPr>
            <a:cxnSpLocks/>
          </p:cNvCxnSpPr>
          <p:nvPr/>
        </p:nvCxnSpPr>
        <p:spPr>
          <a:xfrm flipH="1">
            <a:off x="6059716" y="2133387"/>
            <a:ext cx="4030103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3D49E7E-8F7E-6F44-BAB4-54E87796FAE3}"/>
              </a:ext>
            </a:extLst>
          </p:cNvPr>
          <p:cNvSpPr txBox="1"/>
          <p:nvPr/>
        </p:nvSpPr>
        <p:spPr>
          <a:xfrm>
            <a:off x="591609" y="5210212"/>
            <a:ext cx="341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EX: estimate temperature at sales of $150?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B96D84-3EB5-AA40-9207-7D364906A1F0}"/>
              </a:ext>
            </a:extLst>
          </p:cNvPr>
          <p:cNvCxnSpPr>
            <a:cxnSpLocks/>
          </p:cNvCxnSpPr>
          <p:nvPr/>
        </p:nvCxnSpPr>
        <p:spPr>
          <a:xfrm>
            <a:off x="5863773" y="3756853"/>
            <a:ext cx="580570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21BDDF-6A98-9C46-81EC-EB3B1F8A9D54}"/>
              </a:ext>
            </a:extLst>
          </p:cNvPr>
          <p:cNvCxnSpPr>
            <a:cxnSpLocks/>
          </p:cNvCxnSpPr>
          <p:nvPr/>
        </p:nvCxnSpPr>
        <p:spPr>
          <a:xfrm>
            <a:off x="6446052" y="3724914"/>
            <a:ext cx="0" cy="742578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C3D4DC-D2B6-1148-8785-9D4B1186C96E}"/>
              </a:ext>
            </a:extLst>
          </p:cNvPr>
          <p:cNvCxnSpPr/>
          <p:nvPr/>
        </p:nvCxnSpPr>
        <p:spPr>
          <a:xfrm flipH="1">
            <a:off x="5886200" y="3650960"/>
            <a:ext cx="770962" cy="350692"/>
          </a:xfrm>
          <a:prstGeom prst="line">
            <a:avLst/>
          </a:prstGeom>
          <a:ln w="28575"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1B17-B0D4-8443-90E8-2836B84A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5" y="436969"/>
            <a:ext cx="4584172" cy="10424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Sometimes our trendline isn’t linear.</a:t>
            </a:r>
            <a:br>
              <a:rPr lang="en-US" sz="2800" dirty="0"/>
            </a:br>
            <a:r>
              <a:rPr lang="en-US" sz="2800" dirty="0"/>
              <a:t> Consider this data: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5D9E58-6EBC-734C-AC17-3B07072823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76863" y="704850"/>
          <a:ext cx="6172200" cy="51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ow to Create Data Tables and Scientific Graphs - Learning about the  Scientific Process">
            <a:extLst>
              <a:ext uri="{FF2B5EF4-FFF2-40B4-BE49-F238E27FC236}">
                <a16:creationId xmlns:a16="http://schemas.microsoft.com/office/drawing/2014/main" id="{1B2D67CA-EB79-614C-81C2-2397DAB9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1" y="2440988"/>
            <a:ext cx="4230448" cy="39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926CC-59EE-104A-ADF6-3F762D9B2067}"/>
              </a:ext>
            </a:extLst>
          </p:cNvPr>
          <p:cNvSpPr txBox="1"/>
          <p:nvPr/>
        </p:nvSpPr>
        <p:spPr>
          <a:xfrm>
            <a:off x="7798993" y="5993194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 of soil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9FF6E-EE95-A341-B9E5-E3E8A7E81018}"/>
              </a:ext>
            </a:extLst>
          </p:cNvPr>
          <p:cNvSpPr txBox="1"/>
          <p:nvPr/>
        </p:nvSpPr>
        <p:spPr>
          <a:xfrm rot="16200000">
            <a:off x="3479195" y="286951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 growth (cm)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954" y="1653118"/>
            <a:ext cx="386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rgbClr val="FF0000"/>
                </a:solidFill>
              </a:rPr>
              <a:t>**Note: this data does not have enough significant digits!**</a:t>
            </a:r>
          </a:p>
        </p:txBody>
      </p:sp>
      <p:sp>
        <p:nvSpPr>
          <p:cNvPr id="6" name="TextBox 5"/>
          <p:cNvSpPr txBox="1"/>
          <p:nvPr/>
        </p:nvSpPr>
        <p:spPr>
          <a:xfrm rot="20092428">
            <a:off x="6207228" y="2133219"/>
            <a:ext cx="3405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NO CORRELATION!</a:t>
            </a:r>
          </a:p>
        </p:txBody>
      </p:sp>
    </p:spTree>
    <p:extLst>
      <p:ext uri="{BB962C8B-B14F-4D97-AF65-F5344CB8AC3E}">
        <p14:creationId xmlns:p14="http://schemas.microsoft.com/office/powerpoint/2010/main" val="32186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1B17-B0D4-8443-90E8-2836B84A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5" y="421279"/>
            <a:ext cx="4584172" cy="10424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Sometimes our trendline isn’t linear.</a:t>
            </a:r>
            <a:br>
              <a:rPr lang="en-US" sz="2800" dirty="0"/>
            </a:br>
            <a:r>
              <a:rPr lang="en-US" sz="2800" dirty="0"/>
              <a:t> Consider this data:</a:t>
            </a:r>
          </a:p>
        </p:txBody>
      </p:sp>
      <p:pic>
        <p:nvPicPr>
          <p:cNvPr id="2050" name="Picture 2" descr="How to Create Data Tables and Scientific Graphs - Learning about the  Scientific Process">
            <a:extLst>
              <a:ext uri="{FF2B5EF4-FFF2-40B4-BE49-F238E27FC236}">
                <a16:creationId xmlns:a16="http://schemas.microsoft.com/office/drawing/2014/main" id="{1B2D67CA-EB79-614C-81C2-2397DAB9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7" y="2457498"/>
            <a:ext cx="4230448" cy="39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926CC-59EE-104A-ADF6-3F762D9B2067}"/>
              </a:ext>
            </a:extLst>
          </p:cNvPr>
          <p:cNvSpPr txBox="1"/>
          <p:nvPr/>
        </p:nvSpPr>
        <p:spPr>
          <a:xfrm>
            <a:off x="7798993" y="5993194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 of soil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9FF6E-EE95-A341-B9E5-E3E8A7E81018}"/>
              </a:ext>
            </a:extLst>
          </p:cNvPr>
          <p:cNvSpPr txBox="1"/>
          <p:nvPr/>
        </p:nvSpPr>
        <p:spPr>
          <a:xfrm rot="16200000">
            <a:off x="3479195" y="286951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 growth (cm)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B3B5A8-DD4B-2B42-9B74-F3EC8FF3B846}"/>
              </a:ext>
            </a:extLst>
          </p:cNvPr>
          <p:cNvGraphicFramePr>
            <a:graphicFrameLocks/>
          </p:cNvGraphicFramePr>
          <p:nvPr/>
        </p:nvGraphicFramePr>
        <p:xfrm>
          <a:off x="5473855" y="1479376"/>
          <a:ext cx="6533408" cy="390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737" y="1614311"/>
            <a:ext cx="408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rgbClr val="FF0000"/>
                </a:solidFill>
              </a:rPr>
              <a:t>**Note: this data does not have enough significant digits!**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98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1B17-B0D4-8443-90E8-2836B84A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5" y="142354"/>
            <a:ext cx="4584172" cy="10424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Sometimes our trendline isn’t linear.</a:t>
            </a:r>
            <a:br>
              <a:rPr lang="en-US" sz="2800" dirty="0"/>
            </a:br>
            <a:r>
              <a:rPr lang="en-US" sz="2800" dirty="0"/>
              <a:t> Consider this data:</a:t>
            </a:r>
          </a:p>
        </p:txBody>
      </p:sp>
      <p:pic>
        <p:nvPicPr>
          <p:cNvPr id="2050" name="Picture 2" descr="How to Create Data Tables and Scientific Graphs - Learning about the  Scientific Process">
            <a:extLst>
              <a:ext uri="{FF2B5EF4-FFF2-40B4-BE49-F238E27FC236}">
                <a16:creationId xmlns:a16="http://schemas.microsoft.com/office/drawing/2014/main" id="{1B2D67CA-EB79-614C-81C2-2397DAB9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7" y="2457498"/>
            <a:ext cx="4230448" cy="39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926CC-59EE-104A-ADF6-3F762D9B2067}"/>
              </a:ext>
            </a:extLst>
          </p:cNvPr>
          <p:cNvSpPr txBox="1"/>
          <p:nvPr/>
        </p:nvSpPr>
        <p:spPr>
          <a:xfrm>
            <a:off x="7798993" y="5993194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 of soil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9FF6E-EE95-A341-B9E5-E3E8A7E81018}"/>
              </a:ext>
            </a:extLst>
          </p:cNvPr>
          <p:cNvSpPr txBox="1"/>
          <p:nvPr/>
        </p:nvSpPr>
        <p:spPr>
          <a:xfrm rot="16200000">
            <a:off x="3479195" y="286951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 growth (cm)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7E12D-A493-B24D-9F89-A33485979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63" y="1816939"/>
            <a:ext cx="6187879" cy="3733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578" y="1365956"/>
            <a:ext cx="378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rgbClr val="FF0000"/>
                </a:solidFill>
              </a:rPr>
              <a:t>**Note: this data does not have enough significant digits!**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9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46027">
            <a:off x="612593" y="-54499"/>
            <a:ext cx="3411973" cy="4249977"/>
          </a:xfrm>
        </p:spPr>
        <p:txBody>
          <a:bodyPr/>
          <a:lstStyle/>
          <a:p>
            <a:r>
              <a:rPr lang="en-CA" dirty="0">
                <a:solidFill>
                  <a:srgbClr val="9966FF"/>
                </a:solidFill>
              </a:rPr>
              <a:t>In-Class Practice: Let’s draw a graph </a:t>
            </a:r>
            <a:r>
              <a:rPr lang="en-CA" dirty="0">
                <a:solidFill>
                  <a:srgbClr val="9966FF"/>
                </a:solidFill>
                <a:sym typeface="Wingdings" panose="05000000000000000000" pitchFamily="2" charset="2"/>
              </a:rPr>
              <a:t></a:t>
            </a:r>
            <a:endParaRPr lang="en-CA" dirty="0">
              <a:solidFill>
                <a:srgbClr val="99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892" y="942180"/>
            <a:ext cx="7284945" cy="2365465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i="1" dirty="0"/>
              <a:t>The following data was collected by measuring the mass of given volumes of methanol.  The </a:t>
            </a:r>
            <a:r>
              <a:rPr lang="en-US" sz="2600" i="1" dirty="0">
                <a:solidFill>
                  <a:srgbClr val="FF0000"/>
                </a:solidFill>
              </a:rPr>
              <a:t>MASS</a:t>
            </a:r>
            <a:r>
              <a:rPr lang="en-US" sz="2600" i="1" dirty="0"/>
              <a:t> of methanol in (g)  DEPENDS on the </a:t>
            </a:r>
            <a:r>
              <a:rPr lang="en-US" sz="2600" i="1" dirty="0">
                <a:solidFill>
                  <a:srgbClr val="FF0000"/>
                </a:solidFill>
              </a:rPr>
              <a:t>VOLUME</a:t>
            </a:r>
            <a:r>
              <a:rPr lang="en-US" sz="2600" i="1" dirty="0"/>
              <a:t> of methanol (in mL).</a:t>
            </a:r>
            <a:endParaRPr lang="en-CA" sz="2600" dirty="0"/>
          </a:p>
          <a:p>
            <a:pPr>
              <a:lnSpc>
                <a:spcPct val="120000"/>
              </a:lnSpc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36040"/>
              </p:ext>
            </p:extLst>
          </p:nvPr>
        </p:nvGraphicFramePr>
        <p:xfrm>
          <a:off x="300790" y="4240564"/>
          <a:ext cx="11646570" cy="20942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69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292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 Black" panose="020B0A04020102020204" pitchFamily="34" charset="0"/>
                        </a:rPr>
                        <a:t>Volume of methanol (mL)</a:t>
                      </a:r>
                      <a:endParaRPr lang="en-CA" sz="15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5.0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10.0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15.0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20.0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25.0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30.0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 Black" panose="020B0A04020102020204" pitchFamily="34" charset="0"/>
                        </a:rPr>
                        <a:t>35.0</a:t>
                      </a:r>
                      <a:endParaRPr lang="en-CA" sz="2400" b="1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 Black" panose="020B0A04020102020204" pitchFamily="34" charset="0"/>
                        </a:rPr>
                        <a:t>40.0</a:t>
                      </a:r>
                      <a:endParaRPr lang="en-CA" sz="2400" b="1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45.0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 Black" panose="020B0A04020102020204" pitchFamily="34" charset="0"/>
                        </a:rPr>
                        <a:t>Mass of methanol (g)</a:t>
                      </a:r>
                      <a:endParaRPr lang="en-CA" sz="15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3.92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7.90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11.88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15.80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19.80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23.62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27.72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31.66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35.58</a:t>
                      </a:r>
                      <a:endParaRPr lang="en-CA" sz="2400" b="1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3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60E2-194C-CA4E-8715-159305C6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Enrollment Instructions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F1BBC-8D2B-1D42-82CE-A6288513C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43" y="955389"/>
            <a:ext cx="3461148" cy="1538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97D4C4-0F79-C943-B56E-35B90BBACB36}"/>
              </a:ext>
            </a:extLst>
          </p:cNvPr>
          <p:cNvSpPr/>
          <p:nvPr/>
        </p:nvSpPr>
        <p:spPr>
          <a:xfrm>
            <a:off x="4721964" y="47387"/>
            <a:ext cx="750212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/>
              <a:t>Step 1: </a:t>
            </a:r>
            <a:r>
              <a:rPr lang="en-CA" sz="2400" dirty="0"/>
              <a:t>Go to </a:t>
            </a:r>
            <a:r>
              <a:rPr lang="en-CA" sz="2400" b="1" dirty="0">
                <a:highlight>
                  <a:srgbClr val="FFFF00"/>
                </a:highlight>
              </a:rPr>
              <a:t>https://www.explorelearning.com </a:t>
            </a:r>
          </a:p>
          <a:p>
            <a:endParaRPr lang="en-CA" sz="2400" dirty="0"/>
          </a:p>
          <a:p>
            <a:r>
              <a:rPr lang="en-CA" sz="2400" b="1" dirty="0"/>
              <a:t>Step 2: </a:t>
            </a:r>
            <a:r>
              <a:rPr lang="en-CA" sz="2400" dirty="0"/>
              <a:t>Click on the “Enroll in a Class” button in the upper right-hand corner of the web page. </a:t>
            </a:r>
          </a:p>
          <a:p>
            <a:endParaRPr lang="en-CA" sz="2400" dirty="0"/>
          </a:p>
          <a:p>
            <a:r>
              <a:rPr lang="en-CA" sz="2400" b="1" dirty="0"/>
              <a:t>Step 3: </a:t>
            </a:r>
            <a:r>
              <a:rPr lang="en-CA" sz="2400" dirty="0"/>
              <a:t>Type in your class code</a:t>
            </a:r>
            <a:r>
              <a:rPr lang="en-CA" sz="2400"/>
              <a:t>: </a:t>
            </a:r>
            <a:r>
              <a:rPr lang="en-CA" sz="2400" b="1">
                <a:highlight>
                  <a:srgbClr val="FFFF00"/>
                </a:highlight>
              </a:rPr>
              <a:t>GPDC2H </a:t>
            </a:r>
          </a:p>
          <a:p>
            <a:r>
              <a:rPr lang="en-CA" sz="2400"/>
              <a:t>Click </a:t>
            </a:r>
            <a:r>
              <a:rPr lang="en-CA" sz="2400" dirty="0"/>
              <a:t>“Continue” and follow the directions on the site to complete your enrollment. Use your usual first &amp; last name please. </a:t>
            </a:r>
          </a:p>
          <a:p>
            <a:endParaRPr lang="en-CA" sz="2400" dirty="0"/>
          </a:p>
          <a:p>
            <a:r>
              <a:rPr lang="en-CA" sz="2400" b="1" dirty="0"/>
              <a:t>Step 4: </a:t>
            </a:r>
            <a:r>
              <a:rPr lang="en-CA" sz="2400" dirty="0"/>
              <a:t>Record your username and password in your phone or somewhere that you won’t lose it. </a:t>
            </a:r>
          </a:p>
          <a:p>
            <a:endParaRPr lang="en-CA" sz="2400" dirty="0"/>
          </a:p>
          <a:p>
            <a:r>
              <a:rPr lang="en-CA" sz="2400" dirty="0"/>
              <a:t>Once you’ve enrolled, you can login anytime using just your username and password (no class code required).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3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DCE35-FAEE-9444-8D26-4C0FFC1A1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36" y="0"/>
            <a:ext cx="5791810" cy="7495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8A80EB-0660-DE4B-B325-58FDC395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46" y="637283"/>
            <a:ext cx="52993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8A6E1-0B34-7E41-A9F6-7D2C47497047}"/>
              </a:ext>
            </a:extLst>
          </p:cNvPr>
          <p:cNvSpPr txBox="1"/>
          <p:nvPr/>
        </p:nvSpPr>
        <p:spPr>
          <a:xfrm>
            <a:off x="6096000" y="267951"/>
            <a:ext cx="356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82739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8459"/>
            <a:ext cx="3411973" cy="282118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Bar Graphs vs Histograms</a:t>
            </a:r>
          </a:p>
        </p:txBody>
      </p:sp>
      <p:pic>
        <p:nvPicPr>
          <p:cNvPr id="5" name="Content Placeholder 4" descr="Bar chart">
            <a:extLst>
              <a:ext uri="{FF2B5EF4-FFF2-40B4-BE49-F238E27FC236}">
                <a16:creationId xmlns:a16="http://schemas.microsoft.com/office/drawing/2014/main" id="{D7CAFF78-7EE2-7447-ADAA-D1BC37FC0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2971" y="4087714"/>
            <a:ext cx="1691828" cy="1691828"/>
          </a:xfrm>
        </p:spPr>
      </p:pic>
      <p:pic>
        <p:nvPicPr>
          <p:cNvPr id="2052" name="Picture 4" descr="Bar Graphs">
            <a:extLst>
              <a:ext uri="{FF2B5EF4-FFF2-40B4-BE49-F238E27FC236}">
                <a16:creationId xmlns:a16="http://schemas.microsoft.com/office/drawing/2014/main" id="{F01406CC-7FD6-5A4C-83E5-8C5B8205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00" y="1676331"/>
            <a:ext cx="6494476" cy="34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9DAAEDE-2EF6-5349-B4DA-A0B2108B7D19}"/>
              </a:ext>
            </a:extLst>
          </p:cNvPr>
          <p:cNvSpPr/>
          <p:nvPr/>
        </p:nvSpPr>
        <p:spPr>
          <a:xfrm>
            <a:off x="5140099" y="4625162"/>
            <a:ext cx="3014379" cy="905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A4F36A-6110-8D4E-8A38-627832F440E6}"/>
              </a:ext>
            </a:extLst>
          </p:cNvPr>
          <p:cNvSpPr/>
          <p:nvPr/>
        </p:nvSpPr>
        <p:spPr>
          <a:xfrm>
            <a:off x="8618694" y="4625162"/>
            <a:ext cx="3238283" cy="1018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r chart">
            <a:extLst>
              <a:ext uri="{FF2B5EF4-FFF2-40B4-BE49-F238E27FC236}">
                <a16:creationId xmlns:a16="http://schemas.microsoft.com/office/drawing/2014/main" id="{D7CAFF78-7EE2-7447-ADAA-D1BC37FC0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5230" y="-19188"/>
            <a:ext cx="1552852" cy="15528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6B0ED-3994-3A45-BA0A-622EB3F73466}"/>
              </a:ext>
            </a:extLst>
          </p:cNvPr>
          <p:cNvSpPr txBox="1"/>
          <p:nvPr/>
        </p:nvSpPr>
        <p:spPr>
          <a:xfrm>
            <a:off x="158601" y="1705292"/>
            <a:ext cx="4376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Used to represent </a:t>
            </a:r>
            <a:r>
              <a:rPr lang="en-US" sz="2400" b="1" dirty="0">
                <a:solidFill>
                  <a:schemeClr val="tx2"/>
                </a:solidFill>
              </a:rPr>
              <a:t>QUALITATIVE</a:t>
            </a:r>
            <a:r>
              <a:rPr lang="en-US" sz="2400" dirty="0">
                <a:solidFill>
                  <a:schemeClr val="tx2"/>
                </a:solidFill>
              </a:rPr>
              <a:t> data that is </a:t>
            </a:r>
            <a:r>
              <a:rPr lang="en-US" sz="2400" b="1" dirty="0">
                <a:solidFill>
                  <a:schemeClr val="tx2"/>
                </a:solidFill>
              </a:rPr>
              <a:t>CATEGORICAL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Does </a:t>
            </a:r>
            <a:r>
              <a:rPr lang="en-US" sz="2400" b="1" dirty="0">
                <a:solidFill>
                  <a:schemeClr val="tx2"/>
                </a:solidFill>
              </a:rPr>
              <a:t>NOT</a:t>
            </a:r>
            <a:r>
              <a:rPr lang="en-US" sz="2400" dirty="0">
                <a:solidFill>
                  <a:schemeClr val="tx2"/>
                </a:solidFill>
              </a:rPr>
              <a:t> represent relationship between 2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Can be used </a:t>
            </a:r>
            <a:r>
              <a:rPr lang="en-US" sz="2400" i="1" dirty="0">
                <a:solidFill>
                  <a:schemeClr val="tx2"/>
                </a:solidFill>
              </a:rPr>
              <a:t>for </a:t>
            </a:r>
            <a:r>
              <a:rPr lang="en-US" sz="2400" b="1" dirty="0">
                <a:solidFill>
                  <a:schemeClr val="tx2"/>
                </a:solidFill>
              </a:rPr>
              <a:t>PRELIMINARY</a:t>
            </a:r>
            <a:r>
              <a:rPr lang="en-US" sz="2400" i="1" dirty="0">
                <a:solidFill>
                  <a:schemeClr val="tx2"/>
                </a:solidFill>
              </a:rPr>
              <a:t> data (why we chose the experimental set-up we did)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Data Representation (Learn) : Mathematics : Class 7 : Amrita Vidyalayam  eLearning Network">
            <a:extLst>
              <a:ext uri="{FF2B5EF4-FFF2-40B4-BE49-F238E27FC236}">
                <a16:creationId xmlns:a16="http://schemas.microsoft.com/office/drawing/2014/main" id="{05A61731-FCDC-2249-8ADA-5BDE0E93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34" y="1652106"/>
            <a:ext cx="4834704" cy="29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BCD61B-051F-3844-AACB-CE09C53428E2}"/>
              </a:ext>
            </a:extLst>
          </p:cNvPr>
          <p:cNvCxnSpPr/>
          <p:nvPr/>
        </p:nvCxnSpPr>
        <p:spPr>
          <a:xfrm flipV="1">
            <a:off x="6995774" y="2152615"/>
            <a:ext cx="0" cy="2223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AFF94D-BD3C-9F4E-8E72-CFB6091365CA}"/>
              </a:ext>
            </a:extLst>
          </p:cNvPr>
          <p:cNvSpPr txBox="1"/>
          <p:nvPr/>
        </p:nvSpPr>
        <p:spPr>
          <a:xfrm>
            <a:off x="4737866" y="2387337"/>
            <a:ext cx="232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Consistent scale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DDF9F-C5AB-0C41-B5AC-82AF3B25D1FD}"/>
              </a:ext>
            </a:extLst>
          </p:cNvPr>
          <p:cNvCxnSpPr>
            <a:cxnSpLocks/>
          </p:cNvCxnSpPr>
          <p:nvPr/>
        </p:nvCxnSpPr>
        <p:spPr>
          <a:xfrm>
            <a:off x="7879975" y="4820388"/>
            <a:ext cx="308834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4BCA61-DCCB-D94B-AF56-C69D7C04420D}"/>
              </a:ext>
            </a:extLst>
          </p:cNvPr>
          <p:cNvSpPr txBox="1"/>
          <p:nvPr/>
        </p:nvSpPr>
        <p:spPr>
          <a:xfrm>
            <a:off x="8374926" y="5083999"/>
            <a:ext cx="4931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Qualitative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Order likely irrelevant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" y="-82221"/>
            <a:ext cx="3411973" cy="17189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Bar Graphs</a:t>
            </a:r>
          </a:p>
        </p:txBody>
      </p:sp>
    </p:spTree>
    <p:extLst>
      <p:ext uri="{BB962C8B-B14F-4D97-AF65-F5344CB8AC3E}">
        <p14:creationId xmlns:p14="http://schemas.microsoft.com/office/powerpoint/2010/main" val="42427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r chart">
            <a:extLst>
              <a:ext uri="{FF2B5EF4-FFF2-40B4-BE49-F238E27FC236}">
                <a16:creationId xmlns:a16="http://schemas.microsoft.com/office/drawing/2014/main" id="{D7CAFF78-7EE2-7447-ADAA-D1BC37FC0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5230" y="-19188"/>
            <a:ext cx="1552852" cy="15528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6B0ED-3994-3A45-BA0A-622EB3F73466}"/>
              </a:ext>
            </a:extLst>
          </p:cNvPr>
          <p:cNvSpPr txBox="1"/>
          <p:nvPr/>
        </p:nvSpPr>
        <p:spPr>
          <a:xfrm>
            <a:off x="158601" y="1705292"/>
            <a:ext cx="4376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Used to represent </a:t>
            </a:r>
            <a:r>
              <a:rPr lang="en-US" sz="2400" b="1" dirty="0">
                <a:solidFill>
                  <a:schemeClr val="tx2"/>
                </a:solidFill>
              </a:rPr>
              <a:t>QUALITATIVE</a:t>
            </a:r>
            <a:r>
              <a:rPr lang="en-US" sz="2400" dirty="0">
                <a:solidFill>
                  <a:schemeClr val="tx2"/>
                </a:solidFill>
              </a:rPr>
              <a:t> data that is </a:t>
            </a:r>
            <a:r>
              <a:rPr lang="en-US" sz="2400" b="1" dirty="0">
                <a:solidFill>
                  <a:schemeClr val="tx2"/>
                </a:solidFill>
              </a:rPr>
              <a:t>CATEGORICAL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Does </a:t>
            </a:r>
            <a:r>
              <a:rPr lang="en-US" sz="2400" b="1" dirty="0">
                <a:solidFill>
                  <a:schemeClr val="tx2"/>
                </a:solidFill>
              </a:rPr>
              <a:t>NOT</a:t>
            </a:r>
            <a:r>
              <a:rPr lang="en-US" sz="2400" dirty="0">
                <a:solidFill>
                  <a:schemeClr val="tx2"/>
                </a:solidFill>
              </a:rPr>
              <a:t> represent relationship between 2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Can be used </a:t>
            </a:r>
            <a:r>
              <a:rPr lang="en-US" sz="2400" i="1" dirty="0">
                <a:solidFill>
                  <a:schemeClr val="tx2"/>
                </a:solidFill>
              </a:rPr>
              <a:t>for </a:t>
            </a:r>
            <a:r>
              <a:rPr lang="en-US" sz="2400" b="1" dirty="0">
                <a:solidFill>
                  <a:schemeClr val="tx2"/>
                </a:solidFill>
              </a:rPr>
              <a:t>PRELIMINARY</a:t>
            </a:r>
            <a:r>
              <a:rPr lang="en-US" sz="2400" i="1" dirty="0">
                <a:solidFill>
                  <a:schemeClr val="tx2"/>
                </a:solidFill>
              </a:rPr>
              <a:t> data (why we chose the experimental set-up we did)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BCD61B-051F-3844-AACB-CE09C53428E2}"/>
              </a:ext>
            </a:extLst>
          </p:cNvPr>
          <p:cNvCxnSpPr/>
          <p:nvPr/>
        </p:nvCxnSpPr>
        <p:spPr>
          <a:xfrm flipV="1">
            <a:off x="7038303" y="1800872"/>
            <a:ext cx="0" cy="2223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AFF94D-BD3C-9F4E-8E72-CFB6091365CA}"/>
              </a:ext>
            </a:extLst>
          </p:cNvPr>
          <p:cNvSpPr txBox="1"/>
          <p:nvPr/>
        </p:nvSpPr>
        <p:spPr>
          <a:xfrm>
            <a:off x="4699601" y="2270316"/>
            <a:ext cx="232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Consistent scale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DDF9F-C5AB-0C41-B5AC-82AF3B25D1FD}"/>
              </a:ext>
            </a:extLst>
          </p:cNvPr>
          <p:cNvCxnSpPr>
            <a:cxnSpLocks/>
          </p:cNvCxnSpPr>
          <p:nvPr/>
        </p:nvCxnSpPr>
        <p:spPr>
          <a:xfrm>
            <a:off x="7879975" y="4820388"/>
            <a:ext cx="308834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4BCA61-DCCB-D94B-AF56-C69D7C04420D}"/>
              </a:ext>
            </a:extLst>
          </p:cNvPr>
          <p:cNvSpPr txBox="1"/>
          <p:nvPr/>
        </p:nvSpPr>
        <p:spPr>
          <a:xfrm>
            <a:off x="8600975" y="5037399"/>
            <a:ext cx="4931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Qualitative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Order likely irrelevant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" y="-82221"/>
            <a:ext cx="3411973" cy="17189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Bar Graphs</a:t>
            </a:r>
          </a:p>
        </p:txBody>
      </p:sp>
      <p:pic>
        <p:nvPicPr>
          <p:cNvPr id="4098" name="Picture 2" descr="What is a Bar chart? - Answered - Twinkl Teaching Wiki">
            <a:extLst>
              <a:ext uri="{FF2B5EF4-FFF2-40B4-BE49-F238E27FC236}">
                <a16:creationId xmlns:a16="http://schemas.microsoft.com/office/drawing/2014/main" id="{153E2A70-F9B4-CC44-8765-610474C7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11" y="1644822"/>
            <a:ext cx="3948917" cy="30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FB9349-F703-3C4A-A1B8-73CCA6FBF116}"/>
              </a:ext>
            </a:extLst>
          </p:cNvPr>
          <p:cNvSpPr txBox="1"/>
          <p:nvPr/>
        </p:nvSpPr>
        <p:spPr>
          <a:xfrm>
            <a:off x="7116541" y="319636"/>
            <a:ext cx="426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“multi-series” bar graph: categories within categories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A1716-1EBE-8444-8D05-CAB048C765DF}"/>
              </a:ext>
            </a:extLst>
          </p:cNvPr>
          <p:cNvSpPr txBox="1"/>
          <p:nvPr/>
        </p:nvSpPr>
        <p:spPr>
          <a:xfrm>
            <a:off x="4652058" y="4820388"/>
            <a:ext cx="3948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The big idea is that bar graphs are used in Science as a starting point </a:t>
            </a:r>
            <a:r>
              <a:rPr lang="en-US" sz="2000" b="1" i="1" dirty="0">
                <a:highlight>
                  <a:srgbClr val="FFFF00"/>
                </a:highlight>
              </a:rPr>
              <a:t>to drive further experimentation</a:t>
            </a:r>
            <a:r>
              <a:rPr lang="en-US" sz="2000" b="1" i="1" dirty="0"/>
              <a:t>. It’s </a:t>
            </a:r>
            <a:r>
              <a:rPr lang="en-US" sz="2000" b="1" i="1" u="sng" dirty="0"/>
              <a:t>not</a:t>
            </a:r>
            <a:r>
              <a:rPr lang="en-US" sz="2000" b="1" i="1" dirty="0"/>
              <a:t> usually an end product for us!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0AB294-3C4B-4647-B071-25A2FDA90234}"/>
              </a:ext>
            </a:extLst>
          </p:cNvPr>
          <p:cNvSpPr/>
          <p:nvPr/>
        </p:nvSpPr>
        <p:spPr>
          <a:xfrm>
            <a:off x="3852223" y="4465677"/>
            <a:ext cx="5240246" cy="2392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B6B0ED-3994-3A45-BA0A-622EB3F73466}"/>
              </a:ext>
            </a:extLst>
          </p:cNvPr>
          <p:cNvSpPr txBox="1"/>
          <p:nvPr/>
        </p:nvSpPr>
        <p:spPr>
          <a:xfrm>
            <a:off x="158601" y="1705292"/>
            <a:ext cx="4376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Used to represent </a:t>
            </a:r>
            <a:r>
              <a:rPr lang="en-US" sz="2400" b="1" dirty="0">
                <a:solidFill>
                  <a:schemeClr val="tx2"/>
                </a:solidFill>
              </a:rPr>
              <a:t>QUANTITATIVE</a:t>
            </a:r>
            <a:r>
              <a:rPr lang="en-US" sz="2400" dirty="0">
                <a:solidFill>
                  <a:schemeClr val="tx2"/>
                </a:solidFill>
              </a:rPr>
              <a:t> data (i.e. </a:t>
            </a:r>
            <a:r>
              <a:rPr lang="en-US" sz="2400" b="1" dirty="0">
                <a:solidFill>
                  <a:schemeClr val="tx2"/>
                </a:solidFill>
              </a:rPr>
              <a:t>NOT</a:t>
            </a:r>
            <a:r>
              <a:rPr lang="en-US" sz="2400" dirty="0">
                <a:solidFill>
                  <a:schemeClr val="tx2"/>
                </a:solidFill>
              </a:rPr>
              <a:t> categorical)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Represents </a:t>
            </a:r>
            <a:r>
              <a:rPr lang="en-US" sz="2400" b="1" dirty="0">
                <a:solidFill>
                  <a:schemeClr val="tx2"/>
                </a:solidFill>
              </a:rPr>
              <a:t>RELATIONSHIP</a:t>
            </a:r>
            <a:r>
              <a:rPr lang="en-US" sz="2400" dirty="0">
                <a:solidFill>
                  <a:schemeClr val="tx2"/>
                </a:solidFill>
              </a:rPr>
              <a:t> between 2 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What effect does </a:t>
            </a:r>
            <a:r>
              <a:rPr lang="en-US" sz="2400" i="1" u="sng" dirty="0">
                <a:solidFill>
                  <a:schemeClr val="tx2"/>
                </a:solidFill>
              </a:rPr>
              <a:t>_x_ </a:t>
            </a:r>
            <a:r>
              <a:rPr lang="en-US" sz="2400" i="1" dirty="0">
                <a:solidFill>
                  <a:schemeClr val="tx2"/>
                </a:solidFill>
              </a:rPr>
              <a:t>have on </a:t>
            </a:r>
            <a:r>
              <a:rPr lang="en-US" sz="2400" i="1" u="sng" dirty="0">
                <a:solidFill>
                  <a:schemeClr val="tx2"/>
                </a:solidFill>
              </a:rPr>
              <a:t>_y_</a:t>
            </a:r>
            <a:r>
              <a:rPr lang="en-US" sz="2400" i="1" dirty="0">
                <a:solidFill>
                  <a:schemeClr val="tx2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BCD61B-051F-3844-AACB-CE09C53428E2}"/>
              </a:ext>
            </a:extLst>
          </p:cNvPr>
          <p:cNvCxnSpPr/>
          <p:nvPr/>
        </p:nvCxnSpPr>
        <p:spPr>
          <a:xfrm flipV="1">
            <a:off x="6931978" y="1800872"/>
            <a:ext cx="0" cy="2223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AFF94D-BD3C-9F4E-8E72-CFB6091365CA}"/>
              </a:ext>
            </a:extLst>
          </p:cNvPr>
          <p:cNvSpPr txBox="1"/>
          <p:nvPr/>
        </p:nvSpPr>
        <p:spPr>
          <a:xfrm>
            <a:off x="4673609" y="2231157"/>
            <a:ext cx="232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Consistent scale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DDF9F-C5AB-0C41-B5AC-82AF3B25D1FD}"/>
              </a:ext>
            </a:extLst>
          </p:cNvPr>
          <p:cNvCxnSpPr>
            <a:cxnSpLocks/>
          </p:cNvCxnSpPr>
          <p:nvPr/>
        </p:nvCxnSpPr>
        <p:spPr>
          <a:xfrm>
            <a:off x="7879975" y="4820388"/>
            <a:ext cx="308834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4BCA61-DCCB-D94B-AF56-C69D7C04420D}"/>
              </a:ext>
            </a:extLst>
          </p:cNvPr>
          <p:cNvSpPr txBox="1"/>
          <p:nvPr/>
        </p:nvSpPr>
        <p:spPr>
          <a:xfrm>
            <a:off x="8374926" y="5083999"/>
            <a:ext cx="4931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Consistent scale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" y="-82221"/>
            <a:ext cx="4271782" cy="171899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Scatter Graphs</a:t>
            </a:r>
          </a:p>
        </p:txBody>
      </p:sp>
      <p:pic>
        <p:nvPicPr>
          <p:cNvPr id="15" name="Content Placeholder 14" descr="Scatterplot">
            <a:extLst>
              <a:ext uri="{FF2B5EF4-FFF2-40B4-BE49-F238E27FC236}">
                <a16:creationId xmlns:a16="http://schemas.microsoft.com/office/drawing/2014/main" id="{EFF37DEC-8FD0-194F-A8DF-06C1A40F6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527" y="252037"/>
            <a:ext cx="1179307" cy="1179307"/>
          </a:xfrm>
        </p:spPr>
      </p:pic>
      <p:pic>
        <p:nvPicPr>
          <p:cNvPr id="5126" name="Picture 6" descr="R Scatter Plot - Base Graph - Learn By Example">
            <a:extLst>
              <a:ext uri="{FF2B5EF4-FFF2-40B4-BE49-F238E27FC236}">
                <a16:creationId xmlns:a16="http://schemas.microsoft.com/office/drawing/2014/main" id="{C734E7E1-A5E6-3E41-8315-B7060FE1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11" y="780559"/>
            <a:ext cx="4639293" cy="39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A10F49B-270D-1049-9F96-3CA694271DFD}"/>
              </a:ext>
            </a:extLst>
          </p:cNvPr>
          <p:cNvSpPr txBox="1"/>
          <p:nvPr/>
        </p:nvSpPr>
        <p:spPr>
          <a:xfrm>
            <a:off x="7841561" y="120626"/>
            <a:ext cx="353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Includes a line of best fit (aka “trendline”)</a:t>
            </a:r>
          </a:p>
        </p:txBody>
      </p:sp>
      <p:pic>
        <p:nvPicPr>
          <p:cNvPr id="23" name="Graphic 22" descr="Line arrow: Counter-clockwise curve">
            <a:extLst>
              <a:ext uri="{FF2B5EF4-FFF2-40B4-BE49-F238E27FC236}">
                <a16:creationId xmlns:a16="http://schemas.microsoft.com/office/drawing/2014/main" id="{DE890991-47C9-4648-936E-1A6DF0867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464063">
            <a:off x="8873734" y="884444"/>
            <a:ext cx="914400" cy="18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53480">
            <a:off x="521279" y="1720453"/>
            <a:ext cx="3954772" cy="3794645"/>
          </a:xfrm>
        </p:spPr>
        <p:txBody>
          <a:bodyPr>
            <a:normAutofit/>
          </a:bodyPr>
          <a:lstStyle/>
          <a:p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323" y="98322"/>
            <a:ext cx="7638464" cy="6759677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eiryo" panose="020B0604030504040204" pitchFamily="34" charset="-128"/>
                <a:ea typeface="Meiryo" panose="020B0604030504040204" pitchFamily="34" charset="-128"/>
              </a:rPr>
              <a:t>Need a </a:t>
            </a:r>
            <a:r>
              <a:rPr lang="en-US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title at the top</a:t>
            </a:r>
            <a:r>
              <a:rPr lang="en-US" dirty="0">
                <a:latin typeface="Meiryo" panose="020B0604030504040204" pitchFamily="34" charset="-128"/>
                <a:ea typeface="Meiryo" panose="020B0604030504040204" pitchFamily="34" charset="-128"/>
              </a:rPr>
              <a:t>.  “Comparison of….” or “Relationship between…” are good ways to start.  Mention both quantities (IV and DV) you are comparing.  </a:t>
            </a:r>
            <a:r>
              <a:rPr lang="en-US" i="1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Try to avoid “vs”</a:t>
            </a:r>
            <a:r>
              <a:rPr lang="en-US" dirty="0">
                <a:latin typeface="Meiryo" panose="020B0604030504040204" pitchFamily="34" charset="-128"/>
                <a:ea typeface="Meiryo" panose="020B0604030504040204" pitchFamily="34" charset="-128"/>
              </a:rPr>
              <a:t>!</a:t>
            </a:r>
          </a:p>
          <a:p>
            <a:pPr lvl="0">
              <a:lnSpc>
                <a:spcPct val="100000"/>
              </a:lnSpc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Label the axes </a:t>
            </a:r>
            <a:r>
              <a:rPr lang="en-US" dirty="0">
                <a:latin typeface="Meiryo" panose="020B0604030504040204" pitchFamily="34" charset="-128"/>
                <a:ea typeface="Meiryo" panose="020B0604030504040204" pitchFamily="34" charset="-128"/>
              </a:rPr>
              <a:t>with the quantity involved for each variable.  </a:t>
            </a:r>
            <a:r>
              <a:rPr lang="en-US" i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Place units in brackets</a:t>
            </a:r>
            <a:r>
              <a:rPr lang="en-US" dirty="0"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</a:p>
          <a:p>
            <a:pPr>
              <a:lnSpc>
                <a:spcPct val="100000"/>
              </a:lnSpc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Meiryo" panose="020B0604030504040204" pitchFamily="34" charset="-128"/>
                <a:ea typeface="Meiryo" panose="020B0604030504040204" pitchFamily="34" charset="-128"/>
              </a:rPr>
              <a:t>Look at data range (for each variable) and determine scales for the x- and y- axis. </a:t>
            </a:r>
            <a:r>
              <a:rPr lang="en-CA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(The scale will probably not be the same for each axis!)</a:t>
            </a:r>
            <a:r>
              <a:rPr lang="en-CA" dirty="0">
                <a:latin typeface="Meiryo" panose="020B0604030504040204" pitchFamily="34" charset="-128"/>
                <a:ea typeface="Meiryo" panose="020B0604030504040204" pitchFamily="34" charset="-128"/>
              </a:rPr>
              <a:t> Graph should fill </a:t>
            </a:r>
            <a:r>
              <a:rPr lang="en-CA" u="sng" dirty="0">
                <a:latin typeface="Meiryo" panose="020B0604030504040204" pitchFamily="34" charset="-128"/>
                <a:ea typeface="Meiryo" panose="020B0604030504040204" pitchFamily="34" charset="-128"/>
              </a:rPr>
              <a:t>most (at least 2/3)</a:t>
            </a:r>
            <a:r>
              <a:rPr lang="en-CA" dirty="0">
                <a:latin typeface="Meiryo" panose="020B0604030504040204" pitchFamily="34" charset="-128"/>
                <a:ea typeface="Meiryo" panose="020B0604030504040204" pitchFamily="34" charset="-128"/>
              </a:rPr>
              <a:t> of the page. Scale must increase </a:t>
            </a:r>
            <a:r>
              <a:rPr lang="en-CA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by regular increments </a:t>
            </a:r>
            <a:r>
              <a:rPr lang="en-CA" dirty="0">
                <a:latin typeface="Meiryo" panose="020B0604030504040204" pitchFamily="34" charset="-128"/>
                <a:ea typeface="Meiryo" panose="020B0604030504040204" pitchFamily="34" charset="-128"/>
              </a:rPr>
              <a:t>for the entire axis. (i.e. increase by twos, by tens, by tenths, etc.) </a:t>
            </a:r>
            <a:r>
              <a:rPr lang="en-CA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Your scale need not start at zero if it is not suitable for your data</a:t>
            </a:r>
            <a:r>
              <a:rPr lang="en-CA" dirty="0">
                <a:latin typeface="Meiryo" panose="020B0604030504040204" pitchFamily="34" charset="-128"/>
                <a:ea typeface="Meiryo" panose="020B0604030504040204" pitchFamily="34" charset="-128"/>
              </a:rPr>
              <a:t>.  </a:t>
            </a:r>
          </a:p>
          <a:p>
            <a:pPr>
              <a:lnSpc>
                <a:spcPct val="100000"/>
              </a:lnSpc>
            </a:pPr>
            <a:endParaRPr lang="en-CA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>
              <a:lnSpc>
                <a:spcPct val="100000"/>
              </a:lnSpc>
            </a:pPr>
            <a:r>
              <a:rPr lang="en-CA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sym typeface="Wingdings" panose="05000000000000000000" pitchFamily="2" charset="2"/>
              </a:rPr>
              <a:t></a:t>
            </a:r>
            <a:r>
              <a:rPr lang="en-CA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Challenge yourself to find an efficient method of determining an appropriate scale from a given set of data!</a:t>
            </a:r>
          </a:p>
          <a:p>
            <a:pPr>
              <a:lnSpc>
                <a:spcPct val="100000"/>
              </a:lnSpc>
            </a:pPr>
            <a:endParaRPr lang="en-CA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53994" y="5172667"/>
            <a:ext cx="7690011" cy="164923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 txBox="1">
            <a:spLocks/>
          </p:cNvSpPr>
          <p:nvPr/>
        </p:nvSpPr>
        <p:spPr>
          <a:xfrm>
            <a:off x="7427" y="-82221"/>
            <a:ext cx="4271782" cy="17189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Scatter Graphs</a:t>
            </a:r>
          </a:p>
        </p:txBody>
      </p:sp>
      <p:pic>
        <p:nvPicPr>
          <p:cNvPr id="6" name="Content Placeholder 14" descr="Scatterplot">
            <a:extLst>
              <a:ext uri="{FF2B5EF4-FFF2-40B4-BE49-F238E27FC236}">
                <a16:creationId xmlns:a16="http://schemas.microsoft.com/office/drawing/2014/main" id="{EFF37DEC-8FD0-194F-A8DF-06C1A40F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527" y="252037"/>
            <a:ext cx="1179307" cy="11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85386">
            <a:off x="696979" y="1560393"/>
            <a:ext cx="3755612" cy="3737213"/>
          </a:xfrm>
        </p:spPr>
        <p:txBody>
          <a:bodyPr>
            <a:normAutofit/>
          </a:bodyPr>
          <a:lstStyle/>
          <a:p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Guidelines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322" y="7023"/>
            <a:ext cx="7443020" cy="5197497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Plot points </a:t>
            </a:r>
            <a:r>
              <a:rPr lang="en-US" sz="2000" i="1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in pencil</a:t>
            </a:r>
            <a:r>
              <a:rPr lang="en-US" sz="2000" dirty="0">
                <a:latin typeface="Meiryo" panose="020B0604030504040204" pitchFamily="34" charset="-128"/>
                <a:ea typeface="Meiryo" panose="020B0604030504040204" pitchFamily="34" charset="-128"/>
              </a:rPr>
              <a:t>.  </a:t>
            </a:r>
            <a:r>
              <a:rPr lang="en-CA" sz="2000" dirty="0">
                <a:latin typeface="Meiryo" panose="020B0604030504040204" pitchFamily="34" charset="-128"/>
                <a:ea typeface="Meiryo" panose="020B0604030504040204" pitchFamily="34" charset="-128"/>
              </a:rPr>
              <a:t>Draw dot for each point and then circle (like </a:t>
            </a:r>
            <a:r>
              <a:rPr lang="en-CA" sz="2000" i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bullseye</a:t>
            </a:r>
            <a:r>
              <a:rPr lang="en-CA" sz="2000" dirty="0">
                <a:latin typeface="Meiryo" panose="020B0604030504040204" pitchFamily="34" charset="-128"/>
                <a:ea typeface="Meiryo" panose="020B0604030504040204" pitchFamily="34" charset="-128"/>
              </a:rPr>
              <a:t>). If plotting &gt;1 set of data on one graph, use different shapes or colors.</a:t>
            </a:r>
          </a:p>
          <a:p>
            <a:pPr lvl="0">
              <a:lnSpc>
                <a:spcPct val="100000"/>
              </a:lnSpc>
            </a:pPr>
            <a:endParaRPr lang="en-CA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Meiryo" panose="020B0604030504040204" pitchFamily="34" charset="-128"/>
                <a:ea typeface="Meiryo" panose="020B0604030504040204" pitchFamily="34" charset="-128"/>
              </a:rPr>
              <a:t>Don’t draw a line connecting one point to the next, </a:t>
            </a:r>
            <a:r>
              <a:rPr lang="en-CA" sz="2000" i="1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draw a smooth line through all the points</a:t>
            </a:r>
            <a:r>
              <a:rPr lang="en-CA" sz="20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 </a:t>
            </a:r>
            <a:r>
              <a:rPr lang="en-CA" sz="2000" dirty="0">
                <a:latin typeface="Meiryo" panose="020B0604030504040204" pitchFamily="34" charset="-128"/>
                <a:ea typeface="Meiryo" panose="020B0604030504040204" pitchFamily="34" charset="-128"/>
              </a:rPr>
              <a:t>called a </a:t>
            </a:r>
            <a:r>
              <a:rPr lang="en-CA" sz="20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“line of best fit”</a:t>
            </a:r>
            <a:r>
              <a:rPr lang="en-CA" sz="2000" dirty="0">
                <a:latin typeface="Meiryo" panose="020B0604030504040204" pitchFamily="34" charset="-128"/>
                <a:ea typeface="Meiryo" panose="020B0604030504040204" pitchFamily="34" charset="-128"/>
              </a:rPr>
              <a:t>.  (Should be as close to each point as possible, but can disregard extreme outliers.) </a:t>
            </a:r>
            <a:r>
              <a:rPr lang="en-CA" sz="2000" dirty="0">
                <a:solidFill>
                  <a:srgbClr val="7030A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**Usually is a straight line, but can be a curve!**  </a:t>
            </a:r>
          </a:p>
          <a:p>
            <a:pPr lvl="0">
              <a:lnSpc>
                <a:spcPct val="100000"/>
              </a:lnSpc>
            </a:pPr>
            <a:endParaRPr lang="en-CA" sz="2000" dirty="0">
              <a:solidFill>
                <a:srgbClr val="7030A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63" y="4515024"/>
            <a:ext cx="5635308" cy="2173697"/>
          </a:xfrm>
          <a:prstGeom prst="rect">
            <a:avLst/>
          </a:prstGeom>
        </p:spPr>
      </p:pic>
      <p:pic>
        <p:nvPicPr>
          <p:cNvPr id="5" name="Content Placeholder 14" descr="Scatterplot">
            <a:extLst>
              <a:ext uri="{FF2B5EF4-FFF2-40B4-BE49-F238E27FC236}">
                <a16:creationId xmlns:a16="http://schemas.microsoft.com/office/drawing/2014/main" id="{EFF37DEC-8FD0-194F-A8DF-06C1A40F6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4527" y="252037"/>
            <a:ext cx="1179307" cy="11793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 txBox="1">
            <a:spLocks/>
          </p:cNvSpPr>
          <p:nvPr/>
        </p:nvSpPr>
        <p:spPr>
          <a:xfrm>
            <a:off x="7427" y="-82221"/>
            <a:ext cx="4271782" cy="17189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Scatter Graphs</a:t>
            </a:r>
          </a:p>
        </p:txBody>
      </p:sp>
    </p:spTree>
    <p:extLst>
      <p:ext uri="{BB962C8B-B14F-4D97-AF65-F5344CB8AC3E}">
        <p14:creationId xmlns:p14="http://schemas.microsoft.com/office/powerpoint/2010/main" val="418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3" descr="Calendar&#10;&#10;Description automatically generated">
            <a:extLst>
              <a:ext uri="{FF2B5EF4-FFF2-40B4-BE49-F238E27FC236}">
                <a16:creationId xmlns:a16="http://schemas.microsoft.com/office/drawing/2014/main" id="{BA2E0DB8-6EEF-8841-8BCE-23B386F6B2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61" y="1753806"/>
            <a:ext cx="11813422" cy="3106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2F6036-0EB9-1C48-A3CE-5C0B3097E17F}"/>
              </a:ext>
            </a:extLst>
          </p:cNvPr>
          <p:cNvSpPr txBox="1"/>
          <p:nvPr/>
        </p:nvSpPr>
        <p:spPr>
          <a:xfrm rot="18523364">
            <a:off x="96566" y="5064403"/>
            <a:ext cx="1542368" cy="98389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Slope </a:t>
            </a: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sym typeface="Wingdings" pitchFamily="2" charset="2"/>
              </a:rPr>
              <a:t></a:t>
            </a:r>
            <a:endParaRPr lang="en-US" b="1" spc="15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84B4F-4736-1341-BCCC-E4E712AB2BC2}"/>
              </a:ext>
            </a:extLst>
          </p:cNvPr>
          <p:cNvSpPr/>
          <p:nvPr/>
        </p:nvSpPr>
        <p:spPr>
          <a:xfrm>
            <a:off x="1733977" y="0"/>
            <a:ext cx="10490794" cy="1753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775E-C9CC-B246-AB57-D0DA552C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52" y="-27047"/>
            <a:ext cx="10490794" cy="1471622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2800" cap="all" dirty="0">
                <a:solidFill>
                  <a:schemeClr val="bg1"/>
                </a:solidFill>
              </a:rPr>
              <a:t>Analyzing scatter trendlines: </a:t>
            </a:r>
            <a:r>
              <a:rPr lang="en-US" cap="all" dirty="0">
                <a:solidFill>
                  <a:schemeClr val="bg1"/>
                </a:solidFill>
              </a:rPr>
              <a:t>Correlation</a:t>
            </a:r>
            <a:endParaRPr lang="en-US" sz="28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4693</TotalTime>
  <Words>936</Words>
  <Application>Microsoft Macintosh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Meiryo</vt:lpstr>
      <vt:lpstr>Arial</vt:lpstr>
      <vt:lpstr>Arial Black</vt:lpstr>
      <vt:lpstr>Calibri</vt:lpstr>
      <vt:lpstr>Cambria Math</vt:lpstr>
      <vt:lpstr>Corbel</vt:lpstr>
      <vt:lpstr>ShojiVTI</vt:lpstr>
      <vt:lpstr>Graphing</vt:lpstr>
      <vt:lpstr>PowerPoint Presentation</vt:lpstr>
      <vt:lpstr>Bar Graphs vs Histograms</vt:lpstr>
      <vt:lpstr>Bar Graphs</vt:lpstr>
      <vt:lpstr>Bar Graphs</vt:lpstr>
      <vt:lpstr>Scatter Graphs</vt:lpstr>
      <vt:lpstr>Graphing Guidelines</vt:lpstr>
      <vt:lpstr>Graphing Guidelines</vt:lpstr>
      <vt:lpstr>Analyzing scatter trendlines: Correlation</vt:lpstr>
      <vt:lpstr>Relationship between Average Rent per Month and Years after 2000 </vt:lpstr>
      <vt:lpstr>PowerPoint Presentation</vt:lpstr>
      <vt:lpstr>Sometimes our trendline isn’t linear.  Consider this data:</vt:lpstr>
      <vt:lpstr>Sometimes our trendline isn’t linear.  Consider this data:</vt:lpstr>
      <vt:lpstr>Sometimes our trendline isn’t linear.  Consider this data:</vt:lpstr>
      <vt:lpstr>In-Class Practice: Let’s draw a graph </vt:lpstr>
      <vt:lpstr>Enrollment Instructions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PRE-IB Science 9</dc:title>
  <dc:creator>Laura Spindlove</dc:creator>
  <cp:lastModifiedBy>Laura Spindlove</cp:lastModifiedBy>
  <cp:revision>87</cp:revision>
  <cp:lastPrinted>2021-09-17T04:55:04Z</cp:lastPrinted>
  <dcterms:created xsi:type="dcterms:W3CDTF">2021-04-27T15:36:56Z</dcterms:created>
  <dcterms:modified xsi:type="dcterms:W3CDTF">2021-09-20T14:46:23Z</dcterms:modified>
</cp:coreProperties>
</file>