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2" r:id="rId1"/>
  </p:sldMasterIdLst>
  <p:notesMasterIdLst>
    <p:notesMasterId r:id="rId17"/>
  </p:notesMasterIdLst>
  <p:sldIdLst>
    <p:sldId id="673" r:id="rId2"/>
    <p:sldId id="671" r:id="rId3"/>
    <p:sldId id="678" r:id="rId4"/>
    <p:sldId id="681" r:id="rId5"/>
    <p:sldId id="257" r:id="rId6"/>
    <p:sldId id="693" r:id="rId7"/>
    <p:sldId id="716" r:id="rId8"/>
    <p:sldId id="695" r:id="rId9"/>
    <p:sldId id="696" r:id="rId10"/>
    <p:sldId id="764" r:id="rId11"/>
    <p:sldId id="697" r:id="rId12"/>
    <p:sldId id="698" r:id="rId13"/>
    <p:sldId id="708" r:id="rId14"/>
    <p:sldId id="700" r:id="rId15"/>
    <p:sldId id="69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DEB"/>
    <a:srgbClr val="F8F8F7"/>
    <a:srgbClr val="54BA7C"/>
    <a:srgbClr val="6CCFF6"/>
    <a:srgbClr val="B1DDC0"/>
    <a:srgbClr val="CB974C"/>
    <a:srgbClr val="FAFAFA"/>
    <a:srgbClr val="FAFCF0"/>
    <a:srgbClr val="E7E7E7"/>
    <a:srgbClr val="FFFD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996"/>
    <p:restoredTop sz="93252"/>
  </p:normalViewPr>
  <p:slideViewPr>
    <p:cSldViewPr snapToGrid="0" snapToObjects="1">
      <p:cViewPr varScale="1">
        <p:scale>
          <a:sx n="79" d="100"/>
          <a:sy n="79" d="100"/>
        </p:scale>
        <p:origin x="232" y="7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D10B3-D818-5644-AA53-546246B7EC04}" type="datetimeFigureOut">
              <a:rPr lang="en-US" smtClean="0"/>
              <a:t>1/25/21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AC76A-5B43-674C-8390-A69091453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310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calculate the number of cells on a particular day, you could multiply 2 times the power of the number of days; </a:t>
            </a:r>
            <a:endParaRPr lang="en-CA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FAC76A-5B43-674C-8390-A690914533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4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AA5585C4-5B69-9345-9DC2-BFB9E129EA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CB9552-E863-F242-BA12-A8ACF15DE54A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B62E17AA-5906-E24F-B2FF-20339A6F98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A89B8823-68FA-1A40-9691-C54AE11CDA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8526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fld id="{0DCFB061-4267-4D9F-8017-6F550D3068DF}" type="datetime1">
              <a:rPr lang="en-US" smtClean="0"/>
              <a:t>1/25/21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459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C61-5547-4A60-8DA1-6699760D9972}" type="datetime1">
              <a:rPr lang="en-US" smtClean="0"/>
              <a:t>1/25/21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889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4B9D1C6-60D0-4CD1-8F31-F912522EB041}" type="datetime1">
              <a:rPr lang="en-US" smtClean="0"/>
              <a:t>1/25/21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615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D5C-5A53-433E-8A55-46F54CE81DA5}" type="datetime1">
              <a:rPr lang="en-US" smtClean="0"/>
              <a:t>1/25/21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446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C0C-B6DF-45E9-B954-11C99AA62C3E}" type="datetime1">
              <a:rPr lang="en-US" smtClean="0"/>
              <a:t>1/25/21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01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71B9-2624-4F21-93EE-35A78B1A0DAD}" type="datetime1">
              <a:rPr lang="en-US" smtClean="0"/>
              <a:t>1/25/21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036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7C2A-BE2E-4840-A907-3254E2916C96}" type="datetime1">
              <a:rPr lang="en-US" smtClean="0"/>
              <a:t>1/25/21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76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1/25/21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709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3A0F-DEF3-4134-98D0-2E1276938A8B}" type="datetime1">
              <a:rPr lang="en-US" smtClean="0"/>
              <a:t>1/25/21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583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fld id="{61A2E4C8-2960-4ADD-862C-4D9643CB15AC}" type="datetime1">
              <a:rPr lang="en-US" smtClean="0"/>
              <a:t>1/25/21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576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fld id="{48BDEA15-09CD-4275-A8E0-385C965F48B0}" type="datetime1">
              <a:rPr lang="en-US" smtClean="0"/>
              <a:t>1/25/21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802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AF8082C-0922-4249-A612-B415F5231620}" type="datetime1">
              <a:rPr lang="en-US" smtClean="0"/>
              <a:t>1/25/21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19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1" r:id="rId10"/>
    <p:sldLayoutId id="2147483760" r:id="rId11"/>
  </p:sldLayoutIdLst>
  <p:hf sldNum="0"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f-ldPgEfAHI?feature=oembed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64738AB-B6BE-4867-889A-52CE4AC8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095508"/>
            <a:ext cx="4668819" cy="50168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8A93A3-DDAA-1B49-89E4-7E5791D34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25" y="1709530"/>
            <a:ext cx="3754671" cy="2528515"/>
          </a:xfr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 sz="5400" b="0" cap="all" dirty="0">
                <a:solidFill>
                  <a:schemeClr val="bg1"/>
                </a:solidFill>
              </a:rPr>
              <a:t>The cell cycle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34B279-ED17-B04D-9937-A9DCAAC47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8166" y="4238046"/>
            <a:ext cx="3806919" cy="1741404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>
              <a:lnSpc>
                <a:spcPct val="150000"/>
              </a:lnSpc>
              <a:spcBef>
                <a:spcPts val="930"/>
              </a:spcBef>
            </a:pPr>
            <a:r>
              <a:rPr lang="en-US" sz="2000" dirty="0">
                <a:solidFill>
                  <a:schemeClr val="bg1"/>
                </a:solidFill>
              </a:rPr>
              <a:t>Text section 5.1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BD49B71-B686-4DFD-93AD-40CB19B62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72066" y="0"/>
            <a:ext cx="7519934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FD46AF8-5A14-F846-87E8-262D752AEB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27675" y="1095508"/>
            <a:ext cx="5605467" cy="501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6534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382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919FD5D0-2E43-7F44-BC84-3F049FE41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80" y="0"/>
            <a:ext cx="10005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336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CA4CB2-9071-41EB-AABB-2D8EB939D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 descr="Chart, pie chart&#10;&#10;Description automatically generated">
            <a:extLst>
              <a:ext uri="{FF2B5EF4-FFF2-40B4-BE49-F238E27FC236}">
                <a16:creationId xmlns:a16="http://schemas.microsoft.com/office/drawing/2014/main" id="{048AEC47-153A-2547-8965-394718DC3F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536" b="-2"/>
          <a:stretch/>
        </p:blipFill>
        <p:spPr>
          <a:xfrm>
            <a:off x="1" y="10"/>
            <a:ext cx="4654296" cy="529051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B86F6BD-9C49-4F4F-99EA-9C5AA3183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97806" y="-2"/>
            <a:ext cx="7494194" cy="16419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B7BDA1-72DC-CC43-BFEF-9FEA1CB4F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871" y="234803"/>
            <a:ext cx="6657822" cy="1162801"/>
          </a:xfrm>
        </p:spPr>
        <p:txBody>
          <a:bodyPr>
            <a:normAutofit fontScale="90000"/>
          </a:bodyPr>
          <a:lstStyle/>
          <a:p>
            <a:pPr>
              <a:lnSpc>
                <a:spcPct val="140000"/>
              </a:lnSpc>
            </a:pPr>
            <a:r>
              <a:rPr lang="en-US" sz="4900" dirty="0">
                <a:solidFill>
                  <a:schemeClr val="bg1"/>
                </a:solidFill>
              </a:rPr>
              <a:t>G1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– 1</a:t>
            </a:r>
            <a:r>
              <a:rPr lang="en-US" baseline="30000" dirty="0">
                <a:solidFill>
                  <a:schemeClr val="bg1"/>
                </a:solidFill>
              </a:rPr>
              <a:t>st</a:t>
            </a:r>
            <a:r>
              <a:rPr lang="en-US" dirty="0">
                <a:solidFill>
                  <a:schemeClr val="bg1"/>
                </a:solidFill>
              </a:rPr>
              <a:t>  Gap </a:t>
            </a:r>
            <a:r>
              <a:rPr lang="en-US" b="0" dirty="0">
                <a:solidFill>
                  <a:schemeClr val="bg1"/>
                </a:solidFill>
              </a:rPr>
              <a:t>(</a:t>
            </a:r>
            <a:r>
              <a:rPr lang="en-US" b="0" i="1" dirty="0">
                <a:solidFill>
                  <a:schemeClr val="bg1"/>
                </a:solidFill>
              </a:rPr>
              <a:t>Interphase</a:t>
            </a:r>
            <a:r>
              <a:rPr lang="en-US" b="0" dirty="0">
                <a:solidFill>
                  <a:schemeClr val="bg1"/>
                </a:solidFill>
              </a:rPr>
              <a:t>)</a:t>
            </a:r>
            <a:endParaRPr lang="en-US" sz="4400" b="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DA365B-E064-481A-A62D-18CD31DB3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74795" y="1658471"/>
            <a:ext cx="7517205" cy="3541058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DBE49D-AABD-458B-B2DF-4D5FA7D5C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205919"/>
            <a:ext cx="4651248" cy="16520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833CC6-729B-40E8-B891-D93467E34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36801" y="3396995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E3704-2DF5-D147-9DF7-0C88C7CF7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6670" y="1940119"/>
            <a:ext cx="6172413" cy="3029446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2800" b="0" dirty="0"/>
              <a:t>Cell </a:t>
            </a:r>
            <a:r>
              <a:rPr lang="en-CA" sz="2800" b="0" u="sng" dirty="0">
                <a:highlight>
                  <a:srgbClr val="FFFF00"/>
                </a:highlight>
              </a:rPr>
              <a:t>increases in size </a:t>
            </a:r>
            <a:r>
              <a:rPr lang="en-CA" sz="2800" b="0" dirty="0"/>
              <a:t>and makes the proteins and molecules necessary for the cell to function.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2800" b="0" dirty="0"/>
              <a:t>Some </a:t>
            </a:r>
            <a:r>
              <a:rPr lang="en-CA" sz="2800" b="0" u="sng" dirty="0">
                <a:highlight>
                  <a:srgbClr val="FFFF00"/>
                </a:highlight>
              </a:rPr>
              <a:t>organelles</a:t>
            </a:r>
            <a:r>
              <a:rPr lang="en-CA" sz="2800" b="0" dirty="0"/>
              <a:t> begin to </a:t>
            </a:r>
            <a:r>
              <a:rPr lang="en-CA" sz="2800" dirty="0"/>
              <a:t>duplicate</a:t>
            </a:r>
            <a:r>
              <a:rPr lang="en-CA" sz="2800" b="0" dirty="0"/>
              <a:t>. </a:t>
            </a:r>
          </a:p>
          <a:p>
            <a:endParaRPr lang="en-US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757897-7307-46AF-923D-FF5BF45DD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5205919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88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CA4CB2-9071-41EB-AABB-2D8EB939D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 descr="Chart, pie chart&#10;&#10;Description automatically generated">
            <a:extLst>
              <a:ext uri="{FF2B5EF4-FFF2-40B4-BE49-F238E27FC236}">
                <a16:creationId xmlns:a16="http://schemas.microsoft.com/office/drawing/2014/main" id="{048AEC47-153A-2547-8965-394718DC3F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536" b="-2"/>
          <a:stretch/>
        </p:blipFill>
        <p:spPr>
          <a:xfrm>
            <a:off x="1" y="10"/>
            <a:ext cx="4654296" cy="529051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B86F6BD-9C49-4F4F-99EA-9C5AA3183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97806" y="-2"/>
            <a:ext cx="7494194" cy="16419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B7BDA1-72DC-CC43-BFEF-9FEA1CB4F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871" y="234803"/>
            <a:ext cx="6783824" cy="1162801"/>
          </a:xfrm>
        </p:spPr>
        <p:txBody>
          <a:bodyPr>
            <a:normAutofit fontScale="90000"/>
          </a:bodyPr>
          <a:lstStyle/>
          <a:p>
            <a:pPr>
              <a:lnSpc>
                <a:spcPct val="140000"/>
              </a:lnSpc>
            </a:pPr>
            <a:r>
              <a:rPr lang="en-US" sz="4900" dirty="0">
                <a:solidFill>
                  <a:schemeClr val="bg1"/>
                </a:solidFill>
              </a:rPr>
              <a:t>S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– synthesis </a:t>
            </a:r>
            <a:r>
              <a:rPr lang="en-US" b="0" dirty="0">
                <a:solidFill>
                  <a:schemeClr val="bg1"/>
                </a:solidFill>
              </a:rPr>
              <a:t>(</a:t>
            </a:r>
            <a:r>
              <a:rPr lang="en-US" b="0" i="1" dirty="0">
                <a:solidFill>
                  <a:schemeClr val="bg1"/>
                </a:solidFill>
              </a:rPr>
              <a:t>Interphase</a:t>
            </a:r>
            <a:r>
              <a:rPr lang="en-US" b="0" dirty="0">
                <a:solidFill>
                  <a:schemeClr val="bg1"/>
                </a:solidFill>
              </a:rPr>
              <a:t>)</a:t>
            </a:r>
            <a:endParaRPr lang="en-US" sz="4400" b="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DA365B-E064-481A-A62D-18CD31DB3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74795" y="1658471"/>
            <a:ext cx="7517205" cy="3541058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DBE49D-AABD-458B-B2DF-4D5FA7D5C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205919"/>
            <a:ext cx="4651248" cy="16520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833CC6-729B-40E8-B891-D93467E34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36801" y="3396995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E3704-2DF5-D147-9DF7-0C88C7CF7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5732" y="1598429"/>
            <a:ext cx="7298342" cy="4437192"/>
          </a:xfrm>
        </p:spPr>
        <p:txBody>
          <a:bodyPr>
            <a:no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0" u="sng" dirty="0">
                <a:highlight>
                  <a:srgbClr val="FFFF00"/>
                </a:highlight>
              </a:rPr>
              <a:t>Replication</a:t>
            </a:r>
            <a:r>
              <a:rPr lang="en-US" sz="2400" b="0" dirty="0"/>
              <a:t> of DNA occurs.</a:t>
            </a:r>
          </a:p>
          <a:p>
            <a:pPr marL="1371600" indent="-457200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en-US" sz="2400" b="0" i="0" dirty="0"/>
              <a:t>The DNA molecule </a:t>
            </a:r>
            <a:r>
              <a:rPr lang="en-US" sz="2400" b="0" i="0" u="sng" dirty="0">
                <a:highlight>
                  <a:srgbClr val="FFFF00"/>
                </a:highlight>
              </a:rPr>
              <a:t>unwinds</a:t>
            </a:r>
            <a:r>
              <a:rPr lang="en-US" sz="2400" b="0" i="0" dirty="0"/>
              <a:t> with the help of an enzyme.</a:t>
            </a:r>
          </a:p>
          <a:p>
            <a:pPr marL="1371600" indent="-457200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en-US" sz="2400" b="0" i="0" u="sng" dirty="0">
                <a:highlight>
                  <a:srgbClr val="FFFF00"/>
                </a:highlight>
              </a:rPr>
              <a:t>New bases pair </a:t>
            </a:r>
            <a:r>
              <a:rPr lang="en-US" sz="2400" b="0" i="0" dirty="0"/>
              <a:t>with the bases on the original DNA.</a:t>
            </a:r>
          </a:p>
          <a:p>
            <a:pPr marL="1371600" indent="-457200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en-US" sz="2400" i="0" dirty="0"/>
              <a:t>Two</a:t>
            </a:r>
            <a:r>
              <a:rPr lang="en-US" sz="2400" b="0" i="0" dirty="0"/>
              <a:t> new </a:t>
            </a:r>
            <a:r>
              <a:rPr lang="en-US" sz="2400" b="0" i="0" u="sng" dirty="0">
                <a:highlight>
                  <a:srgbClr val="FFFF00"/>
                </a:highlight>
              </a:rPr>
              <a:t>identical</a:t>
            </a:r>
            <a:r>
              <a:rPr lang="en-US" sz="2400" b="0" i="0" dirty="0"/>
              <a:t> DNA molecules are produced.</a:t>
            </a:r>
            <a:endParaRPr lang="en-US" sz="2400" b="0" dirty="0"/>
          </a:p>
          <a:p>
            <a:pPr>
              <a:lnSpc>
                <a:spcPct val="120000"/>
              </a:lnSpc>
            </a:pPr>
            <a:endParaRPr lang="en-US" sz="2400" b="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757897-7307-46AF-923D-FF5BF45DD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5205919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32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CA4CB2-9071-41EB-AABB-2D8EB939D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 descr="Chart, pie chart&#10;&#10;Description automatically generated">
            <a:extLst>
              <a:ext uri="{FF2B5EF4-FFF2-40B4-BE49-F238E27FC236}">
                <a16:creationId xmlns:a16="http://schemas.microsoft.com/office/drawing/2014/main" id="{048AEC47-153A-2547-8965-394718DC3F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536" b="-2"/>
          <a:stretch/>
        </p:blipFill>
        <p:spPr>
          <a:xfrm>
            <a:off x="1" y="10"/>
            <a:ext cx="4654296" cy="529051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B86F6BD-9C49-4F4F-99EA-9C5AA3183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97806" y="-2"/>
            <a:ext cx="7494194" cy="16419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B7BDA1-72DC-CC43-BFEF-9FEA1CB4F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871" y="234803"/>
            <a:ext cx="6783824" cy="1162801"/>
          </a:xfrm>
        </p:spPr>
        <p:txBody>
          <a:bodyPr>
            <a:normAutofit fontScale="90000"/>
          </a:bodyPr>
          <a:lstStyle/>
          <a:p>
            <a:pPr>
              <a:lnSpc>
                <a:spcPct val="140000"/>
              </a:lnSpc>
            </a:pPr>
            <a:r>
              <a:rPr lang="en-US" sz="4900" dirty="0">
                <a:solidFill>
                  <a:schemeClr val="bg1"/>
                </a:solidFill>
              </a:rPr>
              <a:t>S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– synthesis </a:t>
            </a:r>
            <a:r>
              <a:rPr lang="en-US" b="0" dirty="0">
                <a:solidFill>
                  <a:schemeClr val="bg1"/>
                </a:solidFill>
              </a:rPr>
              <a:t>(</a:t>
            </a:r>
            <a:r>
              <a:rPr lang="en-US" b="0" i="1" dirty="0">
                <a:solidFill>
                  <a:schemeClr val="bg1"/>
                </a:solidFill>
              </a:rPr>
              <a:t>Interphase</a:t>
            </a:r>
            <a:r>
              <a:rPr lang="en-US" b="0" dirty="0">
                <a:solidFill>
                  <a:schemeClr val="bg1"/>
                </a:solidFill>
              </a:rPr>
              <a:t>)</a:t>
            </a:r>
            <a:endParaRPr lang="en-US" sz="4400" b="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DA365B-E064-481A-A62D-18CD31DB3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74795" y="1658471"/>
            <a:ext cx="7517205" cy="3541058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DBE49D-AABD-458B-B2DF-4D5FA7D5C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205919"/>
            <a:ext cx="4651248" cy="16520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833CC6-729B-40E8-B891-D93467E34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36801" y="3396995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757897-7307-46AF-923D-FF5BF45DD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5205919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1C28E4-0FF6-724C-802B-FF21588A2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6657" y="2984757"/>
            <a:ext cx="4392295" cy="363844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68C31F2-6982-C44A-BFC3-85551D299C7E}"/>
              </a:ext>
            </a:extLst>
          </p:cNvPr>
          <p:cNvSpPr txBox="1">
            <a:spLocks/>
          </p:cNvSpPr>
          <p:nvPr/>
        </p:nvSpPr>
        <p:spPr>
          <a:xfrm>
            <a:off x="4718304" y="2133601"/>
            <a:ext cx="3257296" cy="4670846"/>
          </a:xfrm>
          <a:prstGeom prst="rect">
            <a:avLst/>
          </a:prstGeom>
          <a:solidFill>
            <a:srgbClr val="F8F8F7"/>
          </a:solidFill>
        </p:spPr>
        <p:txBody>
          <a:bodyPr vert="horz" lIns="109728" tIns="109728" rIns="109728" bIns="9144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400" b="0" dirty="0"/>
              <a:t>The chromosomes have </a:t>
            </a:r>
            <a:r>
              <a:rPr lang="en-US" sz="2400" b="0" u="sng" dirty="0">
                <a:highlight>
                  <a:srgbClr val="FFFF00"/>
                </a:highlight>
              </a:rPr>
              <a:t>duplicated</a:t>
            </a:r>
            <a:r>
              <a:rPr lang="en-US" sz="2400" b="0" dirty="0"/>
              <a:t> and appear as a jumbled mass of fibers.</a:t>
            </a:r>
          </a:p>
          <a:p>
            <a:pPr algn="ctr">
              <a:lnSpc>
                <a:spcPct val="100000"/>
              </a:lnSpc>
            </a:pPr>
            <a:r>
              <a:rPr lang="en-US" sz="2400" b="0" dirty="0"/>
              <a:t> They have </a:t>
            </a:r>
            <a:r>
              <a:rPr lang="en-US" sz="2400" b="0" u="sng" dirty="0">
                <a:highlight>
                  <a:srgbClr val="FFFF00"/>
                </a:highlight>
              </a:rPr>
              <a:t>not</a:t>
            </a:r>
            <a:r>
              <a:rPr lang="en-US" sz="2400" b="0" dirty="0"/>
              <a:t> yet condensed.</a:t>
            </a:r>
          </a:p>
        </p:txBody>
      </p:sp>
    </p:spTree>
    <p:extLst>
      <p:ext uri="{BB962C8B-B14F-4D97-AF65-F5344CB8AC3E}">
        <p14:creationId xmlns:p14="http://schemas.microsoft.com/office/powerpoint/2010/main" val="379815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34EE865D-5A59-4DD1-A94D-A8DBE4A9E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71B4F3-85E9-0A44-A4F9-87242EFD27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72" b="1085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681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CA4CB2-9071-41EB-AABB-2D8EB939D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 descr="Chart, pie chart&#10;&#10;Description automatically generated">
            <a:extLst>
              <a:ext uri="{FF2B5EF4-FFF2-40B4-BE49-F238E27FC236}">
                <a16:creationId xmlns:a16="http://schemas.microsoft.com/office/drawing/2014/main" id="{048AEC47-153A-2547-8965-394718DC3F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536" b="-2"/>
          <a:stretch/>
        </p:blipFill>
        <p:spPr>
          <a:xfrm>
            <a:off x="1" y="10"/>
            <a:ext cx="4654296" cy="529051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B86F6BD-9C49-4F4F-99EA-9C5AA3183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97806" y="-2"/>
            <a:ext cx="7494194" cy="16419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B7BDA1-72DC-CC43-BFEF-9FEA1CB4F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871" y="234803"/>
            <a:ext cx="6657822" cy="1162801"/>
          </a:xfrm>
        </p:spPr>
        <p:txBody>
          <a:bodyPr>
            <a:normAutofit fontScale="90000"/>
          </a:bodyPr>
          <a:lstStyle/>
          <a:p>
            <a:pPr>
              <a:lnSpc>
                <a:spcPct val="140000"/>
              </a:lnSpc>
            </a:pPr>
            <a:r>
              <a:rPr lang="en-US" sz="4900" dirty="0">
                <a:solidFill>
                  <a:schemeClr val="bg1"/>
                </a:solidFill>
              </a:rPr>
              <a:t>G</a:t>
            </a:r>
            <a:r>
              <a:rPr lang="en-US" sz="4900" baseline="-25000" dirty="0">
                <a:solidFill>
                  <a:schemeClr val="bg1"/>
                </a:solidFill>
              </a:rPr>
              <a:t>2</a:t>
            </a:r>
            <a:r>
              <a:rPr lang="en-US" sz="4900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– 2</a:t>
            </a:r>
            <a:r>
              <a:rPr lang="en-US" baseline="30000" dirty="0">
                <a:solidFill>
                  <a:schemeClr val="bg1"/>
                </a:solidFill>
              </a:rPr>
              <a:t>nd</a:t>
            </a:r>
            <a:r>
              <a:rPr lang="en-US" dirty="0">
                <a:solidFill>
                  <a:schemeClr val="bg1"/>
                </a:solidFill>
              </a:rPr>
              <a:t> Gap </a:t>
            </a:r>
            <a:r>
              <a:rPr lang="en-US" b="0" dirty="0">
                <a:solidFill>
                  <a:schemeClr val="bg1"/>
                </a:solidFill>
              </a:rPr>
              <a:t>(</a:t>
            </a:r>
            <a:r>
              <a:rPr lang="en-US" b="0" i="1" dirty="0">
                <a:solidFill>
                  <a:schemeClr val="bg1"/>
                </a:solidFill>
              </a:rPr>
              <a:t>Interphase</a:t>
            </a:r>
            <a:r>
              <a:rPr lang="en-US" b="0" dirty="0">
                <a:solidFill>
                  <a:schemeClr val="bg1"/>
                </a:solidFill>
              </a:rPr>
              <a:t>)</a:t>
            </a:r>
            <a:endParaRPr lang="en-US" sz="4400" b="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DA365B-E064-481A-A62D-18CD31DB3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74795" y="1658471"/>
            <a:ext cx="7517205" cy="3541058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DBE49D-AABD-458B-B2DF-4D5FA7D5C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205919"/>
            <a:ext cx="4651248" cy="16520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833CC6-729B-40E8-B891-D93467E34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36801" y="3396995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E3704-2DF5-D147-9DF7-0C88C7CF7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9470" y="1622748"/>
            <a:ext cx="7205474" cy="4216713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2400" b="0" dirty="0"/>
              <a:t>Cell continues to </a:t>
            </a:r>
            <a:r>
              <a:rPr lang="en-CA" sz="2400" b="0" u="sng" dirty="0">
                <a:highlight>
                  <a:srgbClr val="FFFF00"/>
                </a:highlight>
              </a:rPr>
              <a:t>grow</a:t>
            </a:r>
            <a:r>
              <a:rPr lang="en-CA" sz="2400" b="0" dirty="0"/>
              <a:t> and make materials such as proteins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2400" b="0" dirty="0"/>
              <a:t>The </a:t>
            </a:r>
            <a:r>
              <a:rPr lang="en-CA" sz="2400" b="0" u="sng" dirty="0">
                <a:highlight>
                  <a:srgbClr val="FFFF00"/>
                </a:highlight>
              </a:rPr>
              <a:t>chromatin</a:t>
            </a:r>
            <a:r>
              <a:rPr lang="en-CA" sz="2400" b="0" dirty="0"/>
              <a:t>, which contains the replicated DNA, is in its </a:t>
            </a:r>
            <a:r>
              <a:rPr lang="en-CA" sz="2400" b="0" u="sng" dirty="0">
                <a:highlight>
                  <a:srgbClr val="FFFF00"/>
                </a:highlight>
              </a:rPr>
              <a:t>loosely</a:t>
            </a:r>
            <a:r>
              <a:rPr lang="en-CA" sz="2400" b="0" dirty="0"/>
              <a:t> coiled form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2400" b="0" dirty="0"/>
              <a:t>Remaining organelles (such as mitochondria and chloroplasts) are </a:t>
            </a:r>
            <a:r>
              <a:rPr lang="en-CA" sz="2400" b="0" u="sng" dirty="0">
                <a:highlight>
                  <a:srgbClr val="FFFF00"/>
                </a:highlight>
              </a:rPr>
              <a:t>duplicated</a:t>
            </a:r>
            <a:r>
              <a:rPr lang="en-CA" sz="2400" b="0" dirty="0"/>
              <a:t>.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b="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757897-7307-46AF-923D-FF5BF45DD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5205919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4FA1F2D-6910-9D4B-ACA1-44535B1D071C}"/>
              </a:ext>
            </a:extLst>
          </p:cNvPr>
          <p:cNvSpPr txBox="1">
            <a:spLocks/>
          </p:cNvSpPr>
          <p:nvPr/>
        </p:nvSpPr>
        <p:spPr>
          <a:xfrm>
            <a:off x="4797909" y="5636344"/>
            <a:ext cx="7205474" cy="487884"/>
          </a:xfrm>
          <a:prstGeom prst="rect">
            <a:avLst/>
          </a:prstGeom>
        </p:spPr>
        <p:txBody>
          <a:bodyPr vert="horz" lIns="109728" tIns="109728" rIns="109728" bIns="91440" rtlCol="0" anchor="ctr"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CA" sz="2800" dirty="0"/>
              <a:t>Now the cell is ready to divide!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8557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270268-5D24-5743-8C0F-8F71F9F1C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202" y="0"/>
            <a:ext cx="10431596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D96CDB-FA23-654F-AE82-40A774B79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291" y="3171048"/>
            <a:ext cx="5346915" cy="368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004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0E7DA6-22CE-8641-B605-DA2DB1F7F7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085" y="0"/>
            <a:ext cx="74638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48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48" y="1767385"/>
            <a:ext cx="12188950" cy="436728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6072" cy="18040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75380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94069" y="6167615"/>
            <a:ext cx="779488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BF4E279D-50F3-AF42-9B87-CB764D75B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38" y="2138363"/>
            <a:ext cx="3411537" cy="363696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</a:rPr>
              <a:t>Why do cells divide?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Instead of dividing, why don’t cells just grow larger and larger?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FBFBD99-46D5-A240-AE40-737C24D05A6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946108" y="2278598"/>
            <a:ext cx="6754813" cy="438889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sz="2200" b="0" dirty="0">
                <a:latin typeface="+mn-lt"/>
              </a:rPr>
              <a:t>If the cell grows too large, it will have </a:t>
            </a:r>
            <a:r>
              <a:rPr lang="en-US" sz="2200" dirty="0">
                <a:latin typeface="+mn-lt"/>
              </a:rPr>
              <a:t>trouble</a:t>
            </a:r>
            <a:r>
              <a:rPr lang="en-US" sz="2200" b="0" dirty="0">
                <a:latin typeface="+mn-lt"/>
              </a:rPr>
              <a:t> moving enough nutrients and wastes  across the cell membrane.</a:t>
            </a:r>
          </a:p>
          <a:p>
            <a:pPr marL="342900" indent="-342900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2200" b="0" dirty="0">
                <a:latin typeface="+mn-lt"/>
              </a:rPr>
              <a:t>	As the cell grows, the </a:t>
            </a:r>
            <a:r>
              <a:rPr lang="en-US" sz="2200" b="0" u="sng" dirty="0">
                <a:latin typeface="+mn-lt"/>
              </a:rPr>
              <a:t>volume </a:t>
            </a:r>
            <a:r>
              <a:rPr lang="en-US" sz="2200" b="0" dirty="0">
                <a:latin typeface="+mn-lt"/>
              </a:rPr>
              <a:t>of the cell increases much more rapidly than the </a:t>
            </a:r>
            <a:r>
              <a:rPr lang="en-US" sz="2200" b="0" u="sng" dirty="0">
                <a:latin typeface="+mn-lt"/>
              </a:rPr>
              <a:t>surface area </a:t>
            </a:r>
            <a:r>
              <a:rPr lang="en-US" sz="2200" b="0" dirty="0">
                <a:latin typeface="+mn-lt"/>
              </a:rPr>
              <a:t>of the cell membrane. </a:t>
            </a:r>
          </a:p>
          <a:p>
            <a:pPr eaLnBrk="1" hangingPunct="1">
              <a:lnSpc>
                <a:spcPct val="100000"/>
              </a:lnSpc>
            </a:pPr>
            <a:r>
              <a:rPr lang="en-US" sz="2200" b="0" dirty="0">
                <a:latin typeface="+mn-lt"/>
              </a:rPr>
              <a:t>The larger a cell becomes, the more demands the cell places on its </a:t>
            </a:r>
            <a:r>
              <a:rPr lang="en-US" sz="2200" dirty="0">
                <a:latin typeface="+mn-lt"/>
              </a:rPr>
              <a:t>DNA</a:t>
            </a:r>
            <a:r>
              <a:rPr lang="en-US" sz="2200" b="0" dirty="0">
                <a:latin typeface="+mn-lt"/>
              </a:rPr>
              <a:t>.</a:t>
            </a:r>
          </a:p>
          <a:p>
            <a:pPr eaLnBrk="1" hangingPunct="1">
              <a:lnSpc>
                <a:spcPct val="100000"/>
              </a:lnSpc>
            </a:pPr>
            <a:endParaRPr lang="en-US" sz="2200" b="0" dirty="0">
              <a:latin typeface="+mn-lt"/>
            </a:endParaRPr>
          </a:p>
          <a:p>
            <a:pPr eaLnBrk="1" hangingPunct="1">
              <a:lnSpc>
                <a:spcPct val="100000"/>
              </a:lnSpc>
            </a:pPr>
            <a:endParaRPr lang="en-US" sz="2200" b="0" dirty="0">
              <a:latin typeface="+mn-lt"/>
            </a:endParaRPr>
          </a:p>
        </p:txBody>
      </p:sp>
      <p:pic>
        <p:nvPicPr>
          <p:cNvPr id="15" name="Picture 15" descr="MC900434411.WMF">
            <a:extLst>
              <a:ext uri="{FF2B5EF4-FFF2-40B4-BE49-F238E27FC236}">
                <a16:creationId xmlns:a16="http://schemas.microsoft.com/office/drawing/2014/main" id="{7B2CBB6D-DD6F-794B-B41B-B64A9B547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49016" y="218910"/>
            <a:ext cx="1706517" cy="1919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128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C3B59E90-C2E6-4C7B-B62A-9A39E4D1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41B2979-9B0F-4F3C-A912-A0A5339D7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16940"/>
            <a:ext cx="1000102" cy="422446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D88D065-482C-41CF-99A2-50EFB1B94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1626" y="1616940"/>
            <a:ext cx="11190374" cy="418256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88DFA51C-BEC0-F542-B981-4B09609785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3600" y="349513"/>
            <a:ext cx="6117093" cy="1054972"/>
          </a:xfrm>
        </p:spPr>
        <p:txBody>
          <a:bodyPr rtlCol="0">
            <a:normAutofit fontScale="90000"/>
          </a:bodyPr>
          <a:lstStyle/>
          <a:p>
            <a:pPr>
              <a:lnSpc>
                <a:spcPct val="140000"/>
              </a:lnSpc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CELL CYCLE AND MITOSIS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0B15B07-5DFC-49A7-83E7-33AE560DDD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089632" y="3669992"/>
            <a:ext cx="4224528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23E1A6E1-A101-407D-9872-0506425C7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4974" y="0"/>
            <a:ext cx="4667026" cy="16316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E49E4F89-BD43-4E3D-88E8-6C7E8AA9F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57405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4A3E0A8-68A8-8747-AE88-FFF95405C7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85334" y="1753998"/>
            <a:ext cx="6258212" cy="3911135"/>
          </a:xfrm>
        </p:spPr>
        <p:txBody>
          <a:bodyPr rtlCol="0" anchor="t">
            <a:normAutofit fontScale="92500"/>
          </a:bodyPr>
          <a:lstStyle/>
          <a:p>
            <a:pPr>
              <a:lnSpc>
                <a:spcPct val="100000"/>
              </a:lnSpc>
              <a:defRPr/>
            </a:pPr>
            <a:r>
              <a:rPr lang="en-US" sz="2400" b="0" dirty="0"/>
              <a:t>Due to the loss and death of cells, the body must replace them. </a:t>
            </a:r>
          </a:p>
          <a:p>
            <a:pPr>
              <a:lnSpc>
                <a:spcPct val="100000"/>
              </a:lnSpc>
              <a:defRPr/>
            </a:pPr>
            <a:endParaRPr lang="en-US" sz="2400" b="0" i="1" dirty="0"/>
          </a:p>
          <a:p>
            <a:pPr>
              <a:lnSpc>
                <a:spcPct val="100000"/>
              </a:lnSpc>
              <a:defRPr/>
            </a:pPr>
            <a:r>
              <a:rPr lang="en-US" sz="2400" b="0" i="1" dirty="0"/>
              <a:t>A good example of this is human skin cells: Each day millions are shed.</a:t>
            </a:r>
          </a:p>
          <a:p>
            <a:pPr>
              <a:lnSpc>
                <a:spcPct val="100000"/>
              </a:lnSpc>
              <a:defRPr/>
            </a:pPr>
            <a:endParaRPr lang="en-US" sz="2400" b="0" dirty="0"/>
          </a:p>
          <a:p>
            <a:pPr>
              <a:lnSpc>
                <a:spcPct val="100000"/>
              </a:lnSpc>
              <a:defRPr/>
            </a:pPr>
            <a:r>
              <a:rPr lang="en-US" sz="2400" b="0" dirty="0"/>
              <a:t>The life of a cell is divided into three stages known as the </a:t>
            </a:r>
            <a:r>
              <a:rPr lang="en-US" sz="2400" dirty="0"/>
              <a:t>cell cycle</a:t>
            </a:r>
          </a:p>
        </p:txBody>
      </p:sp>
      <p:pic>
        <p:nvPicPr>
          <p:cNvPr id="15361" name="Picture 25" descr="Picture-7">
            <a:extLst>
              <a:ext uri="{FF2B5EF4-FFF2-40B4-BE49-F238E27FC236}">
                <a16:creationId xmlns:a16="http://schemas.microsoft.com/office/drawing/2014/main" id="{3424A621-E68C-D548-A460-2F587782B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80630" y="2095335"/>
            <a:ext cx="4369063" cy="314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71153701-84AC-48F8-BF95-FD091301A0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842394"/>
            <a:ext cx="7498081" cy="100924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025FF1E9-6522-482B-A20C-EA7AF7CAA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9808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760CEDF7-1225-4242-8C30-EA518372A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579950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4" name="Text Box 9">
            <a:extLst>
              <a:ext uri="{FF2B5EF4-FFF2-40B4-BE49-F238E27FC236}">
                <a16:creationId xmlns:a16="http://schemas.microsoft.com/office/drawing/2014/main" id="{EE8BFCA4-1E56-8D40-A020-CAE3D0949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5326" y="2486025"/>
            <a:ext cx="43592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043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48" y="1767385"/>
            <a:ext cx="12188950" cy="436728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6072" cy="18040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75380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94069" y="6167615"/>
            <a:ext cx="779488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D57A5C-C63D-6E42-9971-23012B817012}"/>
              </a:ext>
            </a:extLst>
          </p:cNvPr>
          <p:cNvSpPr/>
          <p:nvPr/>
        </p:nvSpPr>
        <p:spPr>
          <a:xfrm>
            <a:off x="4458078" y="301871"/>
            <a:ext cx="72388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/>
              <a:t>The cell cycle consists of three major phases, but often represented as five, since the first phase (interphase) is long: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C38003-1D5C-7A43-B1FC-A8E1F2337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6072" y="3896667"/>
            <a:ext cx="741463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600" b="1" dirty="0">
                <a:latin typeface="+mn-lt"/>
              </a:rPr>
              <a:t>2. Mitosis</a:t>
            </a:r>
            <a:r>
              <a:rPr lang="en-US" sz="2600" dirty="0">
                <a:latin typeface="+mn-lt"/>
              </a:rPr>
              <a:t> is the </a:t>
            </a:r>
            <a:r>
              <a:rPr lang="en-US" sz="2600" u="sng" dirty="0">
                <a:latin typeface="+mn-lt"/>
              </a:rPr>
              <a:t>division</a:t>
            </a:r>
            <a:r>
              <a:rPr lang="en-US" sz="2600" dirty="0">
                <a:latin typeface="+mn-lt"/>
              </a:rPr>
              <a:t> of the </a:t>
            </a:r>
            <a:r>
              <a:rPr lang="en-US" sz="2600" dirty="0">
                <a:highlight>
                  <a:srgbClr val="FFFF00"/>
                </a:highlight>
                <a:latin typeface="+mn-lt"/>
              </a:rPr>
              <a:t>nucleus</a:t>
            </a:r>
            <a:r>
              <a:rPr lang="en-US" sz="2600" dirty="0">
                <a:latin typeface="+mn-lt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7014E4-3CCE-7746-B7C8-CF551F188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4069" y="4634374"/>
            <a:ext cx="7666864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500" b="1" dirty="0">
                <a:latin typeface="+mn-lt"/>
              </a:rPr>
              <a:t>3. Cytokinesis</a:t>
            </a:r>
            <a:r>
              <a:rPr lang="en-US" sz="2500" dirty="0">
                <a:latin typeface="+mn-lt"/>
              </a:rPr>
              <a:t> is the </a:t>
            </a:r>
            <a:r>
              <a:rPr lang="en-US" sz="2500" u="sng" dirty="0">
                <a:latin typeface="+mn-lt"/>
              </a:rPr>
              <a:t>division</a:t>
            </a:r>
            <a:r>
              <a:rPr lang="en-US" sz="2500" dirty="0">
                <a:latin typeface="+mn-lt"/>
              </a:rPr>
              <a:t> of the </a:t>
            </a:r>
            <a:r>
              <a:rPr lang="en-US" sz="2500" dirty="0">
                <a:highlight>
                  <a:srgbClr val="FFFF00"/>
                </a:highlight>
                <a:latin typeface="+mn-lt"/>
              </a:rPr>
              <a:t>cytoplasm</a:t>
            </a:r>
            <a:r>
              <a:rPr lang="en-US" sz="2500" dirty="0">
                <a:latin typeface="+mn-lt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8D30F4-1189-D342-B42E-B11A089CCFCC}"/>
              </a:ext>
            </a:extLst>
          </p:cNvPr>
          <p:cNvSpPr txBox="1"/>
          <p:nvPr/>
        </p:nvSpPr>
        <p:spPr>
          <a:xfrm>
            <a:off x="4458077" y="5567282"/>
            <a:ext cx="73186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u="sng" dirty="0"/>
              <a:t>End result</a:t>
            </a:r>
            <a:r>
              <a:rPr lang="en-US" sz="2400" dirty="0"/>
              <a:t>: 2 new, </a:t>
            </a:r>
            <a:r>
              <a:rPr lang="en-US" sz="2400" dirty="0">
                <a:highlight>
                  <a:srgbClr val="FFFF00"/>
                </a:highlight>
              </a:rPr>
              <a:t>identical</a:t>
            </a:r>
            <a:r>
              <a:rPr lang="en-US" sz="2400" dirty="0"/>
              <a:t> cells are produced.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5A2472-F297-5D44-AF79-553BD78CF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8077" y="1898290"/>
            <a:ext cx="77308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latin typeface="+mn-lt"/>
              </a:rPr>
              <a:t>1. Interphase</a:t>
            </a:r>
            <a:r>
              <a:rPr lang="en-US" dirty="0">
                <a:latin typeface="+mn-lt"/>
              </a:rPr>
              <a:t> is normal cell function and growth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CD78AD-A50B-0741-96BA-BE8DA26B1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04" y="1851338"/>
            <a:ext cx="4195517" cy="430891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63D1218-A9B6-2E4F-BAA2-2476F935DC36}"/>
              </a:ext>
            </a:extLst>
          </p:cNvPr>
          <p:cNvSpPr/>
          <p:nvPr/>
        </p:nvSpPr>
        <p:spPr>
          <a:xfrm>
            <a:off x="1193369" y="2681207"/>
            <a:ext cx="914400" cy="747793"/>
          </a:xfrm>
          <a:prstGeom prst="rect">
            <a:avLst/>
          </a:prstGeom>
          <a:solidFill>
            <a:srgbClr val="B1DD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BE235D-131E-9B46-A13C-6BB5E1AD0BDC}"/>
              </a:ext>
            </a:extLst>
          </p:cNvPr>
          <p:cNvSpPr/>
          <p:nvPr/>
        </p:nvSpPr>
        <p:spPr>
          <a:xfrm>
            <a:off x="2867186" y="2557220"/>
            <a:ext cx="557939" cy="712922"/>
          </a:xfrm>
          <a:prstGeom prst="rect">
            <a:avLst/>
          </a:prstGeom>
          <a:solidFill>
            <a:srgbClr val="6CC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4F1113-0A29-1047-8C92-25322F6AE610}"/>
              </a:ext>
            </a:extLst>
          </p:cNvPr>
          <p:cNvSpPr/>
          <p:nvPr/>
        </p:nvSpPr>
        <p:spPr>
          <a:xfrm>
            <a:off x="2464231" y="3983064"/>
            <a:ext cx="666427" cy="682306"/>
          </a:xfrm>
          <a:prstGeom prst="rect">
            <a:avLst/>
          </a:prstGeom>
          <a:solidFill>
            <a:srgbClr val="54B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235F28D-BAB4-594E-8425-2D41786631B7}"/>
              </a:ext>
            </a:extLst>
          </p:cNvPr>
          <p:cNvSpPr/>
          <p:nvPr/>
        </p:nvSpPr>
        <p:spPr>
          <a:xfrm>
            <a:off x="9093200" y="0"/>
            <a:ext cx="965200" cy="8290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6BE621-8182-C74A-9A41-4C62A6A204D3}"/>
              </a:ext>
            </a:extLst>
          </p:cNvPr>
          <p:cNvSpPr txBox="1"/>
          <p:nvPr/>
        </p:nvSpPr>
        <p:spPr>
          <a:xfrm>
            <a:off x="5509683" y="2440431"/>
            <a:ext cx="47768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/>
              <a:t>i</a:t>
            </a:r>
            <a:r>
              <a:rPr lang="en-US" sz="2400" b="1" dirty="0"/>
              <a:t>.   </a:t>
            </a:r>
            <a:r>
              <a:rPr lang="en-US" sz="2400" b="1" dirty="0">
                <a:highlight>
                  <a:srgbClr val="FFFF00"/>
                </a:highlight>
              </a:rPr>
              <a:t>G</a:t>
            </a:r>
            <a:r>
              <a:rPr lang="en-US" sz="2400" b="1" baseline="-25000" dirty="0">
                <a:highlight>
                  <a:srgbClr val="FFFF00"/>
                </a:highlight>
              </a:rPr>
              <a:t>1</a:t>
            </a:r>
            <a:r>
              <a:rPr lang="en-US" sz="2400" dirty="0">
                <a:highlight>
                  <a:srgbClr val="FFFF00"/>
                </a:highlight>
              </a:rPr>
              <a:t> (first gap)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92D568-0148-2749-AD6A-38F4B11107C4}"/>
              </a:ext>
            </a:extLst>
          </p:cNvPr>
          <p:cNvSpPr txBox="1"/>
          <p:nvPr/>
        </p:nvSpPr>
        <p:spPr>
          <a:xfrm>
            <a:off x="5509683" y="2872231"/>
            <a:ext cx="47768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/>
              <a:t>ii.  </a:t>
            </a:r>
            <a:r>
              <a:rPr lang="en-US" sz="2400" b="1" dirty="0">
                <a:highlight>
                  <a:srgbClr val="FFFF00"/>
                </a:highlight>
              </a:rPr>
              <a:t>S</a:t>
            </a:r>
            <a:r>
              <a:rPr lang="en-US" sz="2400" dirty="0">
                <a:highlight>
                  <a:srgbClr val="FFFF00"/>
                </a:highlight>
              </a:rPr>
              <a:t> (synthesis)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96CF1F4-CB7B-6C47-8085-DEB06A1D7B3C}"/>
              </a:ext>
            </a:extLst>
          </p:cNvPr>
          <p:cNvSpPr txBox="1"/>
          <p:nvPr/>
        </p:nvSpPr>
        <p:spPr>
          <a:xfrm>
            <a:off x="5493426" y="3281406"/>
            <a:ext cx="47768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/>
              <a:t>iii. </a:t>
            </a:r>
            <a:r>
              <a:rPr lang="en-US" sz="2400" b="1" dirty="0">
                <a:highlight>
                  <a:srgbClr val="FFFF00"/>
                </a:highlight>
              </a:rPr>
              <a:t>G</a:t>
            </a:r>
            <a:r>
              <a:rPr lang="en-US" sz="2400" b="1" baseline="-25000" dirty="0">
                <a:highlight>
                  <a:srgbClr val="FFFF00"/>
                </a:highlight>
              </a:rPr>
              <a:t>2</a:t>
            </a:r>
            <a:r>
              <a:rPr lang="en-US" sz="2400" dirty="0">
                <a:highlight>
                  <a:srgbClr val="FFFF00"/>
                </a:highlight>
              </a:rPr>
              <a:t> (second gap)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3D3AA62-F060-C54E-A41C-57AD02814459}"/>
              </a:ext>
            </a:extLst>
          </p:cNvPr>
          <p:cNvSpPr/>
          <p:nvPr/>
        </p:nvSpPr>
        <p:spPr>
          <a:xfrm>
            <a:off x="10270268" y="542441"/>
            <a:ext cx="981501" cy="6819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4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9" grpId="0"/>
      <p:bldP spid="6" grpId="0" animBg="1"/>
      <p:bldP spid="7" grpId="0" animBg="1"/>
      <p:bldP spid="9" grpId="0" animBg="1"/>
      <p:bldP spid="21" grpId="0" animBg="1"/>
      <p:bldP spid="21" grpId="1" animBg="1"/>
      <p:bldP spid="22" grpId="0"/>
      <p:bldP spid="23" grpId="0"/>
      <p:bldP spid="24" grpId="0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descr="Mitosis: The Amazing Cell Process that Uses Division to Multiply! (Updated)">
            <a:hlinkClick r:id="" action="ppaction://media"/>
            <a:extLst>
              <a:ext uri="{FF2B5EF4-FFF2-40B4-BE49-F238E27FC236}">
                <a16:creationId xmlns:a16="http://schemas.microsoft.com/office/drawing/2014/main" id="{A3D28B05-59FD-144F-AC4E-F1D5D1AF800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88016" y="743919"/>
            <a:ext cx="10500102" cy="59063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8E1455-D3C7-804E-8DCC-99AD35DB85F1}"/>
              </a:ext>
            </a:extLst>
          </p:cNvPr>
          <p:cNvSpPr txBox="1"/>
          <p:nvPr/>
        </p:nvSpPr>
        <p:spPr>
          <a:xfrm>
            <a:off x="309966" y="207774"/>
            <a:ext cx="3626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Again… let it sink in now</a:t>
            </a:r>
          </a:p>
        </p:txBody>
      </p:sp>
    </p:spTree>
    <p:extLst>
      <p:ext uri="{BB962C8B-B14F-4D97-AF65-F5344CB8AC3E}">
        <p14:creationId xmlns:p14="http://schemas.microsoft.com/office/powerpoint/2010/main" val="417294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2F176A-9349-4CD7-8042-59C0200C8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4471" y="0"/>
            <a:ext cx="3027529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64738AB-B6BE-4867-889A-52CE4AC8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95508"/>
            <a:ext cx="9158373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53173D-15F0-F648-8E02-794385545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589" y="1709530"/>
            <a:ext cx="7366236" cy="3311479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 algn="l"/>
            <a:r>
              <a:rPr lang="en-US" sz="6600" b="0" cap="all" dirty="0">
                <a:solidFill>
                  <a:schemeClr val="tx2"/>
                </a:solidFill>
              </a:rPr>
              <a:t>1. Interphase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4D958B-9A4D-1F45-8E5E-91D1028E8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5021008"/>
            <a:ext cx="7362825" cy="958441"/>
          </a:xfrm>
        </p:spPr>
        <p:txBody>
          <a:bodyPr vert="horz" lIns="109728" tIns="109728" rIns="109728" bIns="91440" rtlCol="0" anchor="t">
            <a:normAutofit fontScale="92500" lnSpcReduction="10000"/>
          </a:bodyPr>
          <a:lstStyle/>
          <a:p>
            <a:pPr algn="l">
              <a:lnSpc>
                <a:spcPct val="150000"/>
              </a:lnSpc>
              <a:spcBef>
                <a:spcPts val="930"/>
              </a:spcBef>
            </a:pPr>
            <a:r>
              <a:rPr lang="en-US" sz="4000" dirty="0">
                <a:solidFill>
                  <a:schemeClr val="tx2"/>
                </a:solidFill>
              </a:rPr>
              <a:t>G</a:t>
            </a:r>
            <a:r>
              <a:rPr lang="en-US" sz="4000" baseline="-25000" dirty="0">
                <a:solidFill>
                  <a:schemeClr val="tx2"/>
                </a:solidFill>
              </a:rPr>
              <a:t>1</a:t>
            </a:r>
            <a:r>
              <a:rPr lang="en-US" sz="4000" dirty="0">
                <a:solidFill>
                  <a:schemeClr val="tx2"/>
                </a:solidFill>
              </a:rPr>
              <a:t>, S, G</a:t>
            </a:r>
            <a:r>
              <a:rPr lang="en-US" sz="4000" baseline="-25000" dirty="0">
                <a:solidFill>
                  <a:schemeClr val="tx2"/>
                </a:solidFill>
              </a:rPr>
              <a:t>2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7851D67-7085-40E2-B146-F91433A28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405"/>
            <a:ext cx="9201530" cy="73455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DF095C-665A-4B22-A777-D3196F4951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4472" y="1052464"/>
            <a:ext cx="3027528" cy="5115151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E9A171F-91A7-42F8-B25C-E38B244E7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85AAE23-FCB6-4663-907C-0110B0FDC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1420" y="6167615"/>
            <a:ext cx="3027529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969C2C-E7E3-4052-87D4-61E733EC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1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502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64738AB-B6BE-4867-889A-52CE4AC8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095508"/>
            <a:ext cx="4668819" cy="50168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DC6AA20-CECB-024E-8F84-E519F9D28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445" y="745599"/>
            <a:ext cx="3754671" cy="1327063"/>
          </a:xfrm>
        </p:spPr>
        <p:txBody>
          <a:bodyPr vert="horz" lIns="109728" tIns="109728" rIns="109728" bIns="91440" rtlCol="0" anchor="b"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en-US" sz="4000" cap="all" dirty="0">
                <a:solidFill>
                  <a:schemeClr val="bg1"/>
                </a:solidFill>
              </a:rPr>
              <a:t>Interphase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BD49B71-B686-4DFD-93AD-40CB19B62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72066" y="0"/>
            <a:ext cx="7519934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2C95B61D-53F1-764A-B62A-66CE1E2F031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331" b="-19331"/>
          <a:stretch>
            <a:fillRect/>
          </a:stretch>
        </p:blipFill>
        <p:spPr bwMode="auto">
          <a:xfrm>
            <a:off x="7344627" y="819342"/>
            <a:ext cx="4093698" cy="533069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6534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09A344F-AEE6-AB4B-ABBE-647D8A519BA5}"/>
              </a:ext>
            </a:extLst>
          </p:cNvPr>
          <p:cNvCxnSpPr>
            <a:cxnSpLocks/>
          </p:cNvCxnSpPr>
          <p:nvPr/>
        </p:nvCxnSpPr>
        <p:spPr>
          <a:xfrm>
            <a:off x="7172917" y="2484993"/>
            <a:ext cx="1893591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2C1D0E0-28F3-E847-A2E2-C86D60C81EDE}"/>
              </a:ext>
            </a:extLst>
          </p:cNvPr>
          <p:cNvCxnSpPr/>
          <p:nvPr/>
        </p:nvCxnSpPr>
        <p:spPr>
          <a:xfrm>
            <a:off x="7388817" y="3423943"/>
            <a:ext cx="148748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5B9E7CF-1B52-F842-B3F4-956C660DF919}"/>
              </a:ext>
            </a:extLst>
          </p:cNvPr>
          <p:cNvCxnSpPr/>
          <p:nvPr/>
        </p:nvCxnSpPr>
        <p:spPr>
          <a:xfrm>
            <a:off x="7172917" y="3036593"/>
            <a:ext cx="170338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B4A12C2-647D-8141-81EC-4312F0FD4402}"/>
              </a:ext>
            </a:extLst>
          </p:cNvPr>
          <p:cNvCxnSpPr/>
          <p:nvPr/>
        </p:nvCxnSpPr>
        <p:spPr>
          <a:xfrm>
            <a:off x="7172917" y="4182768"/>
            <a:ext cx="202565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63CF886-231C-C641-B09D-852A8F02C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7492" y="2230993"/>
            <a:ext cx="22463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b="1" dirty="0">
                <a:latin typeface="Corbel" charset="0"/>
              </a:rPr>
              <a:t>centrioles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753DBD-C0D7-CF4D-BC30-CB1DB5847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0705" y="2835830"/>
            <a:ext cx="301942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b="1" dirty="0">
                <a:latin typeface="Corbel" charset="0"/>
              </a:rPr>
              <a:t>nuclear membrane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FB7B4CB-7E97-DE49-85E6-3ECA29313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0555" y="3261280"/>
            <a:ext cx="22447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b="1">
                <a:latin typeface="Corbel" charset="0"/>
              </a:rPr>
              <a:t>nucleolus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A731ADD-FFE0-014D-85CB-F37A205EF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9980" y="4020105"/>
            <a:ext cx="22463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b="1">
                <a:latin typeface="Corbel" charset="0"/>
              </a:rPr>
              <a:t>chromosomes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3204B4B-8E49-FB45-AB36-5C0F22A39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6598" y="2223532"/>
            <a:ext cx="4657926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orbel" charset="0"/>
              </a:rPr>
              <a:t>Nucleus is </a:t>
            </a:r>
            <a:r>
              <a:rPr lang="en-US" b="1" u="sng" dirty="0">
                <a:solidFill>
                  <a:schemeClr val="bg1"/>
                </a:solidFill>
                <a:latin typeface="Corbel" charset="0"/>
              </a:rPr>
              <a:t>well-defined</a:t>
            </a:r>
            <a:r>
              <a:rPr lang="en-US" dirty="0">
                <a:solidFill>
                  <a:schemeClr val="bg1"/>
                </a:solidFill>
                <a:latin typeface="Corbel" charset="0"/>
              </a:rPr>
              <a:t> and bounded by the nuclear membrane.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orbel" charset="0"/>
              </a:rPr>
              <a:t>Outside of the nucleus are two </a:t>
            </a:r>
            <a:r>
              <a:rPr lang="en-US" b="1" u="sng" dirty="0">
                <a:solidFill>
                  <a:schemeClr val="bg1"/>
                </a:solidFill>
                <a:latin typeface="Corbel" charset="0"/>
              </a:rPr>
              <a:t>centrioles</a:t>
            </a:r>
            <a:r>
              <a:rPr lang="en-US" dirty="0">
                <a:solidFill>
                  <a:schemeClr val="bg1"/>
                </a:solidFill>
                <a:latin typeface="Corbel" charset="0"/>
              </a:rPr>
              <a:t>. 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orbel" charset="0"/>
              </a:rPr>
              <a:t>Their function is to organize the </a:t>
            </a:r>
            <a:r>
              <a:rPr lang="en-US" b="1" u="sng" dirty="0">
                <a:solidFill>
                  <a:schemeClr val="bg1"/>
                </a:solidFill>
                <a:latin typeface="Corbel" charset="0"/>
              </a:rPr>
              <a:t>microtubules</a:t>
            </a:r>
            <a:r>
              <a:rPr lang="en-US" dirty="0">
                <a:solidFill>
                  <a:schemeClr val="bg1"/>
                </a:solidFill>
                <a:latin typeface="Corbel" charset="0"/>
              </a:rPr>
              <a:t> into a </a:t>
            </a:r>
            <a:r>
              <a:rPr lang="en-US" b="1" u="sng" dirty="0">
                <a:solidFill>
                  <a:schemeClr val="bg1"/>
                </a:solidFill>
                <a:latin typeface="Corbel" charset="0"/>
              </a:rPr>
              <a:t>spindle</a:t>
            </a:r>
            <a:r>
              <a:rPr lang="en-US" dirty="0">
                <a:solidFill>
                  <a:schemeClr val="bg1"/>
                </a:solidFill>
                <a:latin typeface="Corbel" charset="0"/>
              </a:rPr>
              <a:t>. They will begin to move apart as spindle microtubules grow out of them.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Corbe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Corbe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04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ShojiVTI">
  <a:themeElements>
    <a:clrScheme name="Shoji">
      <a:dk1>
        <a:sysClr val="windowText" lastClr="000000"/>
      </a:dk1>
      <a:lt1>
        <a:sysClr val="window" lastClr="FFFFFF"/>
      </a:lt1>
      <a:dk2>
        <a:srgbClr val="595460"/>
      </a:dk2>
      <a:lt2>
        <a:srgbClr val="EBEDEB"/>
      </a:lt2>
      <a:accent1>
        <a:srgbClr val="97A7B8"/>
      </a:accent1>
      <a:accent2>
        <a:srgbClr val="A5B592"/>
      </a:accent2>
      <a:accent3>
        <a:srgbClr val="CED228"/>
      </a:accent3>
      <a:accent4>
        <a:srgbClr val="D1C499"/>
      </a:accent4>
      <a:accent5>
        <a:srgbClr val="BDB3B6"/>
      </a:accent5>
      <a:accent6>
        <a:srgbClr val="C5A98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461</Words>
  <Application>Microsoft Macintosh PowerPoint</Application>
  <PresentationFormat>Widescreen</PresentationFormat>
  <Paragraphs>51</Paragraphs>
  <Slides>15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Meiryo</vt:lpstr>
      <vt:lpstr>Arial</vt:lpstr>
      <vt:lpstr>Calibri</vt:lpstr>
      <vt:lpstr>Corbel</vt:lpstr>
      <vt:lpstr>Wingdings</vt:lpstr>
      <vt:lpstr>ShojiVTI</vt:lpstr>
      <vt:lpstr>The cell cycle  </vt:lpstr>
      <vt:lpstr>PowerPoint Presentation</vt:lpstr>
      <vt:lpstr>PowerPoint Presentation</vt:lpstr>
      <vt:lpstr>Why do cells divide? Instead of dividing, why don’t cells just grow larger and larger?</vt:lpstr>
      <vt:lpstr>THE CELL CYCLE AND MITOSIS</vt:lpstr>
      <vt:lpstr>PowerPoint Presentation</vt:lpstr>
      <vt:lpstr>PowerPoint Presentation</vt:lpstr>
      <vt:lpstr>1. Interphase</vt:lpstr>
      <vt:lpstr>Interphase</vt:lpstr>
      <vt:lpstr>PowerPoint Presentation</vt:lpstr>
      <vt:lpstr>G1 – 1st  Gap (Interphase)</vt:lpstr>
      <vt:lpstr>S – synthesis (Interphase)</vt:lpstr>
      <vt:lpstr>S – synthesis (Interphase)</vt:lpstr>
      <vt:lpstr>PowerPoint Presentation</vt:lpstr>
      <vt:lpstr>G2 – 2nd Gap (Interphase)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 to self:</dc:title>
  <dc:creator>Laura Spindlove</dc:creator>
  <cp:lastModifiedBy>Laura Spindlove</cp:lastModifiedBy>
  <cp:revision>4</cp:revision>
  <dcterms:created xsi:type="dcterms:W3CDTF">2021-01-25T16:12:42Z</dcterms:created>
  <dcterms:modified xsi:type="dcterms:W3CDTF">2021-01-25T18:33:08Z</dcterms:modified>
</cp:coreProperties>
</file>