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22"/>
  </p:notesMasterIdLst>
  <p:sldIdLst>
    <p:sldId id="285" r:id="rId2"/>
    <p:sldId id="288" r:id="rId3"/>
    <p:sldId id="289" r:id="rId4"/>
    <p:sldId id="294" r:id="rId5"/>
    <p:sldId id="559" r:id="rId6"/>
    <p:sldId id="296" r:id="rId7"/>
    <p:sldId id="290" r:id="rId8"/>
    <p:sldId id="301" r:id="rId9"/>
    <p:sldId id="298" r:id="rId10"/>
    <p:sldId id="291" r:id="rId11"/>
    <p:sldId id="495" r:id="rId12"/>
    <p:sldId id="292" r:id="rId13"/>
    <p:sldId id="264" r:id="rId14"/>
    <p:sldId id="265" r:id="rId15"/>
    <p:sldId id="286" r:id="rId16"/>
    <p:sldId id="299" r:id="rId17"/>
    <p:sldId id="496" r:id="rId18"/>
    <p:sldId id="497" r:id="rId19"/>
    <p:sldId id="498" r:id="rId20"/>
    <p:sldId id="4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974C"/>
    <a:srgbClr val="FAFAFA"/>
    <a:srgbClr val="ECEDEB"/>
    <a:srgbClr val="FAFCF0"/>
    <a:srgbClr val="E7E7E7"/>
    <a:srgbClr val="FFF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00"/>
    <p:restoredTop sz="86018"/>
  </p:normalViewPr>
  <p:slideViewPr>
    <p:cSldViewPr snapToGrid="0" snapToObjects="1">
      <p:cViewPr varScale="1">
        <p:scale>
          <a:sx n="71" d="100"/>
          <a:sy n="71" d="100"/>
        </p:scale>
        <p:origin x="168" y="7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02ABD-2476-41EB-B168-E00B17FE8A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605542AA-7D04-481F-9884-EEF095CBC0BC}">
      <dgm:prSet/>
      <dgm:spPr/>
      <dgm:t>
        <a:bodyPr/>
        <a:lstStyle/>
        <a:p>
          <a:r>
            <a:rPr lang="en-US" baseline="0" dirty="0"/>
            <a:t>PHYSICAL PROPERTIES: include characteristics such as state and </a:t>
          </a:r>
          <a:r>
            <a:rPr lang="en-US" baseline="0" dirty="0" err="1"/>
            <a:t>colour</a:t>
          </a:r>
          <a:endParaRPr lang="en-US" dirty="0"/>
        </a:p>
      </dgm:t>
    </dgm:pt>
    <dgm:pt modelId="{D5341225-126F-4279-8C6D-47C2C65079A3}" type="parTrans" cxnId="{D6A5A2E7-FE0F-4E1F-8BC5-41179E2D461F}">
      <dgm:prSet/>
      <dgm:spPr/>
      <dgm:t>
        <a:bodyPr/>
        <a:lstStyle/>
        <a:p>
          <a:endParaRPr lang="en-US"/>
        </a:p>
      </dgm:t>
    </dgm:pt>
    <dgm:pt modelId="{70F4269A-05B2-46AF-B9BB-792791E687F2}" type="sibTrans" cxnId="{D6A5A2E7-FE0F-4E1F-8BC5-41179E2D461F}">
      <dgm:prSet/>
      <dgm:spPr/>
      <dgm:t>
        <a:bodyPr/>
        <a:lstStyle/>
        <a:p>
          <a:endParaRPr lang="en-US"/>
        </a:p>
      </dgm:t>
    </dgm:pt>
    <dgm:pt modelId="{7D4B106D-B174-45B6-B497-DE753EE2C216}">
      <dgm:prSet/>
      <dgm:spPr/>
      <dgm:t>
        <a:bodyPr/>
        <a:lstStyle/>
        <a:p>
          <a:r>
            <a:rPr lang="en-US" baseline="0"/>
            <a:t>CHEMICAL PROPERTIES: describe a substances ability to react chemically with other  substances to form new products.</a:t>
          </a:r>
          <a:endParaRPr lang="en-US"/>
        </a:p>
      </dgm:t>
    </dgm:pt>
    <dgm:pt modelId="{533B03C0-B847-4ABA-ADB5-4B287FCF9A6F}" type="parTrans" cxnId="{B378B8CA-FB6B-4BD1-A344-151351DC971C}">
      <dgm:prSet/>
      <dgm:spPr/>
      <dgm:t>
        <a:bodyPr/>
        <a:lstStyle/>
        <a:p>
          <a:endParaRPr lang="en-US"/>
        </a:p>
      </dgm:t>
    </dgm:pt>
    <dgm:pt modelId="{CDD939FE-0D9B-4553-B734-EDC98721BA2C}" type="sibTrans" cxnId="{B378B8CA-FB6B-4BD1-A344-151351DC971C}">
      <dgm:prSet/>
      <dgm:spPr/>
      <dgm:t>
        <a:bodyPr/>
        <a:lstStyle/>
        <a:p>
          <a:endParaRPr lang="en-US"/>
        </a:p>
      </dgm:t>
    </dgm:pt>
    <dgm:pt modelId="{90322DAF-4E50-497C-92B5-36A6570A7A5E}">
      <dgm:prSet/>
      <dgm:spPr/>
      <dgm:t>
        <a:bodyPr/>
        <a:lstStyle/>
        <a:p>
          <a:r>
            <a:rPr lang="en-US" baseline="0" dirty="0"/>
            <a:t>example: reactivity</a:t>
          </a:r>
          <a:endParaRPr lang="en-US" dirty="0"/>
        </a:p>
      </dgm:t>
    </dgm:pt>
    <dgm:pt modelId="{30063A79-7C7B-4000-AC27-8B85043900F7}" type="parTrans" cxnId="{D400DBD9-3711-439B-9B9A-BAE77F032CD3}">
      <dgm:prSet/>
      <dgm:spPr/>
      <dgm:t>
        <a:bodyPr/>
        <a:lstStyle/>
        <a:p>
          <a:endParaRPr lang="en-US"/>
        </a:p>
      </dgm:t>
    </dgm:pt>
    <dgm:pt modelId="{CBFACD2D-2BED-4E09-A11A-CC31E54485B1}" type="sibTrans" cxnId="{D400DBD9-3711-439B-9B9A-BAE77F032CD3}">
      <dgm:prSet/>
      <dgm:spPr/>
      <dgm:t>
        <a:bodyPr/>
        <a:lstStyle/>
        <a:p>
          <a:endParaRPr lang="en-US"/>
        </a:p>
      </dgm:t>
    </dgm:pt>
    <dgm:pt modelId="{8396C31A-7C2F-420C-B20B-B6281EE472A9}" type="pres">
      <dgm:prSet presAssocID="{D6B02ABD-2476-41EB-B168-E00B17FE8A4C}" presName="root" presStyleCnt="0">
        <dgm:presLayoutVars>
          <dgm:dir/>
          <dgm:resizeHandles val="exact"/>
        </dgm:presLayoutVars>
      </dgm:prSet>
      <dgm:spPr/>
    </dgm:pt>
    <dgm:pt modelId="{2C10B079-A00F-485A-BA05-49D223A4F581}" type="pres">
      <dgm:prSet presAssocID="{605542AA-7D04-481F-9884-EEF095CBC0BC}" presName="compNode" presStyleCnt="0"/>
      <dgm:spPr/>
    </dgm:pt>
    <dgm:pt modelId="{0E83564F-B52A-4606-98B0-1995B5B00D16}" type="pres">
      <dgm:prSet presAssocID="{605542AA-7D04-481F-9884-EEF095CBC0BC}" presName="bgRect" presStyleLbl="bgShp" presStyleIdx="0" presStyleCnt="2"/>
      <dgm:spPr/>
    </dgm:pt>
    <dgm:pt modelId="{250624F0-B91F-4357-8930-936E78502878}" type="pres">
      <dgm:prSet presAssocID="{605542AA-7D04-481F-9884-EEF095CBC0B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A30CCEE3-EB6B-4D8A-9E78-F13548916318}" type="pres">
      <dgm:prSet presAssocID="{605542AA-7D04-481F-9884-EEF095CBC0BC}" presName="spaceRect" presStyleCnt="0"/>
      <dgm:spPr/>
    </dgm:pt>
    <dgm:pt modelId="{264F4E98-0D1D-4503-B4EB-681E01EDF4F8}" type="pres">
      <dgm:prSet presAssocID="{605542AA-7D04-481F-9884-EEF095CBC0BC}" presName="parTx" presStyleLbl="revTx" presStyleIdx="0" presStyleCnt="3">
        <dgm:presLayoutVars>
          <dgm:chMax val="0"/>
          <dgm:chPref val="0"/>
        </dgm:presLayoutVars>
      </dgm:prSet>
      <dgm:spPr/>
    </dgm:pt>
    <dgm:pt modelId="{C03D404A-8141-40F8-A498-9975DDF24ACA}" type="pres">
      <dgm:prSet presAssocID="{70F4269A-05B2-46AF-B9BB-792791E687F2}" presName="sibTrans" presStyleCnt="0"/>
      <dgm:spPr/>
    </dgm:pt>
    <dgm:pt modelId="{FC06F0E0-F53D-4CCC-AA8B-9ED9E70299E3}" type="pres">
      <dgm:prSet presAssocID="{7D4B106D-B174-45B6-B497-DE753EE2C216}" presName="compNode" presStyleCnt="0"/>
      <dgm:spPr/>
    </dgm:pt>
    <dgm:pt modelId="{923B9DD5-C0A1-46E3-891E-8ABADB5C17A9}" type="pres">
      <dgm:prSet presAssocID="{7D4B106D-B174-45B6-B497-DE753EE2C216}" presName="bgRect" presStyleLbl="bgShp" presStyleIdx="1" presStyleCnt="2"/>
      <dgm:spPr/>
    </dgm:pt>
    <dgm:pt modelId="{0C81A325-5E94-4E38-8344-AEF56FFBB3CA}" type="pres">
      <dgm:prSet presAssocID="{7D4B106D-B174-45B6-B497-DE753EE2C21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EA367BE4-E700-4D47-BE25-1C697863D212}" type="pres">
      <dgm:prSet presAssocID="{7D4B106D-B174-45B6-B497-DE753EE2C216}" presName="spaceRect" presStyleCnt="0"/>
      <dgm:spPr/>
    </dgm:pt>
    <dgm:pt modelId="{A3CABC72-8742-406B-8AA5-32E7FDF658AF}" type="pres">
      <dgm:prSet presAssocID="{7D4B106D-B174-45B6-B497-DE753EE2C216}" presName="parTx" presStyleLbl="revTx" presStyleIdx="1" presStyleCnt="3" custScaleX="129725">
        <dgm:presLayoutVars>
          <dgm:chMax val="0"/>
          <dgm:chPref val="0"/>
        </dgm:presLayoutVars>
      </dgm:prSet>
      <dgm:spPr/>
    </dgm:pt>
    <dgm:pt modelId="{80E34DB0-591D-4513-B078-CE2F385A38B6}" type="pres">
      <dgm:prSet presAssocID="{7D4B106D-B174-45B6-B497-DE753EE2C216}" presName="desTx" presStyleLbl="revTx" presStyleIdx="2" presStyleCnt="3" custScaleX="100000" custScaleY="51958" custLinFactX="-4097" custLinFactY="100000" custLinFactNeighborX="-100000" custLinFactNeighborY="112817">
        <dgm:presLayoutVars/>
      </dgm:prSet>
      <dgm:spPr/>
    </dgm:pt>
  </dgm:ptLst>
  <dgm:cxnLst>
    <dgm:cxn modelId="{0F43DD25-526E-48A5-AA6A-CE93856906F9}" type="presOf" srcId="{90322DAF-4E50-497C-92B5-36A6570A7A5E}" destId="{80E34DB0-591D-4513-B078-CE2F385A38B6}" srcOrd="0" destOrd="0" presId="urn:microsoft.com/office/officeart/2018/2/layout/IconVerticalSolidList"/>
    <dgm:cxn modelId="{387C3831-87A2-4265-801E-505F3CFBA9F8}" type="presOf" srcId="{605542AA-7D04-481F-9884-EEF095CBC0BC}" destId="{264F4E98-0D1D-4503-B4EB-681E01EDF4F8}" srcOrd="0" destOrd="0" presId="urn:microsoft.com/office/officeart/2018/2/layout/IconVerticalSolidList"/>
    <dgm:cxn modelId="{2CF7578C-CEC2-4CD6-AF4C-ED6FA271F5A2}" type="presOf" srcId="{D6B02ABD-2476-41EB-B168-E00B17FE8A4C}" destId="{8396C31A-7C2F-420C-B20B-B6281EE472A9}" srcOrd="0" destOrd="0" presId="urn:microsoft.com/office/officeart/2018/2/layout/IconVerticalSolidList"/>
    <dgm:cxn modelId="{E6694F9B-E471-43BF-8629-524F2BF4CB49}" type="presOf" srcId="{7D4B106D-B174-45B6-B497-DE753EE2C216}" destId="{A3CABC72-8742-406B-8AA5-32E7FDF658AF}" srcOrd="0" destOrd="0" presId="urn:microsoft.com/office/officeart/2018/2/layout/IconVerticalSolidList"/>
    <dgm:cxn modelId="{B378B8CA-FB6B-4BD1-A344-151351DC971C}" srcId="{D6B02ABD-2476-41EB-B168-E00B17FE8A4C}" destId="{7D4B106D-B174-45B6-B497-DE753EE2C216}" srcOrd="1" destOrd="0" parTransId="{533B03C0-B847-4ABA-ADB5-4B287FCF9A6F}" sibTransId="{CDD939FE-0D9B-4553-B734-EDC98721BA2C}"/>
    <dgm:cxn modelId="{D400DBD9-3711-439B-9B9A-BAE77F032CD3}" srcId="{7D4B106D-B174-45B6-B497-DE753EE2C216}" destId="{90322DAF-4E50-497C-92B5-36A6570A7A5E}" srcOrd="0" destOrd="0" parTransId="{30063A79-7C7B-4000-AC27-8B85043900F7}" sibTransId="{CBFACD2D-2BED-4E09-A11A-CC31E54485B1}"/>
    <dgm:cxn modelId="{D6A5A2E7-FE0F-4E1F-8BC5-41179E2D461F}" srcId="{D6B02ABD-2476-41EB-B168-E00B17FE8A4C}" destId="{605542AA-7D04-481F-9884-EEF095CBC0BC}" srcOrd="0" destOrd="0" parTransId="{D5341225-126F-4279-8C6D-47C2C65079A3}" sibTransId="{70F4269A-05B2-46AF-B9BB-792791E687F2}"/>
    <dgm:cxn modelId="{81FAF9A7-02C3-41D1-A9D2-0DCEA3C12CD2}" type="presParOf" srcId="{8396C31A-7C2F-420C-B20B-B6281EE472A9}" destId="{2C10B079-A00F-485A-BA05-49D223A4F581}" srcOrd="0" destOrd="0" presId="urn:microsoft.com/office/officeart/2018/2/layout/IconVerticalSolidList"/>
    <dgm:cxn modelId="{CC0C404C-3EF3-4268-99E4-5293F83721F7}" type="presParOf" srcId="{2C10B079-A00F-485A-BA05-49D223A4F581}" destId="{0E83564F-B52A-4606-98B0-1995B5B00D16}" srcOrd="0" destOrd="0" presId="urn:microsoft.com/office/officeart/2018/2/layout/IconVerticalSolidList"/>
    <dgm:cxn modelId="{FE7F4415-803E-4AAA-8D90-0E6419AA3F52}" type="presParOf" srcId="{2C10B079-A00F-485A-BA05-49D223A4F581}" destId="{250624F0-B91F-4357-8930-936E78502878}" srcOrd="1" destOrd="0" presId="urn:microsoft.com/office/officeart/2018/2/layout/IconVerticalSolidList"/>
    <dgm:cxn modelId="{1B3C4A65-1643-482E-A0E1-3411BA19F344}" type="presParOf" srcId="{2C10B079-A00F-485A-BA05-49D223A4F581}" destId="{A30CCEE3-EB6B-4D8A-9E78-F13548916318}" srcOrd="2" destOrd="0" presId="urn:microsoft.com/office/officeart/2018/2/layout/IconVerticalSolidList"/>
    <dgm:cxn modelId="{604FDC9E-3A03-4B3E-B843-FE7EC7CC92F9}" type="presParOf" srcId="{2C10B079-A00F-485A-BA05-49D223A4F581}" destId="{264F4E98-0D1D-4503-B4EB-681E01EDF4F8}" srcOrd="3" destOrd="0" presId="urn:microsoft.com/office/officeart/2018/2/layout/IconVerticalSolidList"/>
    <dgm:cxn modelId="{39F9D365-12A9-454B-88C2-6202B6F15BE8}" type="presParOf" srcId="{8396C31A-7C2F-420C-B20B-B6281EE472A9}" destId="{C03D404A-8141-40F8-A498-9975DDF24ACA}" srcOrd="1" destOrd="0" presId="urn:microsoft.com/office/officeart/2018/2/layout/IconVerticalSolidList"/>
    <dgm:cxn modelId="{79415A8A-31C6-4CB4-BC93-AA864E737F0B}" type="presParOf" srcId="{8396C31A-7C2F-420C-B20B-B6281EE472A9}" destId="{FC06F0E0-F53D-4CCC-AA8B-9ED9E70299E3}" srcOrd="2" destOrd="0" presId="urn:microsoft.com/office/officeart/2018/2/layout/IconVerticalSolidList"/>
    <dgm:cxn modelId="{B18F9A9F-EF0E-4B07-B639-C4481688DA01}" type="presParOf" srcId="{FC06F0E0-F53D-4CCC-AA8B-9ED9E70299E3}" destId="{923B9DD5-C0A1-46E3-891E-8ABADB5C17A9}" srcOrd="0" destOrd="0" presId="urn:microsoft.com/office/officeart/2018/2/layout/IconVerticalSolidList"/>
    <dgm:cxn modelId="{97267B7D-AC01-4ADB-9F6D-41A93A8D0D49}" type="presParOf" srcId="{FC06F0E0-F53D-4CCC-AA8B-9ED9E70299E3}" destId="{0C81A325-5E94-4E38-8344-AEF56FFBB3CA}" srcOrd="1" destOrd="0" presId="urn:microsoft.com/office/officeart/2018/2/layout/IconVerticalSolidList"/>
    <dgm:cxn modelId="{F139660A-07E2-4E98-9FBD-9FB63F5C30DD}" type="presParOf" srcId="{FC06F0E0-F53D-4CCC-AA8B-9ED9E70299E3}" destId="{EA367BE4-E700-4D47-BE25-1C697863D212}" srcOrd="2" destOrd="0" presId="urn:microsoft.com/office/officeart/2018/2/layout/IconVerticalSolidList"/>
    <dgm:cxn modelId="{FCF45D9E-C90F-4A5B-9F6B-8E731730409F}" type="presParOf" srcId="{FC06F0E0-F53D-4CCC-AA8B-9ED9E70299E3}" destId="{A3CABC72-8742-406B-8AA5-32E7FDF658AF}" srcOrd="3" destOrd="0" presId="urn:microsoft.com/office/officeart/2018/2/layout/IconVerticalSolidList"/>
    <dgm:cxn modelId="{838DF6CF-023D-435B-8586-A27F8A4E092D}" type="presParOf" srcId="{FC06F0E0-F53D-4CCC-AA8B-9ED9E70299E3}" destId="{80E34DB0-591D-4513-B078-CE2F385A38B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3564F-B52A-4606-98B0-1995B5B00D16}">
      <dsp:nvSpPr>
        <dsp:cNvPr id="0" name=""/>
        <dsp:cNvSpPr/>
      </dsp:nvSpPr>
      <dsp:spPr>
        <a:xfrm>
          <a:off x="0" y="1028"/>
          <a:ext cx="6480073" cy="14789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624F0-B91F-4357-8930-936E78502878}">
      <dsp:nvSpPr>
        <dsp:cNvPr id="0" name=""/>
        <dsp:cNvSpPr/>
      </dsp:nvSpPr>
      <dsp:spPr>
        <a:xfrm>
          <a:off x="447397" y="333803"/>
          <a:ext cx="813449" cy="8134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F4E98-0D1D-4503-B4EB-681E01EDF4F8}">
      <dsp:nvSpPr>
        <dsp:cNvPr id="0" name=""/>
        <dsp:cNvSpPr/>
      </dsp:nvSpPr>
      <dsp:spPr>
        <a:xfrm>
          <a:off x="1708244" y="1028"/>
          <a:ext cx="4700078" cy="147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27" tIns="156527" rIns="156527" bIns="15652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PHYSICAL PROPERTIES: include characteristics such as state and </a:t>
          </a:r>
          <a:r>
            <a:rPr lang="en-US" sz="1400" kern="1200" baseline="0" dirty="0" err="1"/>
            <a:t>colour</a:t>
          </a:r>
          <a:endParaRPr lang="en-US" sz="1400" kern="1200" dirty="0"/>
        </a:p>
      </dsp:txBody>
      <dsp:txXfrm>
        <a:off x="1708244" y="1028"/>
        <a:ext cx="4700078" cy="1478999"/>
      </dsp:txXfrm>
    </dsp:sp>
    <dsp:sp modelId="{923B9DD5-C0A1-46E3-891E-8ABADB5C17A9}">
      <dsp:nvSpPr>
        <dsp:cNvPr id="0" name=""/>
        <dsp:cNvSpPr/>
      </dsp:nvSpPr>
      <dsp:spPr>
        <a:xfrm>
          <a:off x="0" y="1699139"/>
          <a:ext cx="6480073" cy="14789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1A325-5E94-4E38-8344-AEF56FFBB3CA}">
      <dsp:nvSpPr>
        <dsp:cNvPr id="0" name=""/>
        <dsp:cNvSpPr/>
      </dsp:nvSpPr>
      <dsp:spPr>
        <a:xfrm>
          <a:off x="447397" y="2031913"/>
          <a:ext cx="813449" cy="8134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ABC72-8742-406B-8AA5-32E7FDF658AF}">
      <dsp:nvSpPr>
        <dsp:cNvPr id="0" name=""/>
        <dsp:cNvSpPr/>
      </dsp:nvSpPr>
      <dsp:spPr>
        <a:xfrm>
          <a:off x="1274849" y="1699139"/>
          <a:ext cx="3782823" cy="147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27" tIns="156527" rIns="156527" bIns="15652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CHEMICAL PROPERTIES: describe a substances ability to react chemically with other  substances to form new products.</a:t>
          </a:r>
          <a:endParaRPr lang="en-US" sz="1400" kern="1200"/>
        </a:p>
      </dsp:txBody>
      <dsp:txXfrm>
        <a:off x="1274849" y="1699139"/>
        <a:ext cx="3782823" cy="1478999"/>
      </dsp:txXfrm>
    </dsp:sp>
    <dsp:sp modelId="{80E34DB0-591D-4513-B078-CE2F385A38B6}">
      <dsp:nvSpPr>
        <dsp:cNvPr id="0" name=""/>
        <dsp:cNvSpPr/>
      </dsp:nvSpPr>
      <dsp:spPr>
        <a:xfrm>
          <a:off x="2767138" y="2728184"/>
          <a:ext cx="1784046" cy="22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84" tIns="45984" rIns="45984" bIns="4598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/>
            <a:t>example: reactivity</a:t>
          </a:r>
          <a:endParaRPr lang="en-US" sz="1100" kern="1200" dirty="0"/>
        </a:p>
      </dsp:txBody>
      <dsp:txXfrm>
        <a:off x="2767138" y="2728184"/>
        <a:ext cx="1784046" cy="225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10B3-D818-5644-AA53-546246B7EC04}" type="datetimeFigureOut">
              <a:rPr lang="en-US" smtClean="0"/>
              <a:t>12/7/20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ron(III)_oxid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Iron(III)_oxide-hydroxid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What are chemical changes?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A property used to characterize materials in reaction the change their identity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CAN’T GO BACK!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Some examples here: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Fire works- changing solid into gas when heated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Rusting of iron fence (oxidation of the Iron)=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Rust consists of hydrated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ron(III) oxide"/>
              </a:rPr>
              <a:t>iron(III) oxides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Fe</a:t>
            </a:r>
            <a:r>
              <a:rPr lang="en-CA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CA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CA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and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Iron(III) oxide-hydroxide"/>
              </a:rPr>
              <a:t>iron(III) oxide-hydroxide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FeO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(OH), Fe(OH)</a:t>
            </a:r>
            <a:r>
              <a:rPr lang="en-CA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Eggs cooking (fluid protein molecules uncoil and crosslink to form a network)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Diet coke and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menthos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(CLICK M FOR LINK DEMO)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Ethylene-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Colourless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flammable gas (sweet and musky odor), important natural plant hormone used to ripen fruit- The riper the fruit- the more ethylene it produces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Wounding fruits stimulates the production of ethylene leading to SENECENCE (or biological aging)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“One bad apple spoils the whole bunch”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If you want an avocado to ripen quicker stick it in a bag with a ripe apple– Place any fruit in a bag to ripen it (if bag is sealed ethylene congregates)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Leaves changing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colour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- Chlorophyll breaks down, the green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colour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disappears and the yellow to orange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colours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become visible,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additonially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, red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anthocynanin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pigments begin to develop.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Burning a log- chemical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rxn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that releases carbon.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The more severely a piece of bread is toasted, the more changes occur within the bread. When the sugars and amino acids in bread are heated up, they create acrylamide. This is a chemical linked to cancer in animals, though no human link has been proven. Burnt toast contains small amounts of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polycylic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aromatic hydrocarbons (PAHs). PAHs are also known to be carcinogenic, though no direct link in humans has been found.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Signs of chemical change: Change of odor, color, temp, composition (paper turning to ash), light or heat given off, precipitate, decomp of organic matter, change is difficult or impossible to reverse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4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7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CC61FD-BF97-0346-B77E-46484DD22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797D2B85-13F5-3A47-8614-1B93E27F5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There are two kinds of pure substances: elements and compounds. </a:t>
            </a:r>
          </a:p>
          <a:p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An </a:t>
            </a:r>
            <a:r>
              <a:rPr lang="en-US" altLang="en-US" b="1">
                <a:latin typeface="Arial" panose="020B0604020202020204" pitchFamily="34" charset="0"/>
                <a:ea typeface="ヒラギノ角ゴ Pro W3" panose="020B0300000000000000" pitchFamily="34" charset="-128"/>
              </a:rPr>
              <a:t>element </a:t>
            </a: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is a pure substance that cannot be broken down or separated into simpler substances. Gold and oxygen are both elements.</a:t>
            </a:r>
            <a:b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</a:b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Periodic Table</a:t>
            </a:r>
          </a:p>
          <a:p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A </a:t>
            </a:r>
            <a:r>
              <a:rPr lang="en-US" altLang="en-US" b="1">
                <a:latin typeface="Arial" panose="020B0604020202020204" pitchFamily="34" charset="0"/>
                <a:ea typeface="ヒラギノ角ゴ Pro W3" panose="020B0300000000000000" pitchFamily="34" charset="-128"/>
              </a:rPr>
              <a:t>compound </a:t>
            </a: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is a pure substance composed of at least two elements combined in a specific way. For example, water is a compound that is made up of the elements hydrogen and oxygen. </a:t>
            </a:r>
          </a:p>
          <a:p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Mixtures: made up of two or more types of matter which are mixed but not combined chemically</a:t>
            </a:r>
          </a:p>
          <a:p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B73B8BE4-2DB4-EF4C-B15A-3B2793F26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81CE26-3ADA-F449-BC5D-36F883528F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7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9DFAFC-C131-A349-B66F-D110C3D09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53094C34-71EA-8442-98FA-46A2057D3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B2A10750-074B-FF45-96B4-20672EF65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E6DE4-612C-FE43-B7E1-46CCDDB6F9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68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12/7/20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8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A83E-08BE-44D1-84C0-5CA4489004E2}" type="datetimeFigureOut">
              <a:rPr lang="en-US" smtClean="0"/>
              <a:t>12/7/20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D34D-948D-460E-9ED1-8AE88A94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12/7/20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12/7/20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12/7/20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12/7/20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12/7/20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12/7/20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12/7/20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  <p:sldLayoutId id="2147483763" r:id="rId12"/>
    <p:sldLayoutId id="2147483764" r:id="rId13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gif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HegSulI_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LjbJELjLgZg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-2732"/>
            <a:ext cx="4626864" cy="15767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A0AC2-95D8-413E-80CB-EA8785C1B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936224"/>
            <a:ext cx="5516324" cy="293427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Investigating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Matter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0AB6C7-ECE6-4D0A-85D7-607621F7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38059"/>
            <a:ext cx="4626862" cy="35517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747C8-ADEB-4B35-AE69-2C31E57F9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9062" y="1986287"/>
            <a:ext cx="3372914" cy="2242544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Chemical Change vs Physical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Describing Matter</a:t>
            </a:r>
          </a:p>
          <a:p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Magnifying glass">
            <a:extLst>
              <a:ext uri="{FF2B5EF4-FFF2-40B4-BE49-F238E27FC236}">
                <a16:creationId xmlns:a16="http://schemas.microsoft.com/office/drawing/2014/main" id="{40D99B41-3EB8-9847-9694-3127FFD9B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8518" y="3237492"/>
            <a:ext cx="1389530" cy="13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6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747A3BEC-27F0-44FD-8E39-E547CEAE5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88" y="382577"/>
            <a:ext cx="6291262" cy="60928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D8A5E8-7559-4114-BAD8-B4E02B69999B}"/>
              </a:ext>
            </a:extLst>
          </p:cNvPr>
          <p:cNvSpPr/>
          <p:nvPr/>
        </p:nvSpPr>
        <p:spPr>
          <a:xfrm rot="19378272">
            <a:off x="6983013" y="3045380"/>
            <a:ext cx="542925" cy="119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914FD-B3F6-4709-8FE1-44613F742BFB}"/>
              </a:ext>
            </a:extLst>
          </p:cNvPr>
          <p:cNvSpPr/>
          <p:nvPr/>
        </p:nvSpPr>
        <p:spPr>
          <a:xfrm rot="19378272">
            <a:off x="6400899" y="3045379"/>
            <a:ext cx="542925" cy="119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71BF5B-D8CB-4FDE-99DD-0426F53A8191}"/>
              </a:ext>
            </a:extLst>
          </p:cNvPr>
          <p:cNvSpPr/>
          <p:nvPr/>
        </p:nvSpPr>
        <p:spPr>
          <a:xfrm rot="12929447">
            <a:off x="5013723" y="3262736"/>
            <a:ext cx="542925" cy="137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CDEBD0-43A3-4086-AE6A-C1CCF084FA38}"/>
              </a:ext>
            </a:extLst>
          </p:cNvPr>
          <p:cNvSpPr/>
          <p:nvPr/>
        </p:nvSpPr>
        <p:spPr>
          <a:xfrm rot="12929447">
            <a:off x="4606624" y="3287468"/>
            <a:ext cx="542925" cy="11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E8DBA7-737E-4CC1-AEC0-1CA4C6E606F2}"/>
              </a:ext>
            </a:extLst>
          </p:cNvPr>
          <p:cNvSpPr/>
          <p:nvPr/>
        </p:nvSpPr>
        <p:spPr>
          <a:xfrm rot="16200000">
            <a:off x="5104279" y="4567828"/>
            <a:ext cx="542925" cy="137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453792-B310-40FF-AE4C-A8E44A743742}"/>
              </a:ext>
            </a:extLst>
          </p:cNvPr>
          <p:cNvSpPr/>
          <p:nvPr/>
        </p:nvSpPr>
        <p:spPr>
          <a:xfrm rot="16200000">
            <a:off x="5995841" y="5152200"/>
            <a:ext cx="542925" cy="1152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0C202-2DCB-4611-8415-629CBC416B5B}"/>
              </a:ext>
            </a:extLst>
          </p:cNvPr>
          <p:cNvSpPr txBox="1"/>
          <p:nvPr/>
        </p:nvSpPr>
        <p:spPr>
          <a:xfrm>
            <a:off x="333199" y="718702"/>
            <a:ext cx="21521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Changes of state depend on factors such as </a:t>
            </a:r>
            <a:r>
              <a:rPr lang="en-US" sz="2200" b="1" dirty="0"/>
              <a:t>temperature</a:t>
            </a:r>
          </a:p>
          <a:p>
            <a:endParaRPr lang="en-US" sz="2200" dirty="0"/>
          </a:p>
          <a:p>
            <a:r>
              <a:rPr lang="en-US" sz="2200" dirty="0"/>
              <a:t>When heat is added to a substance, its particles </a:t>
            </a:r>
            <a:r>
              <a:rPr lang="en-US" sz="2200" b="1" dirty="0"/>
              <a:t>gain</a:t>
            </a:r>
            <a:r>
              <a:rPr lang="en-US" sz="2200" dirty="0"/>
              <a:t> kinetic energy and move </a:t>
            </a:r>
            <a:r>
              <a:rPr lang="en-US" sz="2200" b="1" dirty="0"/>
              <a:t>faster</a:t>
            </a:r>
            <a:r>
              <a:rPr lang="en-US" sz="2200" dirty="0"/>
              <a:t>, causing them to move </a:t>
            </a:r>
            <a:r>
              <a:rPr lang="en-US" sz="2200" b="1" dirty="0"/>
              <a:t>farther</a:t>
            </a:r>
            <a:r>
              <a:rPr lang="en-US" sz="2200" dirty="0"/>
              <a:t> apart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80716-D185-47CD-813A-78B455933DE8}"/>
              </a:ext>
            </a:extLst>
          </p:cNvPr>
          <p:cNvSpPr txBox="1"/>
          <p:nvPr/>
        </p:nvSpPr>
        <p:spPr>
          <a:xfrm>
            <a:off x="9240644" y="1195757"/>
            <a:ext cx="23656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Melting point</a:t>
            </a:r>
            <a:r>
              <a:rPr lang="en-US" sz="2400" dirty="0"/>
              <a:t>: the point at which solid </a:t>
            </a:r>
            <a:r>
              <a:rPr lang="en-US" sz="2400" dirty="0">
                <a:sym typeface="Wingdings" panose="05000000000000000000" pitchFamily="2" charset="2"/>
              </a:rPr>
              <a:t> liquid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Water = </a:t>
            </a:r>
            <a:r>
              <a:rPr lang="en-US" sz="2400" b="1" dirty="0">
                <a:sym typeface="Wingdings" panose="05000000000000000000" pitchFamily="2" charset="2"/>
              </a:rPr>
              <a:t>0</a:t>
            </a:r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400" b="1" dirty="0"/>
              <a:t>Boiling point</a:t>
            </a:r>
            <a:r>
              <a:rPr lang="en-US" sz="2400" dirty="0"/>
              <a:t>: the point at which liquid </a:t>
            </a:r>
            <a:r>
              <a:rPr lang="en-US" sz="2400" dirty="0">
                <a:sym typeface="Wingdings" panose="05000000000000000000" pitchFamily="2" charset="2"/>
              </a:rPr>
              <a:t>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Water = </a:t>
            </a:r>
            <a:r>
              <a:rPr lang="en-US" sz="2400" b="1" dirty="0">
                <a:sym typeface="Wingdings" panose="05000000000000000000" pitchFamily="2" charset="2"/>
              </a:rPr>
              <a:t>100</a:t>
            </a:r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</a:t>
            </a: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43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D4C2F-83FC-0E49-ADEF-8FE2DC35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952825"/>
            <a:ext cx="3725707" cy="363569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PROPERTIES of Matter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Subtitle 2">
            <a:extLst>
              <a:ext uri="{FF2B5EF4-FFF2-40B4-BE49-F238E27FC236}">
                <a16:creationId xmlns:a16="http://schemas.microsoft.com/office/drawing/2014/main" id="{BABA4253-3B05-FE4C-BA5D-64036E75FA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497388"/>
              </p:ext>
            </p:extLst>
          </p:nvPr>
        </p:nvGraphicFramePr>
        <p:xfrm>
          <a:off x="5083477" y="2177509"/>
          <a:ext cx="6480073" cy="317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4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CC16270-0198-443D-A201-2FB3163CC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09" y="618517"/>
            <a:ext cx="3125762" cy="273264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6A71DF7B-523F-4CB1-A813-87AB7A89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18" y="3515755"/>
            <a:ext cx="3397344" cy="273264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E1977-E47D-427F-A9E8-0EA8010D23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5010" y="-20664"/>
            <a:ext cx="6564313" cy="1573213"/>
          </a:xfrm>
        </p:spPr>
        <p:txBody>
          <a:bodyPr>
            <a:normAutofit/>
          </a:bodyPr>
          <a:lstStyle/>
          <a:p>
            <a:r>
              <a:rPr lang="en-US" b="1" dirty="0"/>
              <a:t>PHYSICAL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83860-92B3-4164-AA5B-C58622BACCE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26154" y="1189512"/>
            <a:ext cx="6564313" cy="4900863"/>
          </a:xfrm>
        </p:spPr>
        <p:txBody>
          <a:bodyPr>
            <a:normAutofit/>
          </a:bodyPr>
          <a:lstStyle/>
          <a:p>
            <a:r>
              <a:rPr lang="en-US" sz="2200" dirty="0"/>
              <a:t>TWO CATEGORIES: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b="1" dirty="0"/>
              <a:t>Qualitative properties</a:t>
            </a:r>
            <a:r>
              <a:rPr lang="en-US" sz="2200" dirty="0"/>
              <a:t>: </a:t>
            </a:r>
            <a:r>
              <a:rPr lang="en-US" sz="2200" b="1" dirty="0"/>
              <a:t>described</a:t>
            </a:r>
            <a:r>
              <a:rPr lang="en-US" sz="2200" dirty="0"/>
              <a:t> but not measured; </a:t>
            </a:r>
            <a:r>
              <a:rPr lang="en-US" sz="2200" b="1" dirty="0"/>
              <a:t>categorical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b="1" dirty="0"/>
              <a:t>Quantitative properties</a:t>
            </a:r>
            <a:r>
              <a:rPr lang="en-US" sz="2200" dirty="0"/>
              <a:t>: measured </a:t>
            </a:r>
            <a:r>
              <a:rPr lang="en-US" sz="2200" b="1" dirty="0"/>
              <a:t>numerically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FDA8273-448D-4074-BD89-A34FE9A8D0E5}"/>
              </a:ext>
            </a:extLst>
          </p:cNvPr>
          <p:cNvSpPr/>
          <p:nvPr/>
        </p:nvSpPr>
        <p:spPr>
          <a:xfrm rot="18813319">
            <a:off x="6478257" y="3280228"/>
            <a:ext cx="2386337" cy="528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40285DE-3542-4AE0-847A-F5D6899983B7}"/>
              </a:ext>
            </a:extLst>
          </p:cNvPr>
          <p:cNvSpPr/>
          <p:nvPr/>
        </p:nvSpPr>
        <p:spPr>
          <a:xfrm>
            <a:off x="6348337" y="5155560"/>
            <a:ext cx="2027521" cy="528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077C-3477-49E9-9689-4E00F7BB51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6914" y="199231"/>
            <a:ext cx="10363200" cy="1595438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PHYSICAL PROPERITES - </a:t>
            </a:r>
            <a:r>
              <a:rPr lang="en-US" b="1" i="1" dirty="0"/>
              <a:t>QUALITATIVE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CEB8E9-3342-44E5-B04C-345DEF8B59E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94223793"/>
              </p:ext>
            </p:extLst>
          </p:nvPr>
        </p:nvGraphicFramePr>
        <p:xfrm>
          <a:off x="2090057" y="2020570"/>
          <a:ext cx="845488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705">
                  <a:extLst>
                    <a:ext uri="{9D8B030D-6E8A-4147-A177-3AD203B41FA5}">
                      <a16:colId xmlns:a16="http://schemas.microsoft.com/office/drawing/2014/main" val="3303520131"/>
                    </a:ext>
                  </a:extLst>
                </a:gridCol>
                <a:gridCol w="5685183">
                  <a:extLst>
                    <a:ext uri="{9D8B030D-6E8A-4147-A177-3AD203B41FA5}">
                      <a16:colId xmlns:a16="http://schemas.microsoft.com/office/drawing/2014/main" val="374456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PHYISCAL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15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SOLID, LIQUID,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9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COLOUR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298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MALLEABILITY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ABILITY TO BE BEATEN INTO 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1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DUCTILITY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ABILITY TO BE DRAWN INTO WIRES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1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CRYSTALINITY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SHAPE OR APPEARANCE OF CRYSTALS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40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MAGNETISM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TENDENCY TO BE ATTRACTED TO A MAGNET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09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88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077C-3477-49E9-9689-4E00F7BB51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9166" y="305617"/>
            <a:ext cx="10363200" cy="1595438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PHYSICAL PROPERITES - </a:t>
            </a:r>
            <a:r>
              <a:rPr lang="en-US" b="1" i="1" dirty="0"/>
              <a:t>QUANTITATIVE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CEB8E9-3342-44E5-B04C-345DEF8B59E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84516789"/>
              </p:ext>
            </p:extLst>
          </p:nvPr>
        </p:nvGraphicFramePr>
        <p:xfrm>
          <a:off x="1126122" y="1901055"/>
          <a:ext cx="9939756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313">
                  <a:extLst>
                    <a:ext uri="{9D8B030D-6E8A-4147-A177-3AD203B41FA5}">
                      <a16:colId xmlns:a16="http://schemas.microsoft.com/office/drawing/2014/main" val="3303520131"/>
                    </a:ext>
                  </a:extLst>
                </a:gridCol>
                <a:gridCol w="5367443">
                  <a:extLst>
                    <a:ext uri="{9D8B030D-6E8A-4147-A177-3AD203B41FA5}">
                      <a16:colId xmlns:a16="http://schemas.microsoft.com/office/drawing/2014/main" val="374456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PHYISCAL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15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SOLUBILITY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ABILITY TO DISSOLVE IN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9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CONDUCTIVITY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ABILITY TO CONDUCT ELECTRICITY OR HEAT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298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VISCOSITY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RESISTANCE TO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1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RATIO OF MASS TO 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1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MELTING/FREEZING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TEMPERATURE OF MELTING/FREEZING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40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BOILING/CONDENSATION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TEMPERATURE OF BOILING/CONDENSING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09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85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6B81E-1129-1046-9D76-E1BA9B46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936224"/>
            <a:ext cx="5516324" cy="293427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400" b="0" cap="all" dirty="0">
                <a:solidFill>
                  <a:schemeClr val="bg1"/>
                </a:solidFill>
              </a:rPr>
              <a:t>Demo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08268"/>
            <a:ext cx="4626864" cy="35998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Scientist">
            <a:extLst>
              <a:ext uri="{FF2B5EF4-FFF2-40B4-BE49-F238E27FC236}">
                <a16:creationId xmlns:a16="http://schemas.microsoft.com/office/drawing/2014/main" id="{F57EC4A1-D0C8-CA4F-95E9-03F43635D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8756" y="2077776"/>
            <a:ext cx="2582221" cy="25822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D3A06-1DA9-5B43-B38C-C880A6352F9C}"/>
              </a:ext>
            </a:extLst>
          </p:cNvPr>
          <p:cNvSpPr txBox="1"/>
          <p:nvPr/>
        </p:nvSpPr>
        <p:spPr>
          <a:xfrm>
            <a:off x="1852397" y="5597032"/>
            <a:ext cx="5207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Chemical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3E594-185C-BA43-B932-97495C2F6D6C}"/>
              </a:ext>
            </a:extLst>
          </p:cNvPr>
          <p:cNvSpPr txBox="1"/>
          <p:nvPr/>
        </p:nvSpPr>
        <p:spPr>
          <a:xfrm>
            <a:off x="7786428" y="3656740"/>
            <a:ext cx="434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What is the evidence that it was a chemical change?</a:t>
            </a:r>
            <a:endParaRPr lang="en-US" sz="20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E55584-519B-1C4D-9D07-73194B55853F}"/>
              </a:ext>
            </a:extLst>
          </p:cNvPr>
          <p:cNvSpPr txBox="1"/>
          <p:nvPr/>
        </p:nvSpPr>
        <p:spPr>
          <a:xfrm>
            <a:off x="8324630" y="1988819"/>
            <a:ext cx="348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Calcium + Water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7444A-1013-BB47-B46F-C5B8BAABA1D4}"/>
              </a:ext>
            </a:extLst>
          </p:cNvPr>
          <p:cNvSpPr txBox="1"/>
          <p:nvPr/>
        </p:nvSpPr>
        <p:spPr>
          <a:xfrm>
            <a:off x="7786428" y="2757041"/>
            <a:ext cx="523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(s)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/>
              <a:t>+ 2H</a:t>
            </a:r>
            <a:r>
              <a:rPr lang="en-US" sz="1600" b="1" baseline="-25000" dirty="0"/>
              <a:t>2</a:t>
            </a:r>
            <a:r>
              <a:rPr lang="en-US" sz="1600" b="1" dirty="0"/>
              <a:t>O </a:t>
            </a:r>
            <a:r>
              <a:rPr lang="en-US" sz="1600" b="1" dirty="0">
                <a:sym typeface="Wingdings" pitchFamily="2" charset="2"/>
              </a:rPr>
              <a:t> Ca(OH)</a:t>
            </a:r>
            <a:r>
              <a:rPr lang="en-US" sz="1600" b="1" baseline="-25000" dirty="0">
                <a:sym typeface="Wingdings" pitchFamily="2" charset="2"/>
              </a:rPr>
              <a:t>2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(s)</a:t>
            </a:r>
            <a:r>
              <a:rPr lang="en-US" sz="1600" b="1" dirty="0">
                <a:sym typeface="Wingdings" pitchFamily="2" charset="2"/>
              </a:rPr>
              <a:t> + H</a:t>
            </a:r>
            <a:r>
              <a:rPr lang="en-US" sz="1600" b="1" baseline="-25000" dirty="0">
                <a:sym typeface="Wingdings" pitchFamily="2" charset="2"/>
              </a:rPr>
              <a:t>2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(g)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6B81E-1129-1046-9D76-E1BA9B46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936224"/>
            <a:ext cx="5516324" cy="293427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400" b="0" cap="all" dirty="0">
                <a:solidFill>
                  <a:schemeClr val="bg1"/>
                </a:solidFill>
              </a:rPr>
              <a:t>Demo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08268"/>
            <a:ext cx="4626864" cy="35998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Scientist">
            <a:extLst>
              <a:ext uri="{FF2B5EF4-FFF2-40B4-BE49-F238E27FC236}">
                <a16:creationId xmlns:a16="http://schemas.microsoft.com/office/drawing/2014/main" id="{F57EC4A1-D0C8-CA4F-95E9-03F43635D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8756" y="2077776"/>
            <a:ext cx="2582221" cy="25822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D3A06-1DA9-5B43-B38C-C880A6352F9C}"/>
              </a:ext>
            </a:extLst>
          </p:cNvPr>
          <p:cNvSpPr txBox="1"/>
          <p:nvPr/>
        </p:nvSpPr>
        <p:spPr>
          <a:xfrm>
            <a:off x="75672" y="5597032"/>
            <a:ext cx="749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Observing Chemical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3E594-185C-BA43-B932-97495C2F6D6C}"/>
              </a:ext>
            </a:extLst>
          </p:cNvPr>
          <p:cNvSpPr txBox="1"/>
          <p:nvPr/>
        </p:nvSpPr>
        <p:spPr>
          <a:xfrm>
            <a:off x="7714635" y="2517237"/>
            <a:ext cx="4341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What kind of qualitative observations can we make regarding the following demo?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18CB3C-6F9B-B34D-9E22-915B9118740A}"/>
              </a:ext>
            </a:extLst>
          </p:cNvPr>
          <p:cNvSpPr txBox="1"/>
          <p:nvPr/>
        </p:nvSpPr>
        <p:spPr>
          <a:xfrm>
            <a:off x="7844733" y="4820318"/>
            <a:ext cx="4341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i="1" dirty="0"/>
          </a:p>
          <a:p>
            <a:r>
              <a:rPr lang="en-US" i="1" dirty="0"/>
              <a:t>Materials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30%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Dish soap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Catalyst, such as KI (or yeast + warm water)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BB227F-8AAD-7C40-8D06-C371D9F86657}"/>
              </a:ext>
            </a:extLst>
          </p:cNvPr>
          <p:cNvSpPr/>
          <p:nvPr/>
        </p:nvSpPr>
        <p:spPr>
          <a:xfrm>
            <a:off x="8354703" y="327598"/>
            <a:ext cx="28842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Elephant </a:t>
            </a:r>
          </a:p>
          <a:p>
            <a:r>
              <a:rPr lang="en-US" sz="3600" b="1" dirty="0"/>
              <a:t>Toothpaste</a:t>
            </a:r>
          </a:p>
        </p:txBody>
      </p:sp>
    </p:spTree>
    <p:extLst>
      <p:ext uri="{BB962C8B-B14F-4D97-AF65-F5344CB8AC3E}">
        <p14:creationId xmlns:p14="http://schemas.microsoft.com/office/powerpoint/2010/main" val="148356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902"/>
            <a:ext cx="11153232" cy="3067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0748"/>
            <a:ext cx="12192000" cy="1161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068288"/>
            <a:ext cx="1006766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708" name="Picture 3" descr="gold bar.jpg">
            <a:extLst>
              <a:ext uri="{FF2B5EF4-FFF2-40B4-BE49-F238E27FC236}">
                <a16:creationId xmlns:a16="http://schemas.microsoft.com/office/drawing/2014/main" id="{F9A4B8A4-5704-4E4A-8FAA-C4BBE77EA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946" y="448902"/>
            <a:ext cx="2219235" cy="221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BF8DE124-5B8F-4771-B3B3-20FF2F899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61880" y="1522476"/>
            <a:ext cx="310896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29FA2-BB01-4F4A-A5C4-2C7EA123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3076212"/>
            <a:ext cx="10013709" cy="1030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TWO CATEGORIES OF MATTER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72705" name="Picture 4" descr="cereal.jpg">
            <a:extLst>
              <a:ext uri="{FF2B5EF4-FFF2-40B4-BE49-F238E27FC236}">
                <a16:creationId xmlns:a16="http://schemas.microsoft.com/office/drawing/2014/main" id="{E5F24B14-5FD1-A94A-A58E-97B5212BE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6195" y="459031"/>
            <a:ext cx="3280917" cy="21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8020FF72-1166-914B-84AE-024F5B9FD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4416014"/>
            <a:ext cx="5112992" cy="1801906"/>
          </a:xfrm>
        </p:spPr>
        <p:txBody>
          <a:bodyPr anchor="t">
            <a:normAutofit lnSpcReduction="1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CA" altLang="en-US" dirty="0">
                <a:solidFill>
                  <a:srgbClr val="002060"/>
                </a:solidFill>
              </a:rPr>
              <a:t>PURE SUBSTANCES </a:t>
            </a:r>
            <a:r>
              <a:rPr lang="en-CA" altLang="en-US" dirty="0"/>
              <a:t>are substances that are made up of only ONE type of matter. Two types. </a:t>
            </a:r>
            <a:endParaRPr lang="en-CA" altLang="en-US" i="1" dirty="0"/>
          </a:p>
          <a:p>
            <a:pPr>
              <a:buFont typeface="Arial" panose="020B0604020202020204" pitchFamily="34" charset="0"/>
              <a:buNone/>
            </a:pPr>
            <a:r>
              <a:rPr lang="en-CA" altLang="en-US" i="1" dirty="0" err="1"/>
              <a:t>Eg.</a:t>
            </a:r>
            <a:r>
              <a:rPr lang="en-CA" altLang="en-US" i="1" dirty="0"/>
              <a:t> oxygen, water, gold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43DB76-62A9-8643-A55C-B1C9A1F903C6}"/>
              </a:ext>
            </a:extLst>
          </p:cNvPr>
          <p:cNvSpPr txBox="1">
            <a:spLocks/>
          </p:cNvSpPr>
          <p:nvPr/>
        </p:nvSpPr>
        <p:spPr>
          <a:xfrm>
            <a:off x="6680369" y="4416014"/>
            <a:ext cx="5543636" cy="2263755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CA" altLang="en-US" sz="1700" dirty="0">
                <a:solidFill>
                  <a:srgbClr val="002060"/>
                </a:solidFill>
              </a:rPr>
              <a:t>MIXTURES</a:t>
            </a:r>
            <a:r>
              <a:rPr lang="en-CA" altLang="en-US" sz="1700" dirty="0"/>
              <a:t> are substances that are made up of TWO or more types of matter which are mixed but not combined chemically. Three types.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CA" altLang="en-US" sz="1700" i="1" dirty="0" err="1"/>
              <a:t>Eg.</a:t>
            </a:r>
            <a:r>
              <a:rPr lang="en-CA" altLang="en-US" sz="1700" i="1" dirty="0"/>
              <a:t>  breakfast cereal, sugar-water, salt-water</a:t>
            </a:r>
            <a:endParaRPr lang="en-US" alt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234405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WordArt 2">
            <a:extLst>
              <a:ext uri="{FF2B5EF4-FFF2-40B4-BE49-F238E27FC236}">
                <a16:creationId xmlns:a16="http://schemas.microsoft.com/office/drawing/2014/main" id="{34527A0F-83AB-E24F-91EE-51B7A88501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8200" y="762000"/>
            <a:ext cx="2743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68200"/>
                </a:solidFill>
                <a:latin typeface="Arial Black" panose="020B0604020202020204" pitchFamily="34" charset="0"/>
                <a:ea typeface="ヒラギノ角ゴ Pro W3" panose="020B0300000000000000" pitchFamily="34" charset="-128"/>
                <a:cs typeface="Arial Black" panose="020B0604020202020204" pitchFamily="34" charset="0"/>
              </a:rPr>
              <a:t>MATTER</a:t>
            </a:r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83649784-049A-3D47-BF95-7FDCE34E52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1600200"/>
            <a:ext cx="190500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61444" name="Line 4">
            <a:extLst>
              <a:ext uri="{FF2B5EF4-FFF2-40B4-BE49-F238E27FC236}">
                <a16:creationId xmlns:a16="http://schemas.microsoft.com/office/drawing/2014/main" id="{A7169401-DCB0-134C-8364-7091773C3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600200"/>
            <a:ext cx="182880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61445" name="WordArt 5">
            <a:extLst>
              <a:ext uri="{FF2B5EF4-FFF2-40B4-BE49-F238E27FC236}">
                <a16:creationId xmlns:a16="http://schemas.microsoft.com/office/drawing/2014/main" id="{A892B9D7-DDC5-594C-B9E1-154EB57610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438400"/>
            <a:ext cx="2743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68200"/>
                </a:solidFill>
                <a:latin typeface="Arial Black" panose="020B0604020202020204" pitchFamily="34" charset="0"/>
                <a:ea typeface="ヒラギノ角ゴ Pro W3" panose="020B0300000000000000" pitchFamily="34" charset="-128"/>
                <a:cs typeface="Arial Black" panose="020B0604020202020204" pitchFamily="34" charset="0"/>
              </a:rPr>
              <a:t>Mixtures</a:t>
            </a:r>
          </a:p>
        </p:txBody>
      </p:sp>
      <p:sp>
        <p:nvSpPr>
          <p:cNvPr id="61446" name="WordArt 6">
            <a:extLst>
              <a:ext uri="{FF2B5EF4-FFF2-40B4-BE49-F238E27FC236}">
                <a16:creationId xmlns:a16="http://schemas.microsoft.com/office/drawing/2014/main" id="{DB0C84B6-8CCF-6D43-BD1D-0E5A00CA9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9400" y="243840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68200"/>
                </a:solidFill>
                <a:latin typeface="Arial Black" panose="020B0604020202020204" pitchFamily="34" charset="0"/>
                <a:ea typeface="ヒラギノ角ゴ Pro W3" panose="020B0300000000000000" pitchFamily="34" charset="-128"/>
                <a:cs typeface="Arial Black" panose="020B0604020202020204" pitchFamily="34" charset="0"/>
              </a:rPr>
              <a:t>Pure Substances</a:t>
            </a:r>
          </a:p>
        </p:txBody>
      </p:sp>
      <p:sp>
        <p:nvSpPr>
          <p:cNvPr id="61447" name="Line 7">
            <a:extLst>
              <a:ext uri="{FF2B5EF4-FFF2-40B4-BE49-F238E27FC236}">
                <a16:creationId xmlns:a16="http://schemas.microsoft.com/office/drawing/2014/main" id="{25F3604D-0711-074E-884A-C6592D3C91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971800"/>
            <a:ext cx="15240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61448" name="Line 8">
            <a:extLst>
              <a:ext uri="{FF2B5EF4-FFF2-40B4-BE49-F238E27FC236}">
                <a16:creationId xmlns:a16="http://schemas.microsoft.com/office/drawing/2014/main" id="{002BB2D1-8E14-914C-BF59-64C0BB929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971800"/>
            <a:ext cx="1600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61449" name="Line 9">
            <a:extLst>
              <a:ext uri="{FF2B5EF4-FFF2-40B4-BE49-F238E27FC236}">
                <a16:creationId xmlns:a16="http://schemas.microsoft.com/office/drawing/2014/main" id="{7D6CB877-A228-FE48-A7C5-3617ACBC07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971800"/>
            <a:ext cx="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61450" name="Line 10">
            <a:extLst>
              <a:ext uri="{FF2B5EF4-FFF2-40B4-BE49-F238E27FC236}">
                <a16:creationId xmlns:a16="http://schemas.microsoft.com/office/drawing/2014/main" id="{EDFC102C-56CF-F040-B833-0CAFAE623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048000"/>
            <a:ext cx="990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61451" name="Line 11">
            <a:extLst>
              <a:ext uri="{FF2B5EF4-FFF2-40B4-BE49-F238E27FC236}">
                <a16:creationId xmlns:a16="http://schemas.microsoft.com/office/drawing/2014/main" id="{8638BE17-D47F-3143-A549-1BF50996B6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3048000"/>
            <a:ext cx="1295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61452" name="Text Box 12">
            <a:extLst>
              <a:ext uri="{FF2B5EF4-FFF2-40B4-BE49-F238E27FC236}">
                <a16:creationId xmlns:a16="http://schemas.microsoft.com/office/drawing/2014/main" id="{F82E7A28-3E77-7A42-8AB8-F8161F931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267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CA" altLang="en-US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Mechanical</a:t>
            </a:r>
          </a:p>
        </p:txBody>
      </p:sp>
      <p:sp>
        <p:nvSpPr>
          <p:cNvPr id="61453" name="Text Box 13">
            <a:extLst>
              <a:ext uri="{FF2B5EF4-FFF2-40B4-BE49-F238E27FC236}">
                <a16:creationId xmlns:a16="http://schemas.microsoft.com/office/drawing/2014/main" id="{479EA0F9-7DF0-3F4A-9B4E-6FE03C71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6482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CA" altLang="en-US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Suspensions</a:t>
            </a:r>
          </a:p>
        </p:txBody>
      </p:sp>
      <p:sp>
        <p:nvSpPr>
          <p:cNvPr id="61454" name="Text Box 14">
            <a:extLst>
              <a:ext uri="{FF2B5EF4-FFF2-40B4-BE49-F238E27FC236}">
                <a16:creationId xmlns:a16="http://schemas.microsoft.com/office/drawing/2014/main" id="{91659BA1-FFF2-0348-827C-CAA9B2B2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100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CA" altLang="en-US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Solutions</a:t>
            </a:r>
          </a:p>
        </p:txBody>
      </p:sp>
      <p:sp>
        <p:nvSpPr>
          <p:cNvPr id="61455" name="Text Box 15">
            <a:extLst>
              <a:ext uri="{FF2B5EF4-FFF2-40B4-BE49-F238E27FC236}">
                <a16:creationId xmlns:a16="http://schemas.microsoft.com/office/drawing/2014/main" id="{85A7CC9A-8E03-C740-8605-483C95A71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8100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CA" altLang="en-US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Elements</a:t>
            </a: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1D835C78-D6A5-4C41-951B-7CFCA7BE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733800"/>
            <a:ext cx="2057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CA" altLang="en-US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Compounds</a:t>
            </a:r>
          </a:p>
        </p:txBody>
      </p:sp>
      <p:pic>
        <p:nvPicPr>
          <p:cNvPr id="61457" name="Picture 17">
            <a:extLst>
              <a:ext uri="{FF2B5EF4-FFF2-40B4-BE49-F238E27FC236}">
                <a16:creationId xmlns:a16="http://schemas.microsoft.com/office/drawing/2014/main" id="{82F6C26E-20AA-DD4F-8083-D0364BAB1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1"/>
            <a:ext cx="9906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19">
            <a:extLst>
              <a:ext uri="{FF2B5EF4-FFF2-40B4-BE49-F238E27FC236}">
                <a16:creationId xmlns:a16="http://schemas.microsoft.com/office/drawing/2014/main" id="{31C3CD97-8FA3-5F46-8A6C-530ED3B9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5157788"/>
            <a:ext cx="1166812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0" name="Picture 20">
            <a:extLst>
              <a:ext uri="{FF2B5EF4-FFF2-40B4-BE49-F238E27FC236}">
                <a16:creationId xmlns:a16="http://schemas.microsoft.com/office/drawing/2014/main" id="{ABDA03C2-769F-154D-822D-AC92C539E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267201"/>
            <a:ext cx="777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21">
            <a:extLst>
              <a:ext uri="{FF2B5EF4-FFF2-40B4-BE49-F238E27FC236}">
                <a16:creationId xmlns:a16="http://schemas.microsoft.com/office/drawing/2014/main" id="{0E331B4C-60E0-CE42-8325-59E9C2E7D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1"/>
            <a:ext cx="16002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Picture 22">
            <a:extLst>
              <a:ext uri="{FF2B5EF4-FFF2-40B4-BE49-F238E27FC236}">
                <a16:creationId xmlns:a16="http://schemas.microsoft.com/office/drawing/2014/main" id="{40F89CD7-84D0-1A43-9BFD-3468912D1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43400"/>
            <a:ext cx="1417638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2" grpId="0" autoUpdateAnimBg="0"/>
      <p:bldP spid="61453" grpId="0" autoUpdateAnimBg="0"/>
      <p:bldP spid="61454" grpId="0" autoUpdateAnimBg="0"/>
      <p:bldP spid="61455" grpId="0" autoUpdateAnimBg="0"/>
      <p:bldP spid="6145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626" y="1616940"/>
            <a:ext cx="11190374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F66FE-C554-284D-AD54-E2BBB39C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023" y="340483"/>
            <a:ext cx="5408670" cy="10549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PURE SUBSTANCES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9131-A892-7343-BBEB-32791F400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795" y="1739835"/>
            <a:ext cx="5926057" cy="464849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CA" dirty="0"/>
              <a:t>There are TWO types of Pure Substances: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CA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CA" dirty="0"/>
              <a:t>1. </a:t>
            </a:r>
            <a:r>
              <a:rPr lang="en-CA" dirty="0">
                <a:solidFill>
                  <a:srgbClr val="002060"/>
                </a:solidFill>
              </a:rPr>
              <a:t>ELEMENTS</a:t>
            </a:r>
            <a:r>
              <a:rPr lang="en-CA" dirty="0"/>
              <a:t> are pure substances that CANNOT be separated into simpler substances. An atom is the smallest particle of an element that retains the properties of the element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CA" sz="1600" i="1" dirty="0" err="1"/>
              <a:t>Eg.</a:t>
            </a:r>
            <a:r>
              <a:rPr lang="en-CA" sz="1600" i="1" dirty="0"/>
              <a:t> carbon, nitrogen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CA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CA" dirty="0"/>
              <a:t>2. </a:t>
            </a:r>
            <a:r>
              <a:rPr lang="en-CA" dirty="0">
                <a:solidFill>
                  <a:srgbClr val="002060"/>
                </a:solidFill>
              </a:rPr>
              <a:t>COMPOUNDS</a:t>
            </a:r>
            <a:r>
              <a:rPr lang="en-CA" dirty="0"/>
              <a:t> are composed of TWO or more elements that are combined chemically.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CA" sz="1600" i="1" dirty="0" err="1"/>
              <a:t>Eg.</a:t>
            </a:r>
            <a:r>
              <a:rPr lang="en-CA" sz="1600" i="1" dirty="0"/>
              <a:t>  water, ethanol</a:t>
            </a:r>
            <a:endParaRPr lang="en-US" sz="1600" i="1" dirty="0"/>
          </a:p>
        </p:txBody>
      </p:sp>
      <p:pic>
        <p:nvPicPr>
          <p:cNvPr id="78851" name="Picture 2" descr="http://www.bbc.co.uk/schools/ks3bitesize/science/images/sci_dia_11.gif">
            <a:extLst>
              <a:ext uri="{FF2B5EF4-FFF2-40B4-BE49-F238E27FC236}">
                <a16:creationId xmlns:a16="http://schemas.microsoft.com/office/drawing/2014/main" id="{71361F51-4154-3F46-9FFE-496EEEB5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9992" y="3006756"/>
            <a:ext cx="4192580" cy="137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5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F38E4-1C61-4032-A6D5-2DA53FD349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4622" y="1113327"/>
            <a:ext cx="4862811" cy="20194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Investigating matter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11667-AFE1-4FF4-B118-E3F1202BE9B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434622" y="3419901"/>
            <a:ext cx="5117253" cy="3419906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M</a:t>
            </a:r>
            <a:r>
              <a:rPr lang="en-US" b="1" dirty="0"/>
              <a:t>atter</a:t>
            </a:r>
            <a:r>
              <a:rPr lang="en-US" dirty="0"/>
              <a:t> is </a:t>
            </a:r>
            <a:r>
              <a:rPr lang="en-US" u="sng" dirty="0"/>
              <a:t>anything that has </a:t>
            </a:r>
            <a:r>
              <a:rPr lang="en-US" b="1" u="sng" dirty="0"/>
              <a:t>MASS</a:t>
            </a:r>
            <a:r>
              <a:rPr lang="en-US" u="sng" dirty="0"/>
              <a:t> and </a:t>
            </a:r>
            <a:r>
              <a:rPr lang="en-US" b="1" u="sng" dirty="0"/>
              <a:t>VOLUME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300" b="1" dirty="0"/>
              <a:t>Mass</a:t>
            </a:r>
            <a:r>
              <a:rPr lang="en-US" sz="1300" dirty="0"/>
              <a:t> is the amount of matter in an object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300" b="1" dirty="0"/>
              <a:t>Volume</a:t>
            </a:r>
            <a:r>
              <a:rPr lang="en-US" sz="1300" dirty="0"/>
              <a:t> is the amount of space the matter occupies</a:t>
            </a:r>
          </a:p>
          <a:p>
            <a:pPr>
              <a:lnSpc>
                <a:spcPct val="130000"/>
              </a:lnSpc>
            </a:pPr>
            <a:r>
              <a:rPr lang="en-US" sz="1300" dirty="0"/>
              <a:t>Matter can undergo changes: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300" b="1" dirty="0"/>
              <a:t>chemical </a:t>
            </a:r>
            <a:r>
              <a:rPr lang="en-US" sz="1300" dirty="0"/>
              <a:t>change</a:t>
            </a:r>
            <a:r>
              <a:rPr lang="en-US" sz="1300" b="1" dirty="0"/>
              <a:t> 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300" b="1" dirty="0"/>
              <a:t>Physical </a:t>
            </a:r>
            <a:r>
              <a:rPr lang="en-US" sz="1300" dirty="0"/>
              <a:t>change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animal, mammal&#10;&#10;Description automatically generated">
            <a:extLst>
              <a:ext uri="{FF2B5EF4-FFF2-40B4-BE49-F238E27FC236}">
                <a16:creationId xmlns:a16="http://schemas.microsoft.com/office/drawing/2014/main" id="{6683E794-648F-470B-8DC2-20FF0C57D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69" y="529124"/>
            <a:ext cx="4362798" cy="5772317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39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"/>
            <a:ext cx="11153232" cy="30107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87C0A78-1B13-4C11-AAEE-5A3BB2719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46762" y="1522476"/>
            <a:ext cx="310896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0748"/>
            <a:ext cx="12192000" cy="1161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068288"/>
            <a:ext cx="1006766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F8DE124-5B8F-4771-B3B3-20FF2F899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215526" y="1522476"/>
            <a:ext cx="310896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0D8F9-039F-FF4A-801D-8D9DC919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3076212"/>
            <a:ext cx="10013709" cy="1030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MIXTURES: 3 Types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79876" name="Picture 4" descr="milk.jpg">
            <a:extLst>
              <a:ext uri="{FF2B5EF4-FFF2-40B4-BE49-F238E27FC236}">
                <a16:creationId xmlns:a16="http://schemas.microsoft.com/office/drawing/2014/main" id="{5B803A40-1394-984E-8C7D-C0E0A9C5A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5368" y="479275"/>
            <a:ext cx="2811443" cy="21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 descr="ocean.jpg">
            <a:extLst>
              <a:ext uri="{FF2B5EF4-FFF2-40B4-BE49-F238E27FC236}">
                <a16:creationId xmlns:a16="http://schemas.microsoft.com/office/drawing/2014/main" id="{1C709E8E-F655-0848-8602-51C15ED53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2850" y="656721"/>
            <a:ext cx="2890910" cy="187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munchie mix.jpg">
            <a:extLst>
              <a:ext uri="{FF2B5EF4-FFF2-40B4-BE49-F238E27FC236}">
                <a16:creationId xmlns:a16="http://schemas.microsoft.com/office/drawing/2014/main" id="{BCC48BAC-A999-3D49-AD37-1D80DBB9E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1405" y="623465"/>
            <a:ext cx="2775946" cy="18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7F8D-B4E6-114B-9A16-9A90D49E5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611" y="4447251"/>
            <a:ext cx="3594744" cy="2299800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CA" sz="1600" dirty="0"/>
              <a:t>SOLUTIONS are when one substance is dissolved in another substance.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CA" sz="1600" i="1" dirty="0" err="1"/>
              <a:t>Eg.</a:t>
            </a:r>
            <a:r>
              <a:rPr lang="en-CA" sz="1600" i="1" dirty="0"/>
              <a:t> sugar-water, salt-water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CA" sz="1600" dirty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CA" sz="1600" dirty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16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9062F93-45E0-7B44-AC93-0CD4EB231EAE}"/>
              </a:ext>
            </a:extLst>
          </p:cNvPr>
          <p:cNvSpPr txBox="1">
            <a:spLocks/>
          </p:cNvSpPr>
          <p:nvPr/>
        </p:nvSpPr>
        <p:spPr>
          <a:xfrm>
            <a:off x="4947373" y="4370522"/>
            <a:ext cx="3521865" cy="2054698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CA" dirty="0"/>
              <a:t>SUSPENSIONS are when a fluid contains solid particles that will settle out.</a:t>
            </a:r>
            <a:endParaRPr lang="en-CA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CA" sz="1600" i="1" dirty="0" err="1"/>
              <a:t>Eg.</a:t>
            </a:r>
            <a:r>
              <a:rPr lang="en-CA" sz="1600" i="1" dirty="0"/>
              <a:t>  milk, orange juice</a:t>
            </a:r>
            <a:endParaRPr lang="en-US" sz="1600" i="1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3CD2999-715F-C645-B965-1F0882C11A4A}"/>
              </a:ext>
            </a:extLst>
          </p:cNvPr>
          <p:cNvSpPr txBox="1">
            <a:spLocks/>
          </p:cNvSpPr>
          <p:nvPr/>
        </p:nvSpPr>
        <p:spPr>
          <a:xfrm>
            <a:off x="8597256" y="4380840"/>
            <a:ext cx="3594744" cy="2477159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CA" dirty="0"/>
              <a:t>MECHANICAL MIXTURES are when the parts of the substance can be easily separated out again.</a:t>
            </a:r>
            <a:endParaRPr lang="en-CA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CA" sz="1500" i="1" dirty="0" err="1"/>
              <a:t>Eg.</a:t>
            </a:r>
            <a:r>
              <a:rPr lang="en-CA" sz="1500" i="1" dirty="0"/>
              <a:t> Raisin Bran Munchie Mix</a:t>
            </a:r>
            <a:endParaRPr lang="en-CA" sz="1500" i="1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CA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38E4-1C61-4032-A6D5-2DA53FD3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306" y="618517"/>
            <a:ext cx="6275920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Chemical Changes</a:t>
            </a:r>
          </a:p>
        </p:txBody>
      </p:sp>
      <p:pic>
        <p:nvPicPr>
          <p:cNvPr id="1028" name="Picture 4" descr="Image result for fireworks">
            <a:extLst>
              <a:ext uri="{FF2B5EF4-FFF2-40B4-BE49-F238E27FC236}">
                <a16:creationId xmlns:a16="http://schemas.microsoft.com/office/drawing/2014/main" id="{6AE9AE8C-5808-4E34-B4D8-B691104BF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r="-1" b="-1"/>
          <a:stretch/>
        </p:blipFill>
        <p:spPr bwMode="auto">
          <a:xfrm>
            <a:off x="913774" y="2505456"/>
            <a:ext cx="3494466" cy="293522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11667-AFE1-4FF4-B118-E3F1202BE9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37814" y="2366682"/>
            <a:ext cx="6439786" cy="34245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chemical change </a:t>
            </a:r>
            <a:r>
              <a:rPr lang="en-US" sz="2400" dirty="0"/>
              <a:t>is a change that occurs when substances combine to form </a:t>
            </a:r>
            <a:r>
              <a:rPr lang="en-US" sz="2400" b="1" dirty="0"/>
              <a:t>new</a:t>
            </a:r>
            <a:r>
              <a:rPr lang="en-US" sz="2400" dirty="0"/>
              <a:t> substances</a:t>
            </a:r>
          </a:p>
          <a:p>
            <a:endParaRPr lang="en-US" sz="2400" dirty="0"/>
          </a:p>
          <a:p>
            <a:r>
              <a:rPr lang="en-US" sz="24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Fireworks</a:t>
            </a:r>
            <a:r>
              <a:rPr lang="en-US" sz="2400" i="1" dirty="0"/>
              <a:t> vid clip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744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A502-D23C-9241-BD60-4720AD79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http://435729.medialib.glogster.com/thumbnails/d27213818e274cf81aaec338c19b41183b4131d5591dfe5d68656fdb7975d8f9/chemical-changes-source.jpg">
            <a:extLst>
              <a:ext uri="{FF2B5EF4-FFF2-40B4-BE49-F238E27FC236}">
                <a16:creationId xmlns:a16="http://schemas.microsoft.com/office/drawing/2014/main" id="{D644D268-2157-0F49-ABA9-6CDAF466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88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C372-A092-1240-BB0A-3445BDE8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97" y="51683"/>
            <a:ext cx="897100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79DE94-77C6-4F45-AD9A-34CF54E25BF6}"/>
              </a:ext>
            </a:extLst>
          </p:cNvPr>
          <p:cNvSpPr/>
          <p:nvPr/>
        </p:nvSpPr>
        <p:spPr>
          <a:xfrm>
            <a:off x="1842052" y="1529036"/>
            <a:ext cx="6069495" cy="130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C0A97A-EB67-8848-A5A9-8D6ACF23835C}"/>
              </a:ext>
            </a:extLst>
          </p:cNvPr>
          <p:cNvSpPr/>
          <p:nvPr/>
        </p:nvSpPr>
        <p:spPr>
          <a:xfrm>
            <a:off x="1940818" y="2820729"/>
            <a:ext cx="5242130" cy="880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C5ACBC-E200-0A47-A61C-76AF8183F48B}"/>
              </a:ext>
            </a:extLst>
          </p:cNvPr>
          <p:cNvSpPr/>
          <p:nvPr/>
        </p:nvSpPr>
        <p:spPr>
          <a:xfrm>
            <a:off x="1725739" y="3646270"/>
            <a:ext cx="5672288" cy="821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E40AD0-DB73-D040-B97F-DF05E78C9326}"/>
              </a:ext>
            </a:extLst>
          </p:cNvPr>
          <p:cNvSpPr/>
          <p:nvPr/>
        </p:nvSpPr>
        <p:spPr>
          <a:xfrm>
            <a:off x="1725739" y="4440440"/>
            <a:ext cx="5672288" cy="111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D3C7A-E987-B544-8ABD-873B49A01401}"/>
              </a:ext>
            </a:extLst>
          </p:cNvPr>
          <p:cNvSpPr/>
          <p:nvPr/>
        </p:nvSpPr>
        <p:spPr>
          <a:xfrm>
            <a:off x="7911548" y="1580719"/>
            <a:ext cx="2159568" cy="111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A5B2FF-76B5-8C43-929F-7C3D8893704E}"/>
              </a:ext>
            </a:extLst>
          </p:cNvPr>
          <p:cNvSpPr/>
          <p:nvPr/>
        </p:nvSpPr>
        <p:spPr>
          <a:xfrm>
            <a:off x="1610497" y="5553623"/>
            <a:ext cx="5672288" cy="1331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9024"/>
            <a:ext cx="7534656" cy="50544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Soda + Mentos = Cray Cray">
            <a:extLst>
              <a:ext uri="{FF2B5EF4-FFF2-40B4-BE49-F238E27FC236}">
                <a16:creationId xmlns:a16="http://schemas.microsoft.com/office/drawing/2014/main" id="{1A17D92D-387D-D243-9F1E-31E3517FD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795" y="1188010"/>
            <a:ext cx="2307997" cy="230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mazon.com : Mentos Mint Candy, 1.32-Ounce Rolls (Pack of 30) : Grocery &amp;  Gourmet Food">
            <a:extLst>
              <a:ext uri="{FF2B5EF4-FFF2-40B4-BE49-F238E27FC236}">
                <a16:creationId xmlns:a16="http://schemas.microsoft.com/office/drawing/2014/main" id="{D4DB8017-DC69-E149-9C94-A07E719C1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795" y="3819218"/>
            <a:ext cx="2305051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626" y="1071350"/>
            <a:ext cx="4629374" cy="5041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6B81E-1129-1046-9D76-E1BA9B46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2834" y="681591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 dirty="0">
                <a:solidFill>
                  <a:schemeClr val="bg1"/>
                </a:solidFill>
              </a:rPr>
              <a:t>Demo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9E843B-168A-434F-8361-E0EFACAC3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26316" y="3558549"/>
            <a:ext cx="506577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B5E7C6C-B1FA-4754-B40B-ABE18CE2A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77470"/>
            <a:ext cx="37398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Scientist">
            <a:extLst>
              <a:ext uri="{FF2B5EF4-FFF2-40B4-BE49-F238E27FC236}">
                <a16:creationId xmlns:a16="http://schemas.microsoft.com/office/drawing/2014/main" id="{F57EC4A1-D0C8-CA4F-95E9-03F43635D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8427" y="2280878"/>
            <a:ext cx="2867592" cy="2867592"/>
          </a:xfrm>
          <a:prstGeom prst="rect">
            <a:avLst/>
          </a:prstGeom>
        </p:spPr>
      </p:pic>
      <p:pic>
        <p:nvPicPr>
          <p:cNvPr id="7" name="Graphic 6" descr="Link">
            <a:hlinkClick r:id="rId6"/>
            <a:extLst>
              <a:ext uri="{FF2B5EF4-FFF2-40B4-BE49-F238E27FC236}">
                <a16:creationId xmlns:a16="http://schemas.microsoft.com/office/drawing/2014/main" id="{B2F7A926-CE54-5349-8711-EB580F66BF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0570" y="29314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6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D47A81-99FC-4710-9504-B74136AF2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0" y="364789"/>
            <a:ext cx="5165347" cy="1862345"/>
          </a:xfrm>
        </p:spPr>
        <p:txBody>
          <a:bodyPr>
            <a:normAutofit/>
          </a:bodyPr>
          <a:lstStyle/>
          <a:p>
            <a:r>
              <a:rPr lang="en-US" b="1" dirty="0"/>
              <a:t>Physical changes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185FF-2537-45AC-AE44-F733A19933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874" y="2035193"/>
            <a:ext cx="3616073" cy="3739401"/>
          </a:xfrm>
        </p:spPr>
        <p:txBody>
          <a:bodyPr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A </a:t>
            </a:r>
            <a:r>
              <a:rPr lang="en-US" b="1" dirty="0"/>
              <a:t>physical change </a:t>
            </a:r>
            <a:r>
              <a:rPr lang="en-US" dirty="0"/>
              <a:t>is a change in which the appearance of matter may change but </a:t>
            </a:r>
            <a:r>
              <a:rPr lang="en-US" b="1" dirty="0"/>
              <a:t>no</a:t>
            </a:r>
            <a:r>
              <a:rPr lang="en-US" dirty="0"/>
              <a:t> chemical bonds are broken or made and </a:t>
            </a:r>
            <a:r>
              <a:rPr lang="en-US" b="1" dirty="0"/>
              <a:t>no new </a:t>
            </a:r>
            <a:r>
              <a:rPr lang="en-US" dirty="0"/>
              <a:t>substance is formed</a:t>
            </a:r>
          </a:p>
          <a:p>
            <a:pPr>
              <a:lnSpc>
                <a:spcPct val="130000"/>
              </a:lnSpc>
            </a:pPr>
            <a:r>
              <a:rPr lang="en-US" dirty="0"/>
              <a:t>A </a:t>
            </a:r>
            <a:r>
              <a:rPr lang="en-US" i="1" dirty="0"/>
              <a:t>change of state </a:t>
            </a:r>
            <a:r>
              <a:rPr lang="en-US" dirty="0"/>
              <a:t>is a physical change</a:t>
            </a:r>
          </a:p>
          <a:p>
            <a:pPr>
              <a:lnSpc>
                <a:spcPct val="130000"/>
              </a:lnSpc>
            </a:pP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5440CBB-B750-AD4A-8C6C-589F5BD0B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4072" y="1295962"/>
            <a:ext cx="6503753" cy="42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F8719-9C2B-8F49-ADCD-11D82521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38" y="534060"/>
            <a:ext cx="4391107" cy="18623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Kinetic Molecular Theory (KMT)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EF6842F-316B-534E-88EA-31C733AF5536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260138" y="2197609"/>
            <a:ext cx="4327099" cy="4032503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US" dirty="0"/>
              <a:t>Describes what happens to matter when the kinetic energy of particles changes.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en-US" dirty="0"/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dirty="0"/>
              <a:t>The main points in the theory are:</a:t>
            </a:r>
          </a:p>
          <a:p>
            <a:pPr marL="228600" indent="-2286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i="1" dirty="0"/>
              <a:t>Matter is made of small particles.</a:t>
            </a:r>
          </a:p>
          <a:p>
            <a:pPr marL="228600" indent="-2286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i="1" dirty="0"/>
              <a:t>There is empty space between particles.</a:t>
            </a:r>
          </a:p>
          <a:p>
            <a:pPr marL="228600" indent="-2286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i="1" dirty="0"/>
              <a:t>Particles are constantly moving.</a:t>
            </a:r>
          </a:p>
          <a:p>
            <a:pPr marL="228600" indent="-2286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i="1" dirty="0"/>
              <a:t>Energy makes particles move. 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430687F-E6F9-FE4E-AC9C-A67B3D272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6115" y="1295962"/>
            <a:ext cx="6179667" cy="42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8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kinetic molecular theory">
            <a:extLst>
              <a:ext uri="{FF2B5EF4-FFF2-40B4-BE49-F238E27FC236}">
                <a16:creationId xmlns:a16="http://schemas.microsoft.com/office/drawing/2014/main" id="{2AB47DBE-57A7-4086-918B-B74BAD5D4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9" y="2399398"/>
            <a:ext cx="4138988" cy="222850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185FF-2537-45AC-AE44-F733A19933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7119" y="680217"/>
            <a:ext cx="7374881" cy="549756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u="sng" dirty="0"/>
              <a:t>SOLID</a:t>
            </a:r>
            <a:r>
              <a:rPr lang="en-US" dirty="0"/>
              <a:t>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Definite shape and volume.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KMT: particles packed together tightly and vibrating</a:t>
            </a:r>
          </a:p>
          <a:p>
            <a:pPr>
              <a:lnSpc>
                <a:spcPct val="110000"/>
              </a:lnSpc>
            </a:pPr>
            <a:r>
              <a:rPr lang="en-US" sz="2400" u="sng" dirty="0"/>
              <a:t>LIQUID</a:t>
            </a:r>
            <a:endParaRPr lang="en-US" u="sng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Definite volume; shape determined by surroundings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KMT : particles in contact with each other and can move past each other (slip/slide) </a:t>
            </a:r>
          </a:p>
          <a:p>
            <a:pPr>
              <a:lnSpc>
                <a:spcPct val="110000"/>
              </a:lnSpc>
            </a:pPr>
            <a:r>
              <a:rPr lang="en-US" sz="2400" u="sng" dirty="0"/>
              <a:t>GAS</a:t>
            </a:r>
            <a:endParaRPr lang="en-US" u="sng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shape and volume determined by surroundings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KMT : particles have very large spaces between them and move freely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2CBBF-AB9B-C248-A8B6-6846661C3FA9}"/>
              </a:ext>
            </a:extLst>
          </p:cNvPr>
          <p:cNvSpPr txBox="1"/>
          <p:nvPr/>
        </p:nvSpPr>
        <p:spPr>
          <a:xfrm>
            <a:off x="569431" y="1604210"/>
            <a:ext cx="367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States of Matter</a:t>
            </a:r>
          </a:p>
        </p:txBody>
      </p:sp>
    </p:spTree>
    <p:extLst>
      <p:ext uri="{BB962C8B-B14F-4D97-AF65-F5344CB8AC3E}">
        <p14:creationId xmlns:p14="http://schemas.microsoft.com/office/powerpoint/2010/main" val="25103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1138</Words>
  <Application>Microsoft Macintosh PowerPoint</Application>
  <PresentationFormat>Widescreen</PresentationFormat>
  <Paragraphs>161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Meiryo</vt:lpstr>
      <vt:lpstr>Arial</vt:lpstr>
      <vt:lpstr>Arial Black</vt:lpstr>
      <vt:lpstr>Calibri</vt:lpstr>
      <vt:lpstr>Corbel</vt:lpstr>
      <vt:lpstr>ShojiVTI</vt:lpstr>
      <vt:lpstr>Investigating  Matter</vt:lpstr>
      <vt:lpstr>Investigating matter</vt:lpstr>
      <vt:lpstr>Chemical Changes</vt:lpstr>
      <vt:lpstr>PowerPoint Presentation</vt:lpstr>
      <vt:lpstr>PowerPoint Presentation</vt:lpstr>
      <vt:lpstr>Demo </vt:lpstr>
      <vt:lpstr>Physical changes</vt:lpstr>
      <vt:lpstr>Kinetic Molecular Theory (KMT)</vt:lpstr>
      <vt:lpstr>PowerPoint Presentation</vt:lpstr>
      <vt:lpstr>PowerPoint Presentation</vt:lpstr>
      <vt:lpstr>PROPERTIES of Matter</vt:lpstr>
      <vt:lpstr>PHYSICAL PROPERTIES</vt:lpstr>
      <vt:lpstr>PHYSICAL PROPERITES - QUALITATIVE</vt:lpstr>
      <vt:lpstr>PHYSICAL PROPERITES - QUANTITATIVE</vt:lpstr>
      <vt:lpstr>Demo </vt:lpstr>
      <vt:lpstr>Demo </vt:lpstr>
      <vt:lpstr>TWO CATEGORIES OF MATTER</vt:lpstr>
      <vt:lpstr>PowerPoint Presentation</vt:lpstr>
      <vt:lpstr>PURE SUBSTANCES</vt:lpstr>
      <vt:lpstr>MIXTURES: 3 Types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</dc:title>
  <dc:creator>Laura Spindlove</dc:creator>
  <cp:lastModifiedBy>Laura Spindlove</cp:lastModifiedBy>
  <cp:revision>13</cp:revision>
  <dcterms:created xsi:type="dcterms:W3CDTF">2020-10-20T18:48:18Z</dcterms:created>
  <dcterms:modified xsi:type="dcterms:W3CDTF">2020-12-07T18:18:39Z</dcterms:modified>
</cp:coreProperties>
</file>