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47"/>
  </p:notesMasterIdLst>
  <p:sldIdLst>
    <p:sldId id="757" r:id="rId2"/>
    <p:sldId id="740" r:id="rId3"/>
    <p:sldId id="582" r:id="rId4"/>
    <p:sldId id="707" r:id="rId5"/>
    <p:sldId id="585" r:id="rId6"/>
    <p:sldId id="611" r:id="rId7"/>
    <p:sldId id="609" r:id="rId8"/>
    <p:sldId id="818" r:id="rId9"/>
    <p:sldId id="751" r:id="rId10"/>
    <p:sldId id="831" r:id="rId11"/>
    <p:sldId id="832" r:id="rId12"/>
    <p:sldId id="593" r:id="rId13"/>
    <p:sldId id="595" r:id="rId14"/>
    <p:sldId id="760" r:id="rId15"/>
    <p:sldId id="613" r:id="rId16"/>
    <p:sldId id="657" r:id="rId17"/>
    <p:sldId id="615" r:id="rId18"/>
    <p:sldId id="616" r:id="rId19"/>
    <p:sldId id="267" r:id="rId20"/>
    <p:sldId id="618" r:id="rId21"/>
    <p:sldId id="708" r:id="rId22"/>
    <p:sldId id="619" r:id="rId23"/>
    <p:sldId id="709" r:id="rId24"/>
    <p:sldId id="620" r:id="rId25"/>
    <p:sldId id="622" r:id="rId26"/>
    <p:sldId id="624" r:id="rId27"/>
    <p:sldId id="625" r:id="rId28"/>
    <p:sldId id="626" r:id="rId29"/>
    <p:sldId id="627" r:id="rId30"/>
    <p:sldId id="646" r:id="rId31"/>
    <p:sldId id="632" r:id="rId32"/>
    <p:sldId id="633" r:id="rId33"/>
    <p:sldId id="647" r:id="rId34"/>
    <p:sldId id="649" r:id="rId35"/>
    <p:sldId id="636" r:id="rId36"/>
    <p:sldId id="650" r:id="rId37"/>
    <p:sldId id="638" r:id="rId38"/>
    <p:sldId id="651" r:id="rId39"/>
    <p:sldId id="715" r:id="rId40"/>
    <p:sldId id="642" r:id="rId41"/>
    <p:sldId id="711" r:id="rId42"/>
    <p:sldId id="710" r:id="rId43"/>
    <p:sldId id="653" r:id="rId44"/>
    <p:sldId id="654" r:id="rId45"/>
    <p:sldId id="71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EEB"/>
    <a:srgbClr val="F2F2F2"/>
    <a:srgbClr val="ECEDEB"/>
    <a:srgbClr val="0B0B0B"/>
    <a:srgbClr val="E7E7E7"/>
    <a:srgbClr val="FAFAFA"/>
    <a:srgbClr val="CB974C"/>
    <a:srgbClr val="FAFCF0"/>
    <a:srgbClr val="FF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/>
    <p:restoredTop sz="85370"/>
  </p:normalViewPr>
  <p:slideViewPr>
    <p:cSldViewPr snapToGrid="0" snapToObjects="1">
      <p:cViewPr varScale="1">
        <p:scale>
          <a:sx n="90" d="100"/>
          <a:sy n="90" d="100"/>
        </p:scale>
        <p:origin x="116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17C24-CF5C-4B18-988B-381399F7AEA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327751-6EFE-4B88-A5C9-4AD62901BD00}">
      <dgm:prSet/>
      <dgm:spPr/>
      <dgm:t>
        <a:bodyPr/>
        <a:lstStyle/>
        <a:p>
          <a:r>
            <a:rPr lang="en-US" dirty="0"/>
            <a:t>MgBr</a:t>
          </a:r>
          <a:r>
            <a:rPr lang="en-US" baseline="-25000" dirty="0"/>
            <a:t>2</a:t>
          </a:r>
          <a:r>
            <a:rPr lang="en-US" dirty="0"/>
            <a:t> </a:t>
          </a:r>
        </a:p>
      </dgm:t>
    </dgm:pt>
    <dgm:pt modelId="{AA62731F-D081-49CA-846F-1F9502241800}" type="parTrans" cxnId="{D609D40F-9A74-4EC5-8ED6-AE85852BB106}">
      <dgm:prSet/>
      <dgm:spPr/>
      <dgm:t>
        <a:bodyPr/>
        <a:lstStyle/>
        <a:p>
          <a:endParaRPr lang="en-US"/>
        </a:p>
      </dgm:t>
    </dgm:pt>
    <dgm:pt modelId="{E4DC6B06-DD5A-4E36-AE21-D25B3F96C93A}" type="sibTrans" cxnId="{D609D40F-9A74-4EC5-8ED6-AE85852BB106}">
      <dgm:prSet/>
      <dgm:spPr/>
      <dgm:t>
        <a:bodyPr/>
        <a:lstStyle/>
        <a:p>
          <a:endParaRPr lang="en-US"/>
        </a:p>
      </dgm:t>
    </dgm:pt>
    <dgm:pt modelId="{E82357A0-7748-487C-93EE-13F761B2B0A8}">
      <dgm:prSet/>
      <dgm:spPr/>
      <dgm:t>
        <a:bodyPr/>
        <a:lstStyle/>
        <a:p>
          <a:r>
            <a:rPr lang="en-US" dirty="0"/>
            <a:t>magnesium brom</a:t>
          </a:r>
          <a:r>
            <a:rPr lang="en-US" b="1" dirty="0"/>
            <a:t>ide</a:t>
          </a:r>
          <a:endParaRPr lang="en-US" dirty="0"/>
        </a:p>
      </dgm:t>
    </dgm:pt>
    <dgm:pt modelId="{99E5C966-F21D-4B2F-A2BC-1AFCF39C0698}" type="parTrans" cxnId="{89002F83-8CF4-444C-88BC-316C6A0EF19E}">
      <dgm:prSet/>
      <dgm:spPr/>
      <dgm:t>
        <a:bodyPr/>
        <a:lstStyle/>
        <a:p>
          <a:endParaRPr lang="en-US"/>
        </a:p>
      </dgm:t>
    </dgm:pt>
    <dgm:pt modelId="{22AE26F8-54F8-4EDD-BE92-92ED679111C7}" type="sibTrans" cxnId="{89002F83-8CF4-444C-88BC-316C6A0EF19E}">
      <dgm:prSet/>
      <dgm:spPr/>
      <dgm:t>
        <a:bodyPr/>
        <a:lstStyle/>
        <a:p>
          <a:endParaRPr lang="en-US"/>
        </a:p>
      </dgm:t>
    </dgm:pt>
    <dgm:pt modelId="{B9F26D02-9DDB-43FA-8641-FB94A53ED97A}">
      <dgm:prSet/>
      <dgm:spPr/>
      <dgm:t>
        <a:bodyPr/>
        <a:lstStyle/>
        <a:p>
          <a:r>
            <a:rPr lang="en-US" dirty="0"/>
            <a:t>Ag</a:t>
          </a:r>
          <a:r>
            <a:rPr lang="en-US" baseline="-25000" dirty="0"/>
            <a:t>3</a:t>
          </a:r>
          <a:r>
            <a:rPr lang="en-US" dirty="0"/>
            <a:t>N </a:t>
          </a:r>
        </a:p>
      </dgm:t>
    </dgm:pt>
    <dgm:pt modelId="{50A12B72-0485-47AB-B32D-A8F9E3D4D552}" type="parTrans" cxnId="{2C48F42D-5FE3-41D6-BFFE-7F4CCBDC8B2C}">
      <dgm:prSet/>
      <dgm:spPr/>
      <dgm:t>
        <a:bodyPr/>
        <a:lstStyle/>
        <a:p>
          <a:endParaRPr lang="en-US"/>
        </a:p>
      </dgm:t>
    </dgm:pt>
    <dgm:pt modelId="{A123BF51-F28A-4077-9C4F-64365996E9BF}" type="sibTrans" cxnId="{2C48F42D-5FE3-41D6-BFFE-7F4CCBDC8B2C}">
      <dgm:prSet/>
      <dgm:spPr/>
      <dgm:t>
        <a:bodyPr/>
        <a:lstStyle/>
        <a:p>
          <a:endParaRPr lang="en-US"/>
        </a:p>
      </dgm:t>
    </dgm:pt>
    <dgm:pt modelId="{193669D6-5F57-4025-BFF9-FCB35D9BC5EF}">
      <dgm:prSet/>
      <dgm:spPr/>
      <dgm:t>
        <a:bodyPr/>
        <a:lstStyle/>
        <a:p>
          <a:r>
            <a:rPr lang="en-US"/>
            <a:t>silver nitr</a:t>
          </a:r>
          <a:r>
            <a:rPr lang="en-US" b="1"/>
            <a:t>ide</a:t>
          </a:r>
          <a:endParaRPr lang="en-US"/>
        </a:p>
      </dgm:t>
    </dgm:pt>
    <dgm:pt modelId="{E640F147-AFBF-4103-B8AA-B678E4C83020}" type="parTrans" cxnId="{0E598B66-5BA8-4463-9F2F-72AAB9695397}">
      <dgm:prSet/>
      <dgm:spPr/>
      <dgm:t>
        <a:bodyPr/>
        <a:lstStyle/>
        <a:p>
          <a:endParaRPr lang="en-US"/>
        </a:p>
      </dgm:t>
    </dgm:pt>
    <dgm:pt modelId="{D057BDD2-6313-449F-8F47-214C7CB43555}" type="sibTrans" cxnId="{0E598B66-5BA8-4463-9F2F-72AAB9695397}">
      <dgm:prSet/>
      <dgm:spPr/>
      <dgm:t>
        <a:bodyPr/>
        <a:lstStyle/>
        <a:p>
          <a:endParaRPr lang="en-US"/>
        </a:p>
      </dgm:t>
    </dgm:pt>
    <dgm:pt modelId="{F52A4065-12C6-4A52-BF8C-083576404C31}">
      <dgm:prSet/>
      <dgm:spPr/>
      <dgm:t>
        <a:bodyPr/>
        <a:lstStyle/>
        <a:p>
          <a:r>
            <a:rPr lang="en-US" dirty="0"/>
            <a:t>Sr</a:t>
          </a:r>
          <a:r>
            <a:rPr lang="en-US" baseline="-25000" dirty="0"/>
            <a:t>3</a:t>
          </a:r>
          <a:r>
            <a:rPr lang="en-US" dirty="0"/>
            <a:t>P</a:t>
          </a:r>
          <a:r>
            <a:rPr lang="en-US" baseline="-25000" dirty="0"/>
            <a:t>2</a:t>
          </a:r>
          <a:r>
            <a:rPr lang="en-US" dirty="0"/>
            <a:t> </a:t>
          </a:r>
        </a:p>
      </dgm:t>
    </dgm:pt>
    <dgm:pt modelId="{D32CBD9A-0B87-45BA-BED9-CEE4E6329710}" type="parTrans" cxnId="{7C0B3579-1B1F-42AD-B238-C53BB502B4F9}">
      <dgm:prSet/>
      <dgm:spPr/>
      <dgm:t>
        <a:bodyPr/>
        <a:lstStyle/>
        <a:p>
          <a:endParaRPr lang="en-US"/>
        </a:p>
      </dgm:t>
    </dgm:pt>
    <dgm:pt modelId="{7A0D6C3E-96B3-43B5-BFC7-98045B321787}" type="sibTrans" cxnId="{7C0B3579-1B1F-42AD-B238-C53BB502B4F9}">
      <dgm:prSet/>
      <dgm:spPr/>
      <dgm:t>
        <a:bodyPr/>
        <a:lstStyle/>
        <a:p>
          <a:endParaRPr lang="en-US"/>
        </a:p>
      </dgm:t>
    </dgm:pt>
    <dgm:pt modelId="{CF0C6CD4-4BE5-4B88-A993-AC6158714331}">
      <dgm:prSet/>
      <dgm:spPr/>
      <dgm:t>
        <a:bodyPr/>
        <a:lstStyle/>
        <a:p>
          <a:r>
            <a:rPr lang="en-US" dirty="0"/>
            <a:t>strontium phosph</a:t>
          </a:r>
          <a:r>
            <a:rPr lang="en-US" b="1" dirty="0"/>
            <a:t>ide</a:t>
          </a:r>
          <a:endParaRPr lang="en-US" dirty="0"/>
        </a:p>
      </dgm:t>
    </dgm:pt>
    <dgm:pt modelId="{88C576D8-6879-4531-82F9-ECD2B92D07B3}" type="parTrans" cxnId="{B1D5A368-B112-42E4-9422-98C2777C5B3D}">
      <dgm:prSet/>
      <dgm:spPr/>
      <dgm:t>
        <a:bodyPr/>
        <a:lstStyle/>
        <a:p>
          <a:endParaRPr lang="en-US"/>
        </a:p>
      </dgm:t>
    </dgm:pt>
    <dgm:pt modelId="{DDCBFD18-09AF-468A-873D-E3DAEEBD81A4}" type="sibTrans" cxnId="{B1D5A368-B112-42E4-9422-98C2777C5B3D}">
      <dgm:prSet/>
      <dgm:spPr/>
      <dgm:t>
        <a:bodyPr/>
        <a:lstStyle/>
        <a:p>
          <a:endParaRPr lang="en-US"/>
        </a:p>
      </dgm:t>
    </dgm:pt>
    <dgm:pt modelId="{D36CB791-5EE1-4824-B0DA-487713604BD7}">
      <dgm:prSet/>
      <dgm:spPr/>
      <dgm:t>
        <a:bodyPr/>
        <a:lstStyle/>
        <a:p>
          <a:r>
            <a:rPr lang="en-US" dirty="0"/>
            <a:t>Na</a:t>
          </a:r>
          <a:r>
            <a:rPr lang="en-US" baseline="-25000" dirty="0"/>
            <a:t>2</a:t>
          </a:r>
          <a:r>
            <a:rPr lang="en-US" dirty="0"/>
            <a:t>O </a:t>
          </a:r>
        </a:p>
      </dgm:t>
    </dgm:pt>
    <dgm:pt modelId="{E1402227-367C-4EF1-9627-D46C98166980}" type="parTrans" cxnId="{15D334F9-B4E5-4061-BB1D-5EDF544EB5FD}">
      <dgm:prSet/>
      <dgm:spPr/>
      <dgm:t>
        <a:bodyPr/>
        <a:lstStyle/>
        <a:p>
          <a:endParaRPr lang="en-US"/>
        </a:p>
      </dgm:t>
    </dgm:pt>
    <dgm:pt modelId="{F549CD05-4A1A-42E1-BB95-B16F49C7B238}" type="sibTrans" cxnId="{15D334F9-B4E5-4061-BB1D-5EDF544EB5FD}">
      <dgm:prSet/>
      <dgm:spPr/>
      <dgm:t>
        <a:bodyPr/>
        <a:lstStyle/>
        <a:p>
          <a:endParaRPr lang="en-US"/>
        </a:p>
      </dgm:t>
    </dgm:pt>
    <dgm:pt modelId="{A1D9DB1C-7853-488F-B90F-4578286A6C9F}">
      <dgm:prSet/>
      <dgm:spPr/>
      <dgm:t>
        <a:bodyPr/>
        <a:lstStyle/>
        <a:p>
          <a:r>
            <a:rPr lang="en-US" dirty="0"/>
            <a:t>sodium ox</a:t>
          </a:r>
          <a:r>
            <a:rPr lang="en-US" b="1" dirty="0"/>
            <a:t>ide</a:t>
          </a:r>
          <a:endParaRPr lang="en-US" dirty="0"/>
        </a:p>
      </dgm:t>
    </dgm:pt>
    <dgm:pt modelId="{4C154EE9-D3AC-44C0-8BBC-6BA0BE185E8E}" type="parTrans" cxnId="{18BD931B-1555-4E25-8130-7D4C9B654556}">
      <dgm:prSet/>
      <dgm:spPr/>
      <dgm:t>
        <a:bodyPr/>
        <a:lstStyle/>
        <a:p>
          <a:endParaRPr lang="en-US"/>
        </a:p>
      </dgm:t>
    </dgm:pt>
    <dgm:pt modelId="{8B168331-6F83-401B-9578-35908314E257}" type="sibTrans" cxnId="{18BD931B-1555-4E25-8130-7D4C9B654556}">
      <dgm:prSet/>
      <dgm:spPr/>
      <dgm:t>
        <a:bodyPr/>
        <a:lstStyle/>
        <a:p>
          <a:endParaRPr lang="en-US"/>
        </a:p>
      </dgm:t>
    </dgm:pt>
    <dgm:pt modelId="{2F9F7E64-3285-4F49-8DBA-61DA1014B3A6}" type="pres">
      <dgm:prSet presAssocID="{42A17C24-CF5C-4B18-988B-381399F7AEA7}" presName="Name0" presStyleCnt="0">
        <dgm:presLayoutVars>
          <dgm:dir/>
          <dgm:animLvl val="lvl"/>
          <dgm:resizeHandles val="exact"/>
        </dgm:presLayoutVars>
      </dgm:prSet>
      <dgm:spPr/>
    </dgm:pt>
    <dgm:pt modelId="{90A1BAAE-642D-E142-A1F8-82F80F3462DB}" type="pres">
      <dgm:prSet presAssocID="{BE327751-6EFE-4B88-A5C9-4AD62901BD00}" presName="linNode" presStyleCnt="0"/>
      <dgm:spPr/>
    </dgm:pt>
    <dgm:pt modelId="{D7C58EE5-B698-3647-BCA1-C643EC091C85}" type="pres">
      <dgm:prSet presAssocID="{BE327751-6EFE-4B88-A5C9-4AD62901BD0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6E0E0DE-D0C6-364B-9954-01DF66E87E94}" type="pres">
      <dgm:prSet presAssocID="{BE327751-6EFE-4B88-A5C9-4AD62901BD00}" presName="descendantText" presStyleLbl="alignAccFollowNode1" presStyleIdx="0" presStyleCnt="4">
        <dgm:presLayoutVars>
          <dgm:bulletEnabled val="1"/>
        </dgm:presLayoutVars>
      </dgm:prSet>
      <dgm:spPr/>
    </dgm:pt>
    <dgm:pt modelId="{7961FFDC-695C-A849-94D1-338389D9558A}" type="pres">
      <dgm:prSet presAssocID="{E4DC6B06-DD5A-4E36-AE21-D25B3F96C93A}" presName="sp" presStyleCnt="0"/>
      <dgm:spPr/>
    </dgm:pt>
    <dgm:pt modelId="{BC8290DA-8E77-C74B-8C87-9512E777BFC2}" type="pres">
      <dgm:prSet presAssocID="{B9F26D02-9DDB-43FA-8641-FB94A53ED97A}" presName="linNode" presStyleCnt="0"/>
      <dgm:spPr/>
    </dgm:pt>
    <dgm:pt modelId="{366971AA-F5E5-6245-95AB-D026486EB44C}" type="pres">
      <dgm:prSet presAssocID="{B9F26D02-9DDB-43FA-8641-FB94A53ED97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C4259BE-DCED-CE46-97D3-5B28E70F51F9}" type="pres">
      <dgm:prSet presAssocID="{B9F26D02-9DDB-43FA-8641-FB94A53ED97A}" presName="descendantText" presStyleLbl="alignAccFollowNode1" presStyleIdx="1" presStyleCnt="4">
        <dgm:presLayoutVars>
          <dgm:bulletEnabled val="1"/>
        </dgm:presLayoutVars>
      </dgm:prSet>
      <dgm:spPr/>
    </dgm:pt>
    <dgm:pt modelId="{E9A324D1-F586-0945-A22A-465B04563C38}" type="pres">
      <dgm:prSet presAssocID="{A123BF51-F28A-4077-9C4F-64365996E9BF}" presName="sp" presStyleCnt="0"/>
      <dgm:spPr/>
    </dgm:pt>
    <dgm:pt modelId="{8C246B7F-D219-8E4B-8757-16AE64B4B30A}" type="pres">
      <dgm:prSet presAssocID="{F52A4065-12C6-4A52-BF8C-083576404C31}" presName="linNode" presStyleCnt="0"/>
      <dgm:spPr/>
    </dgm:pt>
    <dgm:pt modelId="{55DA8978-616B-8948-9D8E-FE10FE8B03D0}" type="pres">
      <dgm:prSet presAssocID="{F52A4065-12C6-4A52-BF8C-083576404C3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5114C51-6E92-E248-A3C0-D0507C080899}" type="pres">
      <dgm:prSet presAssocID="{F52A4065-12C6-4A52-BF8C-083576404C31}" presName="descendantText" presStyleLbl="alignAccFollowNode1" presStyleIdx="2" presStyleCnt="4">
        <dgm:presLayoutVars>
          <dgm:bulletEnabled val="1"/>
        </dgm:presLayoutVars>
      </dgm:prSet>
      <dgm:spPr/>
    </dgm:pt>
    <dgm:pt modelId="{343882F7-81D4-EC45-91B3-2E595E04C521}" type="pres">
      <dgm:prSet presAssocID="{7A0D6C3E-96B3-43B5-BFC7-98045B321787}" presName="sp" presStyleCnt="0"/>
      <dgm:spPr/>
    </dgm:pt>
    <dgm:pt modelId="{1A6ECFDE-BDE6-AF47-8C67-D6F1E11521D1}" type="pres">
      <dgm:prSet presAssocID="{D36CB791-5EE1-4824-B0DA-487713604BD7}" presName="linNode" presStyleCnt="0"/>
      <dgm:spPr/>
    </dgm:pt>
    <dgm:pt modelId="{9DBEAAAA-5891-244B-84C9-6D730518BA33}" type="pres">
      <dgm:prSet presAssocID="{D36CB791-5EE1-4824-B0DA-487713604BD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787BF42-56B2-9243-9B71-87052C820D59}" type="pres">
      <dgm:prSet presAssocID="{D36CB791-5EE1-4824-B0DA-487713604BD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21C4F0E-92DA-924F-BAB9-88AD23507045}" type="presOf" srcId="{D36CB791-5EE1-4824-B0DA-487713604BD7}" destId="{9DBEAAAA-5891-244B-84C9-6D730518BA33}" srcOrd="0" destOrd="0" presId="urn:microsoft.com/office/officeart/2005/8/layout/vList5"/>
    <dgm:cxn modelId="{D609D40F-9A74-4EC5-8ED6-AE85852BB106}" srcId="{42A17C24-CF5C-4B18-988B-381399F7AEA7}" destId="{BE327751-6EFE-4B88-A5C9-4AD62901BD00}" srcOrd="0" destOrd="0" parTransId="{AA62731F-D081-49CA-846F-1F9502241800}" sibTransId="{E4DC6B06-DD5A-4E36-AE21-D25B3F96C93A}"/>
    <dgm:cxn modelId="{18BD931B-1555-4E25-8130-7D4C9B654556}" srcId="{D36CB791-5EE1-4824-B0DA-487713604BD7}" destId="{A1D9DB1C-7853-488F-B90F-4578286A6C9F}" srcOrd="0" destOrd="0" parTransId="{4C154EE9-D3AC-44C0-8BBC-6BA0BE185E8E}" sibTransId="{8B168331-6F83-401B-9578-35908314E257}"/>
    <dgm:cxn modelId="{631C4B21-6783-C646-9E44-4E1826099D5A}" type="presOf" srcId="{A1D9DB1C-7853-488F-B90F-4578286A6C9F}" destId="{8787BF42-56B2-9243-9B71-87052C820D59}" srcOrd="0" destOrd="0" presId="urn:microsoft.com/office/officeart/2005/8/layout/vList5"/>
    <dgm:cxn modelId="{2C48F42D-5FE3-41D6-BFFE-7F4CCBDC8B2C}" srcId="{42A17C24-CF5C-4B18-988B-381399F7AEA7}" destId="{B9F26D02-9DDB-43FA-8641-FB94A53ED97A}" srcOrd="1" destOrd="0" parTransId="{50A12B72-0485-47AB-B32D-A8F9E3D4D552}" sibTransId="{A123BF51-F28A-4077-9C4F-64365996E9BF}"/>
    <dgm:cxn modelId="{1691954C-1396-644A-B71F-0A95D7512C63}" type="presOf" srcId="{42A17C24-CF5C-4B18-988B-381399F7AEA7}" destId="{2F9F7E64-3285-4F49-8DBA-61DA1014B3A6}" srcOrd="0" destOrd="0" presId="urn:microsoft.com/office/officeart/2005/8/layout/vList5"/>
    <dgm:cxn modelId="{9CB08A4F-C35B-7047-B4A4-85368B6683F0}" type="presOf" srcId="{F52A4065-12C6-4A52-BF8C-083576404C31}" destId="{55DA8978-616B-8948-9D8E-FE10FE8B03D0}" srcOrd="0" destOrd="0" presId="urn:microsoft.com/office/officeart/2005/8/layout/vList5"/>
    <dgm:cxn modelId="{60F7AF5B-4571-A547-A2FB-74E59D2ED78B}" type="presOf" srcId="{193669D6-5F57-4025-BFF9-FCB35D9BC5EF}" destId="{9C4259BE-DCED-CE46-97D3-5B28E70F51F9}" srcOrd="0" destOrd="0" presId="urn:microsoft.com/office/officeart/2005/8/layout/vList5"/>
    <dgm:cxn modelId="{0E598B66-5BA8-4463-9F2F-72AAB9695397}" srcId="{B9F26D02-9DDB-43FA-8641-FB94A53ED97A}" destId="{193669D6-5F57-4025-BFF9-FCB35D9BC5EF}" srcOrd="0" destOrd="0" parTransId="{E640F147-AFBF-4103-B8AA-B678E4C83020}" sibTransId="{D057BDD2-6313-449F-8F47-214C7CB43555}"/>
    <dgm:cxn modelId="{B1D5A368-B112-42E4-9422-98C2777C5B3D}" srcId="{F52A4065-12C6-4A52-BF8C-083576404C31}" destId="{CF0C6CD4-4BE5-4B88-A993-AC6158714331}" srcOrd="0" destOrd="0" parTransId="{88C576D8-6879-4531-82F9-ECD2B92D07B3}" sibTransId="{DDCBFD18-09AF-468A-873D-E3DAEEBD81A4}"/>
    <dgm:cxn modelId="{6CBB8B76-666D-8348-9DAC-C0304ED63B98}" type="presOf" srcId="{CF0C6CD4-4BE5-4B88-A993-AC6158714331}" destId="{25114C51-6E92-E248-A3C0-D0507C080899}" srcOrd="0" destOrd="0" presId="urn:microsoft.com/office/officeart/2005/8/layout/vList5"/>
    <dgm:cxn modelId="{7C0B3579-1B1F-42AD-B238-C53BB502B4F9}" srcId="{42A17C24-CF5C-4B18-988B-381399F7AEA7}" destId="{F52A4065-12C6-4A52-BF8C-083576404C31}" srcOrd="2" destOrd="0" parTransId="{D32CBD9A-0B87-45BA-BED9-CEE4E6329710}" sibTransId="{7A0D6C3E-96B3-43B5-BFC7-98045B321787}"/>
    <dgm:cxn modelId="{89002F83-8CF4-444C-88BC-316C6A0EF19E}" srcId="{BE327751-6EFE-4B88-A5C9-4AD62901BD00}" destId="{E82357A0-7748-487C-93EE-13F761B2B0A8}" srcOrd="0" destOrd="0" parTransId="{99E5C966-F21D-4B2F-A2BC-1AFCF39C0698}" sibTransId="{22AE26F8-54F8-4EDD-BE92-92ED679111C7}"/>
    <dgm:cxn modelId="{281B5F8E-3EA7-ED4A-ADBF-C8B1C7B95846}" type="presOf" srcId="{B9F26D02-9DDB-43FA-8641-FB94A53ED97A}" destId="{366971AA-F5E5-6245-95AB-D026486EB44C}" srcOrd="0" destOrd="0" presId="urn:microsoft.com/office/officeart/2005/8/layout/vList5"/>
    <dgm:cxn modelId="{3D4A9D93-8795-7745-B7FC-90D492400500}" type="presOf" srcId="{BE327751-6EFE-4B88-A5C9-4AD62901BD00}" destId="{D7C58EE5-B698-3647-BCA1-C643EC091C85}" srcOrd="0" destOrd="0" presId="urn:microsoft.com/office/officeart/2005/8/layout/vList5"/>
    <dgm:cxn modelId="{61731499-E86D-0646-9E59-2654F8E5ED54}" type="presOf" srcId="{E82357A0-7748-487C-93EE-13F761B2B0A8}" destId="{76E0E0DE-D0C6-364B-9954-01DF66E87E94}" srcOrd="0" destOrd="0" presId="urn:microsoft.com/office/officeart/2005/8/layout/vList5"/>
    <dgm:cxn modelId="{15D334F9-B4E5-4061-BB1D-5EDF544EB5FD}" srcId="{42A17C24-CF5C-4B18-988B-381399F7AEA7}" destId="{D36CB791-5EE1-4824-B0DA-487713604BD7}" srcOrd="3" destOrd="0" parTransId="{E1402227-367C-4EF1-9627-D46C98166980}" sibTransId="{F549CD05-4A1A-42E1-BB95-B16F49C7B238}"/>
    <dgm:cxn modelId="{94D55888-ACDF-384A-AF70-09791A79A3EE}" type="presParOf" srcId="{2F9F7E64-3285-4F49-8DBA-61DA1014B3A6}" destId="{90A1BAAE-642D-E142-A1F8-82F80F3462DB}" srcOrd="0" destOrd="0" presId="urn:microsoft.com/office/officeart/2005/8/layout/vList5"/>
    <dgm:cxn modelId="{C5EBE11D-C9AF-EF47-A55F-648B77E2ECED}" type="presParOf" srcId="{90A1BAAE-642D-E142-A1F8-82F80F3462DB}" destId="{D7C58EE5-B698-3647-BCA1-C643EC091C85}" srcOrd="0" destOrd="0" presId="urn:microsoft.com/office/officeart/2005/8/layout/vList5"/>
    <dgm:cxn modelId="{FD526E65-D218-984C-901C-62F5A9830355}" type="presParOf" srcId="{90A1BAAE-642D-E142-A1F8-82F80F3462DB}" destId="{76E0E0DE-D0C6-364B-9954-01DF66E87E94}" srcOrd="1" destOrd="0" presId="urn:microsoft.com/office/officeart/2005/8/layout/vList5"/>
    <dgm:cxn modelId="{71762909-EACA-5C48-9A53-6545BAA131B6}" type="presParOf" srcId="{2F9F7E64-3285-4F49-8DBA-61DA1014B3A6}" destId="{7961FFDC-695C-A849-94D1-338389D9558A}" srcOrd="1" destOrd="0" presId="urn:microsoft.com/office/officeart/2005/8/layout/vList5"/>
    <dgm:cxn modelId="{3D3A6A8C-9A92-AE4A-8F1D-6E0B64D8AEB4}" type="presParOf" srcId="{2F9F7E64-3285-4F49-8DBA-61DA1014B3A6}" destId="{BC8290DA-8E77-C74B-8C87-9512E777BFC2}" srcOrd="2" destOrd="0" presId="urn:microsoft.com/office/officeart/2005/8/layout/vList5"/>
    <dgm:cxn modelId="{2D682E0B-AE09-4F47-8057-2789E9CBB871}" type="presParOf" srcId="{BC8290DA-8E77-C74B-8C87-9512E777BFC2}" destId="{366971AA-F5E5-6245-95AB-D026486EB44C}" srcOrd="0" destOrd="0" presId="urn:microsoft.com/office/officeart/2005/8/layout/vList5"/>
    <dgm:cxn modelId="{EFBEBC72-66DF-8A4A-83E4-8BDE66DF9E1C}" type="presParOf" srcId="{BC8290DA-8E77-C74B-8C87-9512E777BFC2}" destId="{9C4259BE-DCED-CE46-97D3-5B28E70F51F9}" srcOrd="1" destOrd="0" presId="urn:microsoft.com/office/officeart/2005/8/layout/vList5"/>
    <dgm:cxn modelId="{115E40CE-D37A-1141-B470-BE52E91C9211}" type="presParOf" srcId="{2F9F7E64-3285-4F49-8DBA-61DA1014B3A6}" destId="{E9A324D1-F586-0945-A22A-465B04563C38}" srcOrd="3" destOrd="0" presId="urn:microsoft.com/office/officeart/2005/8/layout/vList5"/>
    <dgm:cxn modelId="{049E9498-33DA-DD44-8BE0-2AFD2B5F37D1}" type="presParOf" srcId="{2F9F7E64-3285-4F49-8DBA-61DA1014B3A6}" destId="{8C246B7F-D219-8E4B-8757-16AE64B4B30A}" srcOrd="4" destOrd="0" presId="urn:microsoft.com/office/officeart/2005/8/layout/vList5"/>
    <dgm:cxn modelId="{E03F17F9-87DF-084D-9FD3-C860EABFD0C9}" type="presParOf" srcId="{8C246B7F-D219-8E4B-8757-16AE64B4B30A}" destId="{55DA8978-616B-8948-9D8E-FE10FE8B03D0}" srcOrd="0" destOrd="0" presId="urn:microsoft.com/office/officeart/2005/8/layout/vList5"/>
    <dgm:cxn modelId="{463C1B2E-3470-8848-A64A-39CF8865A816}" type="presParOf" srcId="{8C246B7F-D219-8E4B-8757-16AE64B4B30A}" destId="{25114C51-6E92-E248-A3C0-D0507C080899}" srcOrd="1" destOrd="0" presId="urn:microsoft.com/office/officeart/2005/8/layout/vList5"/>
    <dgm:cxn modelId="{C5A59E29-38FE-914E-B881-75391CEDDC85}" type="presParOf" srcId="{2F9F7E64-3285-4F49-8DBA-61DA1014B3A6}" destId="{343882F7-81D4-EC45-91B3-2E595E04C521}" srcOrd="5" destOrd="0" presId="urn:microsoft.com/office/officeart/2005/8/layout/vList5"/>
    <dgm:cxn modelId="{4359DD59-A63C-624F-85D2-55A460E3A5EB}" type="presParOf" srcId="{2F9F7E64-3285-4F49-8DBA-61DA1014B3A6}" destId="{1A6ECFDE-BDE6-AF47-8C67-D6F1E11521D1}" srcOrd="6" destOrd="0" presId="urn:microsoft.com/office/officeart/2005/8/layout/vList5"/>
    <dgm:cxn modelId="{2B276D70-3D7D-0043-805C-D840346122A2}" type="presParOf" srcId="{1A6ECFDE-BDE6-AF47-8C67-D6F1E11521D1}" destId="{9DBEAAAA-5891-244B-84C9-6D730518BA33}" srcOrd="0" destOrd="0" presId="urn:microsoft.com/office/officeart/2005/8/layout/vList5"/>
    <dgm:cxn modelId="{428E015B-CE06-E042-9953-DD1D280DC121}" type="presParOf" srcId="{1A6ECFDE-BDE6-AF47-8C67-D6F1E11521D1}" destId="{8787BF42-56B2-9243-9B71-87052C820D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17C24-CF5C-4B18-988B-381399F7AEA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327751-6EFE-4B88-A5C9-4AD62901BD00}">
      <dgm:prSet custT="1"/>
      <dgm:spPr/>
      <dgm:t>
        <a:bodyPr/>
        <a:lstStyle/>
        <a:p>
          <a:r>
            <a:rPr lang="en-US" sz="3100" dirty="0"/>
            <a:t>copper(I) iodide </a:t>
          </a:r>
        </a:p>
      </dgm:t>
    </dgm:pt>
    <dgm:pt modelId="{AA62731F-D081-49CA-846F-1F9502241800}" type="parTrans" cxnId="{D609D40F-9A74-4EC5-8ED6-AE85852BB106}">
      <dgm:prSet/>
      <dgm:spPr/>
      <dgm:t>
        <a:bodyPr/>
        <a:lstStyle/>
        <a:p>
          <a:endParaRPr lang="en-US"/>
        </a:p>
      </dgm:t>
    </dgm:pt>
    <dgm:pt modelId="{E4DC6B06-DD5A-4E36-AE21-D25B3F96C93A}" type="sibTrans" cxnId="{D609D40F-9A74-4EC5-8ED6-AE85852BB106}">
      <dgm:prSet/>
      <dgm:spPr/>
      <dgm:t>
        <a:bodyPr/>
        <a:lstStyle/>
        <a:p>
          <a:endParaRPr lang="en-US"/>
        </a:p>
      </dgm:t>
    </dgm:pt>
    <dgm:pt modelId="{E82357A0-7748-487C-93EE-13F761B2B0A8}">
      <dgm:prSet/>
      <dgm:spPr/>
      <dgm:t>
        <a:bodyPr/>
        <a:lstStyle/>
        <a:p>
          <a:r>
            <a:rPr lang="en-US" dirty="0" err="1"/>
            <a:t>CuI</a:t>
          </a:r>
          <a:endParaRPr lang="en-US" dirty="0"/>
        </a:p>
      </dgm:t>
    </dgm:pt>
    <dgm:pt modelId="{99E5C966-F21D-4B2F-A2BC-1AFCF39C0698}" type="parTrans" cxnId="{89002F83-8CF4-444C-88BC-316C6A0EF19E}">
      <dgm:prSet/>
      <dgm:spPr/>
      <dgm:t>
        <a:bodyPr/>
        <a:lstStyle/>
        <a:p>
          <a:endParaRPr lang="en-US"/>
        </a:p>
      </dgm:t>
    </dgm:pt>
    <dgm:pt modelId="{22AE26F8-54F8-4EDD-BE92-92ED679111C7}" type="sibTrans" cxnId="{89002F83-8CF4-444C-88BC-316C6A0EF19E}">
      <dgm:prSet/>
      <dgm:spPr/>
      <dgm:t>
        <a:bodyPr/>
        <a:lstStyle/>
        <a:p>
          <a:endParaRPr lang="en-US"/>
        </a:p>
      </dgm:t>
    </dgm:pt>
    <dgm:pt modelId="{B9F26D02-9DDB-43FA-8641-FB94A53ED97A}">
      <dgm:prSet/>
      <dgm:spPr/>
      <dgm:t>
        <a:bodyPr/>
        <a:lstStyle/>
        <a:p>
          <a:r>
            <a:rPr lang="en-US" dirty="0"/>
            <a:t>tin(II) nitride  </a:t>
          </a:r>
        </a:p>
      </dgm:t>
    </dgm:pt>
    <dgm:pt modelId="{50A12B72-0485-47AB-B32D-A8F9E3D4D552}" type="parTrans" cxnId="{2C48F42D-5FE3-41D6-BFFE-7F4CCBDC8B2C}">
      <dgm:prSet/>
      <dgm:spPr/>
      <dgm:t>
        <a:bodyPr/>
        <a:lstStyle/>
        <a:p>
          <a:endParaRPr lang="en-US"/>
        </a:p>
      </dgm:t>
    </dgm:pt>
    <dgm:pt modelId="{A123BF51-F28A-4077-9C4F-64365996E9BF}" type="sibTrans" cxnId="{2C48F42D-5FE3-41D6-BFFE-7F4CCBDC8B2C}">
      <dgm:prSet/>
      <dgm:spPr/>
      <dgm:t>
        <a:bodyPr/>
        <a:lstStyle/>
        <a:p>
          <a:endParaRPr lang="en-US"/>
        </a:p>
      </dgm:t>
    </dgm:pt>
    <dgm:pt modelId="{193669D6-5F57-4025-BFF9-FCB35D9BC5EF}">
      <dgm:prSet/>
      <dgm:spPr/>
      <dgm:t>
        <a:bodyPr/>
        <a:lstStyle/>
        <a:p>
          <a:r>
            <a:rPr lang="en-US" dirty="0"/>
            <a:t>Sn</a:t>
          </a:r>
          <a:r>
            <a:rPr lang="en-US" baseline="-25000" dirty="0"/>
            <a:t>3</a:t>
          </a:r>
          <a:r>
            <a:rPr lang="en-US" dirty="0"/>
            <a:t>N</a:t>
          </a:r>
          <a:r>
            <a:rPr lang="en-US" baseline="-25000" dirty="0"/>
            <a:t>2</a:t>
          </a:r>
        </a:p>
      </dgm:t>
    </dgm:pt>
    <dgm:pt modelId="{E640F147-AFBF-4103-B8AA-B678E4C83020}" type="parTrans" cxnId="{0E598B66-5BA8-4463-9F2F-72AAB9695397}">
      <dgm:prSet/>
      <dgm:spPr/>
      <dgm:t>
        <a:bodyPr/>
        <a:lstStyle/>
        <a:p>
          <a:endParaRPr lang="en-US"/>
        </a:p>
      </dgm:t>
    </dgm:pt>
    <dgm:pt modelId="{D057BDD2-6313-449F-8F47-214C7CB43555}" type="sibTrans" cxnId="{0E598B66-5BA8-4463-9F2F-72AAB9695397}">
      <dgm:prSet/>
      <dgm:spPr/>
      <dgm:t>
        <a:bodyPr/>
        <a:lstStyle/>
        <a:p>
          <a:endParaRPr lang="en-US"/>
        </a:p>
      </dgm:t>
    </dgm:pt>
    <dgm:pt modelId="{F52A4065-12C6-4A52-BF8C-083576404C31}">
      <dgm:prSet/>
      <dgm:spPr/>
      <dgm:t>
        <a:bodyPr/>
        <a:lstStyle/>
        <a:p>
          <a:r>
            <a:rPr lang="en-US" dirty="0"/>
            <a:t>iron(II) phosphide </a:t>
          </a:r>
        </a:p>
      </dgm:t>
    </dgm:pt>
    <dgm:pt modelId="{D32CBD9A-0B87-45BA-BED9-CEE4E6329710}" type="parTrans" cxnId="{7C0B3579-1B1F-42AD-B238-C53BB502B4F9}">
      <dgm:prSet/>
      <dgm:spPr/>
      <dgm:t>
        <a:bodyPr/>
        <a:lstStyle/>
        <a:p>
          <a:endParaRPr lang="en-US"/>
        </a:p>
      </dgm:t>
    </dgm:pt>
    <dgm:pt modelId="{7A0D6C3E-96B3-43B5-BFC7-98045B321787}" type="sibTrans" cxnId="{7C0B3579-1B1F-42AD-B238-C53BB502B4F9}">
      <dgm:prSet/>
      <dgm:spPr/>
      <dgm:t>
        <a:bodyPr/>
        <a:lstStyle/>
        <a:p>
          <a:endParaRPr lang="en-US"/>
        </a:p>
      </dgm:t>
    </dgm:pt>
    <dgm:pt modelId="{CF0C6CD4-4BE5-4B88-A993-AC6158714331}">
      <dgm:prSet/>
      <dgm:spPr/>
      <dgm:t>
        <a:bodyPr/>
        <a:lstStyle/>
        <a:p>
          <a:r>
            <a:rPr lang="en-US" dirty="0"/>
            <a:t>Fe</a:t>
          </a:r>
          <a:r>
            <a:rPr lang="en-US" baseline="-25000" dirty="0"/>
            <a:t>3</a:t>
          </a:r>
          <a:r>
            <a:rPr lang="en-US" dirty="0"/>
            <a:t>P</a:t>
          </a:r>
          <a:r>
            <a:rPr lang="en-US" baseline="-25000" dirty="0"/>
            <a:t>2</a:t>
          </a:r>
          <a:endParaRPr lang="en-US" dirty="0"/>
        </a:p>
      </dgm:t>
    </dgm:pt>
    <dgm:pt modelId="{88C576D8-6879-4531-82F9-ECD2B92D07B3}" type="parTrans" cxnId="{B1D5A368-B112-42E4-9422-98C2777C5B3D}">
      <dgm:prSet/>
      <dgm:spPr/>
      <dgm:t>
        <a:bodyPr/>
        <a:lstStyle/>
        <a:p>
          <a:endParaRPr lang="en-US"/>
        </a:p>
      </dgm:t>
    </dgm:pt>
    <dgm:pt modelId="{DDCBFD18-09AF-468A-873D-E3DAEEBD81A4}" type="sibTrans" cxnId="{B1D5A368-B112-42E4-9422-98C2777C5B3D}">
      <dgm:prSet/>
      <dgm:spPr/>
      <dgm:t>
        <a:bodyPr/>
        <a:lstStyle/>
        <a:p>
          <a:endParaRPr lang="en-US"/>
        </a:p>
      </dgm:t>
    </dgm:pt>
    <dgm:pt modelId="{D36CB791-5EE1-4824-B0DA-487713604BD7}">
      <dgm:prSet/>
      <dgm:spPr/>
      <dgm:t>
        <a:bodyPr/>
        <a:lstStyle/>
        <a:p>
          <a:r>
            <a:rPr lang="en-US" dirty="0"/>
            <a:t>tin(IV) nitride</a:t>
          </a:r>
        </a:p>
      </dgm:t>
    </dgm:pt>
    <dgm:pt modelId="{E1402227-367C-4EF1-9627-D46C98166980}" type="parTrans" cxnId="{15D334F9-B4E5-4061-BB1D-5EDF544EB5FD}">
      <dgm:prSet/>
      <dgm:spPr/>
      <dgm:t>
        <a:bodyPr/>
        <a:lstStyle/>
        <a:p>
          <a:endParaRPr lang="en-US"/>
        </a:p>
      </dgm:t>
    </dgm:pt>
    <dgm:pt modelId="{F549CD05-4A1A-42E1-BB95-B16F49C7B238}" type="sibTrans" cxnId="{15D334F9-B4E5-4061-BB1D-5EDF544EB5FD}">
      <dgm:prSet/>
      <dgm:spPr/>
      <dgm:t>
        <a:bodyPr/>
        <a:lstStyle/>
        <a:p>
          <a:endParaRPr lang="en-US"/>
        </a:p>
      </dgm:t>
    </dgm:pt>
    <dgm:pt modelId="{A1D9DB1C-7853-488F-B90F-4578286A6C9F}">
      <dgm:prSet/>
      <dgm:spPr/>
      <dgm:t>
        <a:bodyPr/>
        <a:lstStyle/>
        <a:p>
          <a:r>
            <a:rPr lang="en-US" dirty="0"/>
            <a:t>Sn</a:t>
          </a:r>
          <a:r>
            <a:rPr lang="en-US" baseline="-25000" dirty="0"/>
            <a:t>3</a:t>
          </a:r>
          <a:r>
            <a:rPr lang="en-US" dirty="0"/>
            <a:t>N</a:t>
          </a:r>
          <a:r>
            <a:rPr lang="en-US" baseline="-25000" dirty="0"/>
            <a:t>4</a:t>
          </a:r>
        </a:p>
      </dgm:t>
    </dgm:pt>
    <dgm:pt modelId="{4C154EE9-D3AC-44C0-8BBC-6BA0BE185E8E}" type="parTrans" cxnId="{18BD931B-1555-4E25-8130-7D4C9B654556}">
      <dgm:prSet/>
      <dgm:spPr/>
      <dgm:t>
        <a:bodyPr/>
        <a:lstStyle/>
        <a:p>
          <a:endParaRPr lang="en-US"/>
        </a:p>
      </dgm:t>
    </dgm:pt>
    <dgm:pt modelId="{8B168331-6F83-401B-9578-35908314E257}" type="sibTrans" cxnId="{18BD931B-1555-4E25-8130-7D4C9B654556}">
      <dgm:prSet/>
      <dgm:spPr/>
      <dgm:t>
        <a:bodyPr/>
        <a:lstStyle/>
        <a:p>
          <a:endParaRPr lang="en-US"/>
        </a:p>
      </dgm:t>
    </dgm:pt>
    <dgm:pt modelId="{2F9F7E64-3285-4F49-8DBA-61DA1014B3A6}" type="pres">
      <dgm:prSet presAssocID="{42A17C24-CF5C-4B18-988B-381399F7AEA7}" presName="Name0" presStyleCnt="0">
        <dgm:presLayoutVars>
          <dgm:dir/>
          <dgm:animLvl val="lvl"/>
          <dgm:resizeHandles val="exact"/>
        </dgm:presLayoutVars>
      </dgm:prSet>
      <dgm:spPr/>
    </dgm:pt>
    <dgm:pt modelId="{90A1BAAE-642D-E142-A1F8-82F80F3462DB}" type="pres">
      <dgm:prSet presAssocID="{BE327751-6EFE-4B88-A5C9-4AD62901BD00}" presName="linNode" presStyleCnt="0"/>
      <dgm:spPr/>
    </dgm:pt>
    <dgm:pt modelId="{D7C58EE5-B698-3647-BCA1-C643EC091C85}" type="pres">
      <dgm:prSet presAssocID="{BE327751-6EFE-4B88-A5C9-4AD62901BD00}" presName="parentText" presStyleLbl="node1" presStyleIdx="0" presStyleCnt="4" custScaleX="261123">
        <dgm:presLayoutVars>
          <dgm:chMax val="1"/>
          <dgm:bulletEnabled val="1"/>
        </dgm:presLayoutVars>
      </dgm:prSet>
      <dgm:spPr/>
    </dgm:pt>
    <dgm:pt modelId="{76E0E0DE-D0C6-364B-9954-01DF66E87E94}" type="pres">
      <dgm:prSet presAssocID="{BE327751-6EFE-4B88-A5C9-4AD62901BD00}" presName="descendantText" presStyleLbl="alignAccFollowNode1" presStyleIdx="0" presStyleCnt="4">
        <dgm:presLayoutVars>
          <dgm:bulletEnabled val="1"/>
        </dgm:presLayoutVars>
      </dgm:prSet>
      <dgm:spPr/>
    </dgm:pt>
    <dgm:pt modelId="{7961FFDC-695C-A849-94D1-338389D9558A}" type="pres">
      <dgm:prSet presAssocID="{E4DC6B06-DD5A-4E36-AE21-D25B3F96C93A}" presName="sp" presStyleCnt="0"/>
      <dgm:spPr/>
    </dgm:pt>
    <dgm:pt modelId="{BC8290DA-8E77-C74B-8C87-9512E777BFC2}" type="pres">
      <dgm:prSet presAssocID="{B9F26D02-9DDB-43FA-8641-FB94A53ED97A}" presName="linNode" presStyleCnt="0"/>
      <dgm:spPr/>
    </dgm:pt>
    <dgm:pt modelId="{366971AA-F5E5-6245-95AB-D026486EB44C}" type="pres">
      <dgm:prSet presAssocID="{B9F26D02-9DDB-43FA-8641-FB94A53ED97A}" presName="parentText" presStyleLbl="node1" presStyleIdx="1" presStyleCnt="4" custScaleX="254465">
        <dgm:presLayoutVars>
          <dgm:chMax val="1"/>
          <dgm:bulletEnabled val="1"/>
        </dgm:presLayoutVars>
      </dgm:prSet>
      <dgm:spPr/>
    </dgm:pt>
    <dgm:pt modelId="{9C4259BE-DCED-CE46-97D3-5B28E70F51F9}" type="pres">
      <dgm:prSet presAssocID="{B9F26D02-9DDB-43FA-8641-FB94A53ED97A}" presName="descendantText" presStyleLbl="alignAccFollowNode1" presStyleIdx="1" presStyleCnt="4">
        <dgm:presLayoutVars>
          <dgm:bulletEnabled val="1"/>
        </dgm:presLayoutVars>
      </dgm:prSet>
      <dgm:spPr/>
    </dgm:pt>
    <dgm:pt modelId="{E9A324D1-F586-0945-A22A-465B04563C38}" type="pres">
      <dgm:prSet presAssocID="{A123BF51-F28A-4077-9C4F-64365996E9BF}" presName="sp" presStyleCnt="0"/>
      <dgm:spPr/>
    </dgm:pt>
    <dgm:pt modelId="{8C246B7F-D219-8E4B-8757-16AE64B4B30A}" type="pres">
      <dgm:prSet presAssocID="{F52A4065-12C6-4A52-BF8C-083576404C31}" presName="linNode" presStyleCnt="0"/>
      <dgm:spPr/>
    </dgm:pt>
    <dgm:pt modelId="{55DA8978-616B-8948-9D8E-FE10FE8B03D0}" type="pres">
      <dgm:prSet presAssocID="{F52A4065-12C6-4A52-BF8C-083576404C31}" presName="parentText" presStyleLbl="node1" presStyleIdx="2" presStyleCnt="4" custScaleX="250356">
        <dgm:presLayoutVars>
          <dgm:chMax val="1"/>
          <dgm:bulletEnabled val="1"/>
        </dgm:presLayoutVars>
      </dgm:prSet>
      <dgm:spPr/>
    </dgm:pt>
    <dgm:pt modelId="{25114C51-6E92-E248-A3C0-D0507C080899}" type="pres">
      <dgm:prSet presAssocID="{F52A4065-12C6-4A52-BF8C-083576404C31}" presName="descendantText" presStyleLbl="alignAccFollowNode1" presStyleIdx="2" presStyleCnt="4">
        <dgm:presLayoutVars>
          <dgm:bulletEnabled val="1"/>
        </dgm:presLayoutVars>
      </dgm:prSet>
      <dgm:spPr/>
    </dgm:pt>
    <dgm:pt modelId="{343882F7-81D4-EC45-91B3-2E595E04C521}" type="pres">
      <dgm:prSet presAssocID="{7A0D6C3E-96B3-43B5-BFC7-98045B321787}" presName="sp" presStyleCnt="0"/>
      <dgm:spPr/>
    </dgm:pt>
    <dgm:pt modelId="{1A6ECFDE-BDE6-AF47-8C67-D6F1E11521D1}" type="pres">
      <dgm:prSet presAssocID="{D36CB791-5EE1-4824-B0DA-487713604BD7}" presName="linNode" presStyleCnt="0"/>
      <dgm:spPr/>
    </dgm:pt>
    <dgm:pt modelId="{9DBEAAAA-5891-244B-84C9-6D730518BA33}" type="pres">
      <dgm:prSet presAssocID="{D36CB791-5EE1-4824-B0DA-487713604BD7}" presName="parentText" presStyleLbl="node1" presStyleIdx="3" presStyleCnt="4" custScaleX="266520">
        <dgm:presLayoutVars>
          <dgm:chMax val="1"/>
          <dgm:bulletEnabled val="1"/>
        </dgm:presLayoutVars>
      </dgm:prSet>
      <dgm:spPr/>
    </dgm:pt>
    <dgm:pt modelId="{8787BF42-56B2-9243-9B71-87052C820D59}" type="pres">
      <dgm:prSet presAssocID="{D36CB791-5EE1-4824-B0DA-487713604BD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DD3A403-2368-C94B-87F1-F6D02C217DAB}" type="presOf" srcId="{193669D6-5F57-4025-BFF9-FCB35D9BC5EF}" destId="{9C4259BE-DCED-CE46-97D3-5B28E70F51F9}" srcOrd="0" destOrd="0" presId="urn:microsoft.com/office/officeart/2005/8/layout/vList5"/>
    <dgm:cxn modelId="{5847D909-907E-8047-8F01-B120A3090758}" type="presOf" srcId="{CF0C6CD4-4BE5-4B88-A993-AC6158714331}" destId="{25114C51-6E92-E248-A3C0-D0507C080899}" srcOrd="0" destOrd="0" presId="urn:microsoft.com/office/officeart/2005/8/layout/vList5"/>
    <dgm:cxn modelId="{D609D40F-9A74-4EC5-8ED6-AE85852BB106}" srcId="{42A17C24-CF5C-4B18-988B-381399F7AEA7}" destId="{BE327751-6EFE-4B88-A5C9-4AD62901BD00}" srcOrd="0" destOrd="0" parTransId="{AA62731F-D081-49CA-846F-1F9502241800}" sibTransId="{E4DC6B06-DD5A-4E36-AE21-D25B3F96C93A}"/>
    <dgm:cxn modelId="{18BD931B-1555-4E25-8130-7D4C9B654556}" srcId="{D36CB791-5EE1-4824-B0DA-487713604BD7}" destId="{A1D9DB1C-7853-488F-B90F-4578286A6C9F}" srcOrd="0" destOrd="0" parTransId="{4C154EE9-D3AC-44C0-8BBC-6BA0BE185E8E}" sibTransId="{8B168331-6F83-401B-9578-35908314E257}"/>
    <dgm:cxn modelId="{2C48F42D-5FE3-41D6-BFFE-7F4CCBDC8B2C}" srcId="{42A17C24-CF5C-4B18-988B-381399F7AEA7}" destId="{B9F26D02-9DDB-43FA-8641-FB94A53ED97A}" srcOrd="1" destOrd="0" parTransId="{50A12B72-0485-47AB-B32D-A8F9E3D4D552}" sibTransId="{A123BF51-F28A-4077-9C4F-64365996E9BF}"/>
    <dgm:cxn modelId="{ED0D8D46-A00A-874C-9EE1-A304C258C01C}" type="presOf" srcId="{D36CB791-5EE1-4824-B0DA-487713604BD7}" destId="{9DBEAAAA-5891-244B-84C9-6D730518BA33}" srcOrd="0" destOrd="0" presId="urn:microsoft.com/office/officeart/2005/8/layout/vList5"/>
    <dgm:cxn modelId="{1691954C-1396-644A-B71F-0A95D7512C63}" type="presOf" srcId="{42A17C24-CF5C-4B18-988B-381399F7AEA7}" destId="{2F9F7E64-3285-4F49-8DBA-61DA1014B3A6}" srcOrd="0" destOrd="0" presId="urn:microsoft.com/office/officeart/2005/8/layout/vList5"/>
    <dgm:cxn modelId="{0E598B66-5BA8-4463-9F2F-72AAB9695397}" srcId="{B9F26D02-9DDB-43FA-8641-FB94A53ED97A}" destId="{193669D6-5F57-4025-BFF9-FCB35D9BC5EF}" srcOrd="0" destOrd="0" parTransId="{E640F147-AFBF-4103-B8AA-B678E4C83020}" sibTransId="{D057BDD2-6313-449F-8F47-214C7CB43555}"/>
    <dgm:cxn modelId="{B1D5A368-B112-42E4-9422-98C2777C5B3D}" srcId="{F52A4065-12C6-4A52-BF8C-083576404C31}" destId="{CF0C6CD4-4BE5-4B88-A993-AC6158714331}" srcOrd="0" destOrd="0" parTransId="{88C576D8-6879-4531-82F9-ECD2B92D07B3}" sibTransId="{DDCBFD18-09AF-468A-873D-E3DAEEBD81A4}"/>
    <dgm:cxn modelId="{7C0B3579-1B1F-42AD-B238-C53BB502B4F9}" srcId="{42A17C24-CF5C-4B18-988B-381399F7AEA7}" destId="{F52A4065-12C6-4A52-BF8C-083576404C31}" srcOrd="2" destOrd="0" parTransId="{D32CBD9A-0B87-45BA-BED9-CEE4E6329710}" sibTransId="{7A0D6C3E-96B3-43B5-BFC7-98045B321787}"/>
    <dgm:cxn modelId="{89002F83-8CF4-444C-88BC-316C6A0EF19E}" srcId="{BE327751-6EFE-4B88-A5C9-4AD62901BD00}" destId="{E82357A0-7748-487C-93EE-13F761B2B0A8}" srcOrd="0" destOrd="0" parTransId="{99E5C966-F21D-4B2F-A2BC-1AFCF39C0698}" sibTransId="{22AE26F8-54F8-4EDD-BE92-92ED679111C7}"/>
    <dgm:cxn modelId="{9A00588C-79A2-A542-BCF3-560F7FE0465D}" type="presOf" srcId="{BE327751-6EFE-4B88-A5C9-4AD62901BD00}" destId="{D7C58EE5-B698-3647-BCA1-C643EC091C85}" srcOrd="0" destOrd="0" presId="urn:microsoft.com/office/officeart/2005/8/layout/vList5"/>
    <dgm:cxn modelId="{C15393AD-38DB-FC42-A78D-353948C93208}" type="presOf" srcId="{A1D9DB1C-7853-488F-B90F-4578286A6C9F}" destId="{8787BF42-56B2-9243-9B71-87052C820D59}" srcOrd="0" destOrd="0" presId="urn:microsoft.com/office/officeart/2005/8/layout/vList5"/>
    <dgm:cxn modelId="{B362D8CD-E0D8-564A-84AF-F70A4E503116}" type="presOf" srcId="{F52A4065-12C6-4A52-BF8C-083576404C31}" destId="{55DA8978-616B-8948-9D8E-FE10FE8B03D0}" srcOrd="0" destOrd="0" presId="urn:microsoft.com/office/officeart/2005/8/layout/vList5"/>
    <dgm:cxn modelId="{EEA640DA-A351-E64F-A08F-64609AB65331}" type="presOf" srcId="{B9F26D02-9DDB-43FA-8641-FB94A53ED97A}" destId="{366971AA-F5E5-6245-95AB-D026486EB44C}" srcOrd="0" destOrd="0" presId="urn:microsoft.com/office/officeart/2005/8/layout/vList5"/>
    <dgm:cxn modelId="{0DC508F0-CF87-C24D-83B2-4202DF557E37}" type="presOf" srcId="{E82357A0-7748-487C-93EE-13F761B2B0A8}" destId="{76E0E0DE-D0C6-364B-9954-01DF66E87E94}" srcOrd="0" destOrd="0" presId="urn:microsoft.com/office/officeart/2005/8/layout/vList5"/>
    <dgm:cxn modelId="{15D334F9-B4E5-4061-BB1D-5EDF544EB5FD}" srcId="{42A17C24-CF5C-4B18-988B-381399F7AEA7}" destId="{D36CB791-5EE1-4824-B0DA-487713604BD7}" srcOrd="3" destOrd="0" parTransId="{E1402227-367C-4EF1-9627-D46C98166980}" sibTransId="{F549CD05-4A1A-42E1-BB95-B16F49C7B238}"/>
    <dgm:cxn modelId="{02CAF96F-41B2-1048-9355-EF32C82F7660}" type="presParOf" srcId="{2F9F7E64-3285-4F49-8DBA-61DA1014B3A6}" destId="{90A1BAAE-642D-E142-A1F8-82F80F3462DB}" srcOrd="0" destOrd="0" presId="urn:microsoft.com/office/officeart/2005/8/layout/vList5"/>
    <dgm:cxn modelId="{940C3C16-100C-6C44-9EED-C4A2575E5768}" type="presParOf" srcId="{90A1BAAE-642D-E142-A1F8-82F80F3462DB}" destId="{D7C58EE5-B698-3647-BCA1-C643EC091C85}" srcOrd="0" destOrd="0" presId="urn:microsoft.com/office/officeart/2005/8/layout/vList5"/>
    <dgm:cxn modelId="{4DB46AAE-2B7F-8347-AF71-A25FD9479E43}" type="presParOf" srcId="{90A1BAAE-642D-E142-A1F8-82F80F3462DB}" destId="{76E0E0DE-D0C6-364B-9954-01DF66E87E94}" srcOrd="1" destOrd="0" presId="urn:microsoft.com/office/officeart/2005/8/layout/vList5"/>
    <dgm:cxn modelId="{482605E1-E82E-5747-961F-2AF582E27F9D}" type="presParOf" srcId="{2F9F7E64-3285-4F49-8DBA-61DA1014B3A6}" destId="{7961FFDC-695C-A849-94D1-338389D9558A}" srcOrd="1" destOrd="0" presId="urn:microsoft.com/office/officeart/2005/8/layout/vList5"/>
    <dgm:cxn modelId="{5880A7F4-E415-584A-A731-57EB2AD1BC2F}" type="presParOf" srcId="{2F9F7E64-3285-4F49-8DBA-61DA1014B3A6}" destId="{BC8290DA-8E77-C74B-8C87-9512E777BFC2}" srcOrd="2" destOrd="0" presId="urn:microsoft.com/office/officeart/2005/8/layout/vList5"/>
    <dgm:cxn modelId="{2BC28AEB-4E8C-E642-B5EB-6F8B25210F8E}" type="presParOf" srcId="{BC8290DA-8E77-C74B-8C87-9512E777BFC2}" destId="{366971AA-F5E5-6245-95AB-D026486EB44C}" srcOrd="0" destOrd="0" presId="urn:microsoft.com/office/officeart/2005/8/layout/vList5"/>
    <dgm:cxn modelId="{2C7326D8-4642-5D44-883F-ADCC2189672E}" type="presParOf" srcId="{BC8290DA-8E77-C74B-8C87-9512E777BFC2}" destId="{9C4259BE-DCED-CE46-97D3-5B28E70F51F9}" srcOrd="1" destOrd="0" presId="urn:microsoft.com/office/officeart/2005/8/layout/vList5"/>
    <dgm:cxn modelId="{21F7288D-94C5-A54B-8E49-5128AFC8D8D3}" type="presParOf" srcId="{2F9F7E64-3285-4F49-8DBA-61DA1014B3A6}" destId="{E9A324D1-F586-0945-A22A-465B04563C38}" srcOrd="3" destOrd="0" presId="urn:microsoft.com/office/officeart/2005/8/layout/vList5"/>
    <dgm:cxn modelId="{10E92869-A28E-7145-BBCC-E123359388A4}" type="presParOf" srcId="{2F9F7E64-3285-4F49-8DBA-61DA1014B3A6}" destId="{8C246B7F-D219-8E4B-8757-16AE64B4B30A}" srcOrd="4" destOrd="0" presId="urn:microsoft.com/office/officeart/2005/8/layout/vList5"/>
    <dgm:cxn modelId="{C0A7170D-BF51-3C42-94FD-95C929E4FB02}" type="presParOf" srcId="{8C246B7F-D219-8E4B-8757-16AE64B4B30A}" destId="{55DA8978-616B-8948-9D8E-FE10FE8B03D0}" srcOrd="0" destOrd="0" presId="urn:microsoft.com/office/officeart/2005/8/layout/vList5"/>
    <dgm:cxn modelId="{F64D923B-DC8C-F048-83CD-1E2CB697AEC7}" type="presParOf" srcId="{8C246B7F-D219-8E4B-8757-16AE64B4B30A}" destId="{25114C51-6E92-E248-A3C0-D0507C080899}" srcOrd="1" destOrd="0" presId="urn:microsoft.com/office/officeart/2005/8/layout/vList5"/>
    <dgm:cxn modelId="{12B3CF19-D1F5-6846-B663-82CCC7D2286B}" type="presParOf" srcId="{2F9F7E64-3285-4F49-8DBA-61DA1014B3A6}" destId="{343882F7-81D4-EC45-91B3-2E595E04C521}" srcOrd="5" destOrd="0" presId="urn:microsoft.com/office/officeart/2005/8/layout/vList5"/>
    <dgm:cxn modelId="{E1F53DE1-2451-0C41-9013-B690F34F5C55}" type="presParOf" srcId="{2F9F7E64-3285-4F49-8DBA-61DA1014B3A6}" destId="{1A6ECFDE-BDE6-AF47-8C67-D6F1E11521D1}" srcOrd="6" destOrd="0" presId="urn:microsoft.com/office/officeart/2005/8/layout/vList5"/>
    <dgm:cxn modelId="{4B8C0E6E-B5B4-9F41-968E-F788C43FFBED}" type="presParOf" srcId="{1A6ECFDE-BDE6-AF47-8C67-D6F1E11521D1}" destId="{9DBEAAAA-5891-244B-84C9-6D730518BA33}" srcOrd="0" destOrd="0" presId="urn:microsoft.com/office/officeart/2005/8/layout/vList5"/>
    <dgm:cxn modelId="{A8A70290-E000-2744-B360-B14D4196C9C8}" type="presParOf" srcId="{1A6ECFDE-BDE6-AF47-8C67-D6F1E11521D1}" destId="{8787BF42-56B2-9243-9B71-87052C820D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0E0DE-D0C6-364B-9954-01DF66E87E94}">
      <dsp:nvSpPr>
        <dsp:cNvPr id="0" name=""/>
        <dsp:cNvSpPr/>
      </dsp:nvSpPr>
      <dsp:spPr>
        <a:xfrm rot="5400000">
          <a:off x="4159278" y="-1539055"/>
          <a:ext cx="1066139" cy="441632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magnesium brom</a:t>
          </a:r>
          <a:r>
            <a:rPr lang="en-US" sz="2900" b="1" kern="1200" dirty="0"/>
            <a:t>ide</a:t>
          </a:r>
          <a:endParaRPr lang="en-US" sz="2900" kern="1200" dirty="0"/>
        </a:p>
      </dsp:txBody>
      <dsp:txXfrm rot="-5400000">
        <a:off x="2484185" y="188083"/>
        <a:ext cx="4364282" cy="962049"/>
      </dsp:txXfrm>
    </dsp:sp>
    <dsp:sp modelId="{D7C58EE5-B698-3647-BCA1-C643EC091C85}">
      <dsp:nvSpPr>
        <dsp:cNvPr id="0" name=""/>
        <dsp:cNvSpPr/>
      </dsp:nvSpPr>
      <dsp:spPr>
        <a:xfrm>
          <a:off x="0" y="2770"/>
          <a:ext cx="2484184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MgBr</a:t>
          </a:r>
          <a:r>
            <a:rPr lang="en-US" sz="4500" kern="1200" baseline="-25000" dirty="0"/>
            <a:t>2</a:t>
          </a:r>
          <a:r>
            <a:rPr lang="en-US" sz="4500" kern="1200" dirty="0"/>
            <a:t> </a:t>
          </a:r>
        </a:p>
      </dsp:txBody>
      <dsp:txXfrm>
        <a:off x="65056" y="67826"/>
        <a:ext cx="2354072" cy="1202562"/>
      </dsp:txXfrm>
    </dsp:sp>
    <dsp:sp modelId="{9C4259BE-DCED-CE46-97D3-5B28E70F51F9}">
      <dsp:nvSpPr>
        <dsp:cNvPr id="0" name=""/>
        <dsp:cNvSpPr/>
      </dsp:nvSpPr>
      <dsp:spPr>
        <a:xfrm rot="5400000">
          <a:off x="4159278" y="-139747"/>
          <a:ext cx="1066139" cy="441632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silver nitr</a:t>
          </a:r>
          <a:r>
            <a:rPr lang="en-US" sz="2900" b="1" kern="1200"/>
            <a:t>ide</a:t>
          </a:r>
          <a:endParaRPr lang="en-US" sz="2900" kern="1200"/>
        </a:p>
      </dsp:txBody>
      <dsp:txXfrm rot="-5400000">
        <a:off x="2484185" y="1587391"/>
        <a:ext cx="4364282" cy="962049"/>
      </dsp:txXfrm>
    </dsp:sp>
    <dsp:sp modelId="{366971AA-F5E5-6245-95AB-D026486EB44C}">
      <dsp:nvSpPr>
        <dsp:cNvPr id="0" name=""/>
        <dsp:cNvSpPr/>
      </dsp:nvSpPr>
      <dsp:spPr>
        <a:xfrm>
          <a:off x="0" y="1402079"/>
          <a:ext cx="2484184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Ag</a:t>
          </a:r>
          <a:r>
            <a:rPr lang="en-US" sz="4500" kern="1200" baseline="-25000" dirty="0"/>
            <a:t>3</a:t>
          </a:r>
          <a:r>
            <a:rPr lang="en-US" sz="4500" kern="1200" dirty="0"/>
            <a:t>N </a:t>
          </a:r>
        </a:p>
      </dsp:txBody>
      <dsp:txXfrm>
        <a:off x="65056" y="1467135"/>
        <a:ext cx="2354072" cy="1202562"/>
      </dsp:txXfrm>
    </dsp:sp>
    <dsp:sp modelId="{25114C51-6E92-E248-A3C0-D0507C080899}">
      <dsp:nvSpPr>
        <dsp:cNvPr id="0" name=""/>
        <dsp:cNvSpPr/>
      </dsp:nvSpPr>
      <dsp:spPr>
        <a:xfrm rot="5400000">
          <a:off x="4159278" y="1259560"/>
          <a:ext cx="1066139" cy="441632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strontium phosph</a:t>
          </a:r>
          <a:r>
            <a:rPr lang="en-US" sz="2900" b="1" kern="1200" dirty="0"/>
            <a:t>ide</a:t>
          </a:r>
          <a:endParaRPr lang="en-US" sz="2900" kern="1200" dirty="0"/>
        </a:p>
      </dsp:txBody>
      <dsp:txXfrm rot="-5400000">
        <a:off x="2484185" y="2986699"/>
        <a:ext cx="4364282" cy="962049"/>
      </dsp:txXfrm>
    </dsp:sp>
    <dsp:sp modelId="{55DA8978-616B-8948-9D8E-FE10FE8B03D0}">
      <dsp:nvSpPr>
        <dsp:cNvPr id="0" name=""/>
        <dsp:cNvSpPr/>
      </dsp:nvSpPr>
      <dsp:spPr>
        <a:xfrm>
          <a:off x="0" y="2801387"/>
          <a:ext cx="2484184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Sr</a:t>
          </a:r>
          <a:r>
            <a:rPr lang="en-US" sz="4500" kern="1200" baseline="-25000" dirty="0"/>
            <a:t>3</a:t>
          </a:r>
          <a:r>
            <a:rPr lang="en-US" sz="4500" kern="1200" dirty="0"/>
            <a:t>P</a:t>
          </a:r>
          <a:r>
            <a:rPr lang="en-US" sz="4500" kern="1200" baseline="-25000" dirty="0"/>
            <a:t>2</a:t>
          </a:r>
          <a:r>
            <a:rPr lang="en-US" sz="4500" kern="1200" dirty="0"/>
            <a:t> </a:t>
          </a:r>
        </a:p>
      </dsp:txBody>
      <dsp:txXfrm>
        <a:off x="65056" y="2866443"/>
        <a:ext cx="2354072" cy="1202562"/>
      </dsp:txXfrm>
    </dsp:sp>
    <dsp:sp modelId="{8787BF42-56B2-9243-9B71-87052C820D59}">
      <dsp:nvSpPr>
        <dsp:cNvPr id="0" name=""/>
        <dsp:cNvSpPr/>
      </dsp:nvSpPr>
      <dsp:spPr>
        <a:xfrm rot="5400000">
          <a:off x="4159278" y="2658869"/>
          <a:ext cx="1066139" cy="441632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sodium ox</a:t>
          </a:r>
          <a:r>
            <a:rPr lang="en-US" sz="2900" b="1" kern="1200" dirty="0"/>
            <a:t>ide</a:t>
          </a:r>
          <a:endParaRPr lang="en-US" sz="2900" kern="1200" dirty="0"/>
        </a:p>
      </dsp:txBody>
      <dsp:txXfrm rot="-5400000">
        <a:off x="2484185" y="4386008"/>
        <a:ext cx="4364282" cy="962049"/>
      </dsp:txXfrm>
    </dsp:sp>
    <dsp:sp modelId="{9DBEAAAA-5891-244B-84C9-6D730518BA33}">
      <dsp:nvSpPr>
        <dsp:cNvPr id="0" name=""/>
        <dsp:cNvSpPr/>
      </dsp:nvSpPr>
      <dsp:spPr>
        <a:xfrm>
          <a:off x="0" y="4200695"/>
          <a:ext cx="2484184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Na</a:t>
          </a:r>
          <a:r>
            <a:rPr lang="en-US" sz="4500" kern="1200" baseline="-25000" dirty="0"/>
            <a:t>2</a:t>
          </a:r>
          <a:r>
            <a:rPr lang="en-US" sz="4500" kern="1200" dirty="0"/>
            <a:t>O </a:t>
          </a:r>
        </a:p>
      </dsp:txBody>
      <dsp:txXfrm>
        <a:off x="65056" y="4265751"/>
        <a:ext cx="2354072" cy="1202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0E0DE-D0C6-364B-9954-01DF66E87E94}">
      <dsp:nvSpPr>
        <dsp:cNvPr id="0" name=""/>
        <dsp:cNvSpPr/>
      </dsp:nvSpPr>
      <dsp:spPr>
        <a:xfrm rot="5400000">
          <a:off x="4969545" y="-728245"/>
          <a:ext cx="1066139" cy="27947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/>
            <a:t>CuI</a:t>
          </a:r>
          <a:endParaRPr lang="en-US" sz="3600" kern="1200" dirty="0"/>
        </a:p>
      </dsp:txBody>
      <dsp:txXfrm rot="-5400000">
        <a:off x="4105262" y="188083"/>
        <a:ext cx="2742662" cy="962049"/>
      </dsp:txXfrm>
    </dsp:sp>
    <dsp:sp modelId="{D7C58EE5-B698-3647-BCA1-C643EC091C85}">
      <dsp:nvSpPr>
        <dsp:cNvPr id="0" name=""/>
        <dsp:cNvSpPr/>
      </dsp:nvSpPr>
      <dsp:spPr>
        <a:xfrm>
          <a:off x="348" y="2770"/>
          <a:ext cx="4104913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copper(I) iodide </a:t>
          </a:r>
        </a:p>
      </dsp:txBody>
      <dsp:txXfrm>
        <a:off x="65404" y="67826"/>
        <a:ext cx="3974801" cy="1202562"/>
      </dsp:txXfrm>
    </dsp:sp>
    <dsp:sp modelId="{9C4259BE-DCED-CE46-97D3-5B28E70F51F9}">
      <dsp:nvSpPr>
        <dsp:cNvPr id="0" name=""/>
        <dsp:cNvSpPr/>
      </dsp:nvSpPr>
      <dsp:spPr>
        <a:xfrm rot="5400000">
          <a:off x="4948176" y="649498"/>
          <a:ext cx="1066139" cy="283783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Sn</a:t>
          </a:r>
          <a:r>
            <a:rPr lang="en-US" sz="3600" kern="1200" baseline="-25000" dirty="0"/>
            <a:t>3</a:t>
          </a:r>
          <a:r>
            <a:rPr lang="en-US" sz="3600" kern="1200" dirty="0"/>
            <a:t>N</a:t>
          </a:r>
          <a:r>
            <a:rPr lang="en-US" sz="3600" kern="1200" baseline="-25000" dirty="0"/>
            <a:t>2</a:t>
          </a:r>
        </a:p>
      </dsp:txBody>
      <dsp:txXfrm rot="-5400000">
        <a:off x="4062329" y="1587391"/>
        <a:ext cx="2785790" cy="962049"/>
      </dsp:txXfrm>
    </dsp:sp>
    <dsp:sp modelId="{366971AA-F5E5-6245-95AB-D026486EB44C}">
      <dsp:nvSpPr>
        <dsp:cNvPr id="0" name=""/>
        <dsp:cNvSpPr/>
      </dsp:nvSpPr>
      <dsp:spPr>
        <a:xfrm>
          <a:off x="348" y="1402079"/>
          <a:ext cx="4061980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tin(II) nitride  </a:t>
          </a:r>
        </a:p>
      </dsp:txBody>
      <dsp:txXfrm>
        <a:off x="65404" y="1467135"/>
        <a:ext cx="3931868" cy="1202562"/>
      </dsp:txXfrm>
    </dsp:sp>
    <dsp:sp modelId="{25114C51-6E92-E248-A3C0-D0507C080899}">
      <dsp:nvSpPr>
        <dsp:cNvPr id="0" name=""/>
        <dsp:cNvSpPr/>
      </dsp:nvSpPr>
      <dsp:spPr>
        <a:xfrm rot="5400000">
          <a:off x="4931964" y="2035868"/>
          <a:ext cx="1066139" cy="286371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Fe</a:t>
          </a:r>
          <a:r>
            <a:rPr lang="en-US" sz="3600" kern="1200" baseline="-25000" dirty="0"/>
            <a:t>3</a:t>
          </a:r>
          <a:r>
            <a:rPr lang="en-US" sz="3600" kern="1200" dirty="0"/>
            <a:t>P</a:t>
          </a:r>
          <a:r>
            <a:rPr lang="en-US" sz="3600" kern="1200" baseline="-25000" dirty="0"/>
            <a:t>2</a:t>
          </a:r>
          <a:endParaRPr lang="en-US" sz="3600" kern="1200" dirty="0"/>
        </a:p>
      </dsp:txBody>
      <dsp:txXfrm rot="-5400000">
        <a:off x="4033178" y="2986700"/>
        <a:ext cx="2811667" cy="962049"/>
      </dsp:txXfrm>
    </dsp:sp>
    <dsp:sp modelId="{55DA8978-616B-8948-9D8E-FE10FE8B03D0}">
      <dsp:nvSpPr>
        <dsp:cNvPr id="0" name=""/>
        <dsp:cNvSpPr/>
      </dsp:nvSpPr>
      <dsp:spPr>
        <a:xfrm>
          <a:off x="348" y="2801387"/>
          <a:ext cx="4032830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iron(II) phosphide </a:t>
          </a:r>
        </a:p>
      </dsp:txBody>
      <dsp:txXfrm>
        <a:off x="65404" y="2866443"/>
        <a:ext cx="3902718" cy="1202562"/>
      </dsp:txXfrm>
    </dsp:sp>
    <dsp:sp modelId="{8787BF42-56B2-9243-9B71-87052C820D59}">
      <dsp:nvSpPr>
        <dsp:cNvPr id="0" name=""/>
        <dsp:cNvSpPr/>
      </dsp:nvSpPr>
      <dsp:spPr>
        <a:xfrm rot="5400000">
          <a:off x="4985410" y="3486930"/>
          <a:ext cx="1066139" cy="27602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Sn</a:t>
          </a:r>
          <a:r>
            <a:rPr lang="en-US" sz="3600" kern="1200" baseline="-25000" dirty="0"/>
            <a:t>3</a:t>
          </a:r>
          <a:r>
            <a:rPr lang="en-US" sz="3600" kern="1200" dirty="0"/>
            <a:t>N</a:t>
          </a:r>
          <a:r>
            <a:rPr lang="en-US" sz="3600" kern="1200" baseline="-25000" dirty="0"/>
            <a:t>4</a:t>
          </a:r>
        </a:p>
      </dsp:txBody>
      <dsp:txXfrm rot="-5400000">
        <a:off x="4138378" y="4386008"/>
        <a:ext cx="2708159" cy="962049"/>
      </dsp:txXfrm>
    </dsp:sp>
    <dsp:sp modelId="{9DBEAAAA-5891-244B-84C9-6D730518BA33}">
      <dsp:nvSpPr>
        <dsp:cNvPr id="0" name=""/>
        <dsp:cNvSpPr/>
      </dsp:nvSpPr>
      <dsp:spPr>
        <a:xfrm>
          <a:off x="348" y="4200695"/>
          <a:ext cx="4138030" cy="1332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tin(IV) nitride</a:t>
          </a:r>
        </a:p>
      </dsp:txBody>
      <dsp:txXfrm>
        <a:off x="65404" y="4265751"/>
        <a:ext cx="4007918" cy="120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7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svg"/><Relationship Id="rId7" Type="http://schemas.openxmlformats.org/officeDocument/2006/relationships/image" Target="../media/image3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svg"/><Relationship Id="rId7" Type="http://schemas.openxmlformats.org/officeDocument/2006/relationships/image" Target="../media/image3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schoolchemistry.com/multimedia/chapter4/lesson5#sodium_chlorine_reac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schoolchemistry.com/multimedia/chapter4/lesson5#ionic_bond_in_sodium_chlo- rid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iddleschoolchemistry.com/multimedia/chapter4/lesson5#sodium_chloride_crysta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BLwa6LMrQI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onic and covalent bonding animation Ionic bonding formed...">
            <a:extLst>
              <a:ext uri="{FF2B5EF4-FFF2-40B4-BE49-F238E27FC236}">
                <a16:creationId xmlns:a16="http://schemas.microsoft.com/office/drawing/2014/main" id="{954240A4-BB2B-A24E-A359-3FA268AF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108" y="833934"/>
            <a:ext cx="5283687" cy="45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ypes of Chemical Bonds, #2: Covalent | WIRDOU">
            <a:extLst>
              <a:ext uri="{FF2B5EF4-FFF2-40B4-BE49-F238E27FC236}">
                <a16:creationId xmlns:a16="http://schemas.microsoft.com/office/drawing/2014/main" id="{1EDEC9D9-8937-0547-BF6A-9D9F0BEE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76" y="859959"/>
            <a:ext cx="5952845" cy="44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3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1A1E901-3844-A240-9D4D-6D5CCBE3F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7" t="23555"/>
          <a:stretch/>
        </p:blipFill>
        <p:spPr>
          <a:xfrm>
            <a:off x="4183187" y="0"/>
            <a:ext cx="5293722" cy="34290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9A828F9-0088-6C46-A775-14746D11B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477" y="3630477"/>
            <a:ext cx="5895023" cy="3227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1C4FFB-EE21-804B-9652-0D5FFA89A0C9}"/>
              </a:ext>
            </a:extLst>
          </p:cNvPr>
          <p:cNvSpPr txBox="1"/>
          <p:nvPr/>
        </p:nvSpPr>
        <p:spPr>
          <a:xfrm>
            <a:off x="434147" y="628233"/>
            <a:ext cx="4023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beryllium oxide</a:t>
            </a: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6EB48-53AD-4B41-B705-8D139DFE6E5A}"/>
              </a:ext>
            </a:extLst>
          </p:cNvPr>
          <p:cNvSpPr txBox="1"/>
          <p:nvPr/>
        </p:nvSpPr>
        <p:spPr>
          <a:xfrm>
            <a:off x="308843" y="3630477"/>
            <a:ext cx="38743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pPr algn="ctr"/>
            <a:r>
              <a:rPr lang="en-US" sz="4400" dirty="0" err="1"/>
              <a:t>BeO</a:t>
            </a:r>
            <a:endParaRPr lang="en-US" sz="4400" dirty="0"/>
          </a:p>
          <a:p>
            <a:r>
              <a:rPr lang="en-US" sz="2400" i="1" dirty="0"/>
              <a:t>The ratio of 1:1 makes sense… 1 Be atom is required to “fill the holes” in the O atom</a:t>
            </a:r>
          </a:p>
        </p:txBody>
      </p:sp>
    </p:spTree>
    <p:extLst>
      <p:ext uri="{BB962C8B-B14F-4D97-AF65-F5344CB8AC3E}">
        <p14:creationId xmlns:p14="http://schemas.microsoft.com/office/powerpoint/2010/main" val="37218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C4FFB-EE21-804B-9652-0D5FFA89A0C9}"/>
              </a:ext>
            </a:extLst>
          </p:cNvPr>
          <p:cNvSpPr txBox="1"/>
          <p:nvPr/>
        </p:nvSpPr>
        <p:spPr>
          <a:xfrm>
            <a:off x="434147" y="628233"/>
            <a:ext cx="4023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potassium sulphide</a:t>
            </a:r>
          </a:p>
          <a:p>
            <a:endParaRPr lang="en-US" sz="4400"/>
          </a:p>
          <a:p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6EB48-53AD-4B41-B705-8D139DFE6E5A}"/>
              </a:ext>
            </a:extLst>
          </p:cNvPr>
          <p:cNvSpPr txBox="1"/>
          <p:nvPr/>
        </p:nvSpPr>
        <p:spPr>
          <a:xfrm>
            <a:off x="308843" y="3630477"/>
            <a:ext cx="38743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pPr algn="ctr"/>
            <a:r>
              <a:rPr lang="en-US" sz="4400" dirty="0"/>
              <a:t>K</a:t>
            </a:r>
            <a:r>
              <a:rPr lang="en-US" sz="4400" baseline="-25000" dirty="0"/>
              <a:t>2</a:t>
            </a:r>
            <a:r>
              <a:rPr lang="en-US" sz="4400" dirty="0"/>
              <a:t>S</a:t>
            </a:r>
          </a:p>
          <a:p>
            <a:r>
              <a:rPr lang="en-US" sz="2400" i="1" dirty="0"/>
              <a:t>The ratio of 2:1 makes sense… 2 K atoms is required to “fill the holes” in the S atom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7C08C71B-FC12-2647-9B08-333BECFD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87" y="0"/>
            <a:ext cx="6263833" cy="3459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9AA64-63B9-1847-95C0-19509D765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569" y="3584763"/>
            <a:ext cx="8098657" cy="32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225DE-287C-4AA4-9B48-7262B2534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936224"/>
            <a:ext cx="5516324" cy="2934270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PART A: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Naming ionic Compounds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2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988BB-F3D3-BA4A-B42F-4470D28D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94" y="484633"/>
            <a:ext cx="3558570" cy="2001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49" y="-2"/>
            <a:ext cx="7540751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E5622-A42C-4065-9848-5DA1AA9C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CHEMICAL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E81ED-634C-4070-B75A-63830C33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" y="3506557"/>
            <a:ext cx="4726631" cy="18867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41912"/>
            <a:ext cx="4651248" cy="916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0"/>
            <a:ext cx="7517205" cy="434744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747ED-0989-4317-8B7B-7189AF3D4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970955"/>
            <a:ext cx="46542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07B7-0069-426F-8799-9A55D9F612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2320" y="1692468"/>
            <a:ext cx="6934964" cy="434744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dirty="0"/>
              <a:t>A chemical name indicates the </a:t>
            </a:r>
            <a:r>
              <a:rPr lang="en-US" sz="2600" dirty="0">
                <a:highlight>
                  <a:srgbClr val="FFFF00"/>
                </a:highlight>
              </a:rPr>
              <a:t>elements</a:t>
            </a:r>
            <a:r>
              <a:rPr lang="en-US" sz="2600" b="0" dirty="0"/>
              <a:t> present in the compound.</a:t>
            </a:r>
          </a:p>
          <a:p>
            <a:r>
              <a:rPr lang="en-US" sz="2600" b="0" dirty="0"/>
              <a:t>Name has </a:t>
            </a:r>
            <a:r>
              <a:rPr lang="en-US" sz="2600" dirty="0"/>
              <a:t>two</a:t>
            </a:r>
            <a:r>
              <a:rPr lang="en-US" sz="2600" b="0" dirty="0"/>
              <a:t> parts: one for each type (+,-) of 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part names the </a:t>
            </a:r>
            <a:r>
              <a:rPr lang="en-US" sz="2600" dirty="0">
                <a:highlight>
                  <a:srgbClr val="FFFF00"/>
                </a:highlight>
              </a:rPr>
              <a:t>positive</a:t>
            </a:r>
            <a:r>
              <a:rPr lang="en-US" sz="2600" dirty="0"/>
              <a:t> ion (called the </a:t>
            </a:r>
            <a:r>
              <a:rPr lang="en-US" sz="2600" u="sng" dirty="0"/>
              <a:t>cation</a:t>
            </a:r>
            <a:r>
              <a:rPr lang="en-US" sz="2600" dirty="0"/>
              <a:t>)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The positive ion is always a </a:t>
            </a:r>
            <a:r>
              <a:rPr lang="en-US" sz="2400" b="1" dirty="0">
                <a:highlight>
                  <a:srgbClr val="FFFF00"/>
                </a:highlight>
              </a:rPr>
              <a:t>metal</a:t>
            </a:r>
            <a:r>
              <a:rPr lang="en-US" sz="2400" dirty="0"/>
              <a:t> in a compound containing 2 elements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941912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988BB-F3D3-BA4A-B42F-4470D28D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94" y="484633"/>
            <a:ext cx="3558570" cy="2001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49" y="-2"/>
            <a:ext cx="7540751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E5622-A42C-4065-9848-5DA1AA9C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CHEMICAL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E81ED-634C-4070-B75A-63830C33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" y="3506557"/>
            <a:ext cx="4726631" cy="18867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41912"/>
            <a:ext cx="4651248" cy="916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0"/>
            <a:ext cx="7517205" cy="434744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747ED-0989-4317-8B7B-7189AF3D4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970955"/>
            <a:ext cx="46542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07B7-0069-426F-8799-9A55D9F612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2320" y="1692468"/>
            <a:ext cx="6934964" cy="434744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2</a:t>
            </a:r>
            <a:r>
              <a:rPr lang="en-US" sz="2600" baseline="30000" dirty="0"/>
              <a:t>nd</a:t>
            </a:r>
            <a:r>
              <a:rPr lang="en-US" sz="2600" dirty="0"/>
              <a:t> part names the </a:t>
            </a:r>
            <a:r>
              <a:rPr lang="en-US" sz="2600" dirty="0">
                <a:highlight>
                  <a:srgbClr val="FFFF00"/>
                </a:highlight>
              </a:rPr>
              <a:t>negative</a:t>
            </a:r>
            <a:r>
              <a:rPr lang="en-US" sz="2600" dirty="0"/>
              <a:t> ion (called the </a:t>
            </a:r>
            <a:r>
              <a:rPr lang="en-US" sz="2600" u="sng" dirty="0"/>
              <a:t>anion</a:t>
            </a:r>
            <a:r>
              <a:rPr lang="en-US" sz="2600" dirty="0"/>
              <a:t>)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The negative ion is always a </a:t>
            </a:r>
            <a:r>
              <a:rPr lang="en-US" sz="2400" b="1" dirty="0">
                <a:highlight>
                  <a:srgbClr val="FFFF00"/>
                </a:highlight>
              </a:rPr>
              <a:t>non-metal</a:t>
            </a:r>
            <a:r>
              <a:rPr lang="en-US" sz="2400" dirty="0"/>
              <a:t> in a compound containing 2 elements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The non-metal ion’s name always </a:t>
            </a:r>
            <a:r>
              <a:rPr lang="en-US" sz="2400" b="1" u="sng" dirty="0"/>
              <a:t>ends</a:t>
            </a:r>
            <a:r>
              <a:rPr lang="en-US" sz="2400" dirty="0"/>
              <a:t> with the suffix </a:t>
            </a:r>
            <a:r>
              <a:rPr lang="en-US" sz="2400" b="1" dirty="0"/>
              <a:t>“-</a:t>
            </a:r>
            <a:r>
              <a:rPr lang="en-US" sz="2400" b="1" dirty="0">
                <a:highlight>
                  <a:srgbClr val="FFFF00"/>
                </a:highlight>
              </a:rPr>
              <a:t>ide</a:t>
            </a:r>
            <a:r>
              <a:rPr lang="en-US" sz="2400" b="1" dirty="0"/>
              <a:t>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941912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55C8-289C-4740-9097-8B350358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6" y="640823"/>
            <a:ext cx="3607353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NAMING IONIC COMPOUNDS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A couple of examples: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0D99C6-EB42-4798-B22E-C9BE4F2A46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4A3A7C7-BB1E-A64B-A75F-3A0FC65181AA}"/>
              </a:ext>
            </a:extLst>
          </p:cNvPr>
          <p:cNvSpPr/>
          <p:nvPr/>
        </p:nvSpPr>
        <p:spPr>
          <a:xfrm>
            <a:off x="7105650" y="640822"/>
            <a:ext cx="4743450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65ABB8-CAE7-6B44-8009-EF07991FDF9D}"/>
              </a:ext>
            </a:extLst>
          </p:cNvPr>
          <p:cNvSpPr/>
          <p:nvPr/>
        </p:nvSpPr>
        <p:spPr>
          <a:xfrm>
            <a:off x="7125291" y="2050522"/>
            <a:ext cx="4743450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9DB8DB-7FEE-B142-B1B1-1D28843C8BF3}"/>
              </a:ext>
            </a:extLst>
          </p:cNvPr>
          <p:cNvSpPr/>
          <p:nvPr/>
        </p:nvSpPr>
        <p:spPr>
          <a:xfrm>
            <a:off x="7125291" y="3408892"/>
            <a:ext cx="4743450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F7413-8B2B-434C-8E10-4B9266DB877A}"/>
              </a:ext>
            </a:extLst>
          </p:cNvPr>
          <p:cNvSpPr/>
          <p:nvPr/>
        </p:nvSpPr>
        <p:spPr>
          <a:xfrm>
            <a:off x="7105650" y="4878397"/>
            <a:ext cx="4743450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3509E3-C88C-2A48-A7E6-3DDCF216E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13458" b="42485"/>
          <a:stretch/>
        </p:blipFill>
        <p:spPr>
          <a:xfrm>
            <a:off x="1285183" y="2788009"/>
            <a:ext cx="10263897" cy="32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55E-212C-6547-B8FB-BB91C5DB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49DC55-D0EF-684C-94B5-F01ADC4FA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95" y="418386"/>
            <a:ext cx="4591090" cy="77858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61A1A6-1C56-1E48-B485-049404A413A9}"/>
              </a:ext>
            </a:extLst>
          </p:cNvPr>
          <p:cNvSpPr/>
          <p:nvPr/>
        </p:nvSpPr>
        <p:spPr>
          <a:xfrm>
            <a:off x="7261912" y="1432408"/>
            <a:ext cx="4930087" cy="1488592"/>
          </a:xfrm>
          <a:prstGeom prst="rect">
            <a:avLst/>
          </a:prstGeom>
          <a:solidFill>
            <a:srgbClr val="EC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B3442-95E4-504E-9079-01AD46771501}"/>
              </a:ext>
            </a:extLst>
          </p:cNvPr>
          <p:cNvSpPr/>
          <p:nvPr/>
        </p:nvSpPr>
        <p:spPr>
          <a:xfrm>
            <a:off x="7319795" y="3987800"/>
            <a:ext cx="4930087" cy="1488592"/>
          </a:xfrm>
          <a:prstGeom prst="rect">
            <a:avLst/>
          </a:prstGeom>
          <a:solidFill>
            <a:srgbClr val="EC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B3ACD8-E293-7143-9B82-41FB47228EE7}"/>
              </a:ext>
            </a:extLst>
          </p:cNvPr>
          <p:cNvSpPr/>
          <p:nvPr/>
        </p:nvSpPr>
        <p:spPr>
          <a:xfrm>
            <a:off x="7261913" y="6532090"/>
            <a:ext cx="4930087" cy="1488592"/>
          </a:xfrm>
          <a:prstGeom prst="rect">
            <a:avLst/>
          </a:prstGeom>
          <a:solidFill>
            <a:srgbClr val="EC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225DE-287C-4AA4-9B48-7262B2534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053" y="2122399"/>
            <a:ext cx="6083506" cy="2934270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PART B: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WRITING FORMULAS </a:t>
            </a:r>
            <a:br>
              <a:rPr lang="en-US" sz="5000" dirty="0">
                <a:solidFill>
                  <a:schemeClr val="bg1"/>
                </a:solidFill>
              </a:rPr>
            </a:b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18DCBF-1F50-1947-B63F-66D0F3104AD8}"/>
              </a:ext>
            </a:extLst>
          </p:cNvPr>
          <p:cNvSpPr txBox="1">
            <a:spLocks/>
          </p:cNvSpPr>
          <p:nvPr/>
        </p:nvSpPr>
        <p:spPr>
          <a:xfrm>
            <a:off x="152398" y="-61030"/>
            <a:ext cx="9191094" cy="171940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Naming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32214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D4DCE-3866-1141-A32A-5893EF77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06" y="0"/>
            <a:ext cx="4356652" cy="1625711"/>
          </a:xfrm>
        </p:spPr>
        <p:txBody>
          <a:bodyPr>
            <a:normAutofit/>
          </a:bodyPr>
          <a:lstStyle/>
          <a:p>
            <a:r>
              <a:rPr lang="en-US" dirty="0"/>
              <a:t>Ionic Formulas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1CD75-FEF3-694D-9500-A6A938EB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06" y="1625711"/>
            <a:ext cx="4356652" cy="4900595"/>
          </a:xfrm>
        </p:spPr>
        <p:txBody>
          <a:bodyPr>
            <a:normAutofit/>
          </a:bodyPr>
          <a:lstStyle/>
          <a:p>
            <a:r>
              <a:rPr lang="en-US" sz="2400" dirty="0"/>
              <a:t>Formulas: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contain </a:t>
            </a:r>
            <a:r>
              <a:rPr lang="en-US" sz="2000" b="1" dirty="0">
                <a:highlight>
                  <a:srgbClr val="FFFF00"/>
                </a:highlight>
              </a:rPr>
              <a:t>symbols</a:t>
            </a:r>
            <a:r>
              <a:rPr lang="en-US" sz="2000" dirty="0"/>
              <a:t> to identify each 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show the relative number of </a:t>
            </a:r>
            <a:r>
              <a:rPr lang="en-US" sz="2000" b="1" dirty="0">
                <a:highlight>
                  <a:srgbClr val="FFFF00"/>
                </a:highlight>
              </a:rPr>
              <a:t>ions</a:t>
            </a:r>
            <a:r>
              <a:rPr lang="en-US" sz="2000" dirty="0"/>
              <a:t> in the compound (i.e. ratio)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dirty="0"/>
              <a:t>shown as a </a:t>
            </a:r>
            <a:r>
              <a:rPr lang="en-US" sz="1800" b="1" dirty="0">
                <a:highlight>
                  <a:srgbClr val="FFFF00"/>
                </a:highlight>
              </a:rPr>
              <a:t>subscript</a:t>
            </a:r>
            <a:r>
              <a:rPr lang="en-US" sz="1800" dirty="0"/>
              <a:t> to the </a:t>
            </a:r>
            <a:r>
              <a:rPr lang="en-US" sz="1800" b="1" dirty="0"/>
              <a:t>right</a:t>
            </a:r>
            <a:r>
              <a:rPr lang="en-US" sz="1800" dirty="0"/>
              <a:t> of the element symbol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E7B80-2573-D24D-99B9-06FC014DCB2C}"/>
              </a:ext>
            </a:extLst>
          </p:cNvPr>
          <p:cNvSpPr txBox="1"/>
          <p:nvPr/>
        </p:nvSpPr>
        <p:spPr>
          <a:xfrm>
            <a:off x="8110330" y="3429000"/>
            <a:ext cx="2408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MgBr</a:t>
            </a:r>
            <a:r>
              <a:rPr lang="en-US" sz="4400" baseline="-25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EB69A-78B9-1F40-BFFA-C8AC52E356D3}"/>
              </a:ext>
            </a:extLst>
          </p:cNvPr>
          <p:cNvSpPr txBox="1"/>
          <p:nvPr/>
        </p:nvSpPr>
        <p:spPr>
          <a:xfrm>
            <a:off x="6319191" y="2790893"/>
            <a:ext cx="170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magnesium</a:t>
            </a:r>
            <a:endParaRPr lang="en-US" sz="20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B8814-7D54-384D-9944-24979A15842A}"/>
              </a:ext>
            </a:extLst>
          </p:cNvPr>
          <p:cNvSpPr txBox="1"/>
          <p:nvPr/>
        </p:nvSpPr>
        <p:spPr>
          <a:xfrm>
            <a:off x="9785404" y="2861028"/>
            <a:ext cx="170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bromine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E4C61-9D9D-8342-A232-B2B3A40312CC}"/>
              </a:ext>
            </a:extLst>
          </p:cNvPr>
          <p:cNvSpPr txBox="1"/>
          <p:nvPr/>
        </p:nvSpPr>
        <p:spPr>
          <a:xfrm>
            <a:off x="10053231" y="4352823"/>
            <a:ext cx="1709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means there’s 2 bromine 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E3058-CCE0-574B-BD4E-1BDFC657EB8F}"/>
              </a:ext>
            </a:extLst>
          </p:cNvPr>
          <p:cNvSpPr txBox="1"/>
          <p:nvPr/>
        </p:nvSpPr>
        <p:spPr>
          <a:xfrm>
            <a:off x="6376557" y="4697254"/>
            <a:ext cx="2178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number means there’s 1 magnesium ion</a:t>
            </a:r>
          </a:p>
        </p:txBody>
      </p:sp>
      <p:pic>
        <p:nvPicPr>
          <p:cNvPr id="12" name="Graphic 11" descr="Back">
            <a:extLst>
              <a:ext uri="{FF2B5EF4-FFF2-40B4-BE49-F238E27FC236}">
                <a16:creationId xmlns:a16="http://schemas.microsoft.com/office/drawing/2014/main" id="{B5499A9A-0CD2-5247-AAA4-B17EC3EF4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6395">
            <a:off x="8064149" y="2864750"/>
            <a:ext cx="709858" cy="709858"/>
          </a:xfrm>
          <a:prstGeom prst="rect">
            <a:avLst/>
          </a:prstGeom>
        </p:spPr>
      </p:pic>
      <p:pic>
        <p:nvPicPr>
          <p:cNvPr id="13" name="Graphic 12" descr="Back">
            <a:extLst>
              <a:ext uri="{FF2B5EF4-FFF2-40B4-BE49-F238E27FC236}">
                <a16:creationId xmlns:a16="http://schemas.microsoft.com/office/drawing/2014/main" id="{C9DB8A09-A89A-724B-A8A6-BEB7AC1B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23605" flipH="1">
            <a:off x="8992968" y="2886500"/>
            <a:ext cx="709858" cy="709858"/>
          </a:xfrm>
          <a:prstGeom prst="rect">
            <a:avLst/>
          </a:prstGeom>
        </p:spPr>
      </p:pic>
      <p:pic>
        <p:nvPicPr>
          <p:cNvPr id="14" name="Graphic 13" descr="Back">
            <a:extLst>
              <a:ext uri="{FF2B5EF4-FFF2-40B4-BE49-F238E27FC236}">
                <a16:creationId xmlns:a16="http://schemas.microsoft.com/office/drawing/2014/main" id="{A78467A9-4D7C-C149-9CF9-DBD36D81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23605" flipV="1">
            <a:off x="8041543" y="4144090"/>
            <a:ext cx="1052858" cy="648000"/>
          </a:xfrm>
          <a:prstGeom prst="rect">
            <a:avLst/>
          </a:prstGeom>
        </p:spPr>
      </p:pic>
      <p:pic>
        <p:nvPicPr>
          <p:cNvPr id="15" name="Graphic 14" descr="Back">
            <a:extLst>
              <a:ext uri="{FF2B5EF4-FFF2-40B4-BE49-F238E27FC236}">
                <a16:creationId xmlns:a16="http://schemas.microsoft.com/office/drawing/2014/main" id="{8219C58D-2FDA-AD47-A746-CB9FC2CFB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6395" flipH="1" flipV="1">
            <a:off x="9477620" y="4142677"/>
            <a:ext cx="709858" cy="7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5" grpId="1" build="p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0"/>
            <a:ext cx="4348936" cy="17400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4894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94967F-D57B-433D-9A92-5C82B10C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778958"/>
            <a:ext cx="7159214" cy="4362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BAA3B-B14E-4295-8CC0-271C1C60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60" y="2218414"/>
            <a:ext cx="5956534" cy="263188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Ionic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Compounds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1828A56-78F8-49CB-B2C3-4C7C093B8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1766026"/>
            <a:ext cx="4392706" cy="43463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B57D892-A065-4003-93F3-65AB1A24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4695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onic Bonds by Mrs. K. Witt | Teaching chemistry, Chemistry classroom, Ionic  bonding">
            <a:extLst>
              <a:ext uri="{FF2B5EF4-FFF2-40B4-BE49-F238E27FC236}">
                <a16:creationId xmlns:a16="http://schemas.microsoft.com/office/drawing/2014/main" id="{C884B581-770A-F94B-BF3D-A465F073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0944" y="2065323"/>
            <a:ext cx="4245524" cy="36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6167615"/>
            <a:ext cx="775982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6167615"/>
            <a:ext cx="4392706" cy="69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C67C3D3-B919-4C65-907E-45C21C63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689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BCBF7BE-192C-47B7-816B-8213C256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5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8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D90C4B-FEE9-B84C-BF98-F6D44EE36377}"/>
              </a:ext>
            </a:extLst>
          </p:cNvPr>
          <p:cNvSpPr/>
          <p:nvPr/>
        </p:nvSpPr>
        <p:spPr>
          <a:xfrm>
            <a:off x="-167596" y="-53797"/>
            <a:ext cx="4818888" cy="7055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D4DCE-3866-1141-A32A-5893EF77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442" y="197637"/>
            <a:ext cx="6223837" cy="1162547"/>
          </a:xfrm>
        </p:spPr>
        <p:txBody>
          <a:bodyPr anchor="b">
            <a:normAutofit fontScale="90000"/>
          </a:bodyPr>
          <a:lstStyle/>
          <a:p>
            <a:r>
              <a:rPr lang="en-US" sz="4800" dirty="0"/>
              <a:t>Ionic Formulas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1CD75-FEF3-694D-9500-A6A938EB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717" y="1658743"/>
            <a:ext cx="5748299" cy="4556933"/>
          </a:xfrm>
        </p:spPr>
        <p:txBody>
          <a:bodyPr anchor="t">
            <a:normAutofit/>
          </a:bodyPr>
          <a:lstStyle/>
          <a:p>
            <a:r>
              <a:rPr lang="en-US" sz="2000" dirty="0"/>
              <a:t>In an ionic compound the positive charges </a:t>
            </a:r>
            <a:r>
              <a:rPr lang="en-US" sz="2000" b="1" dirty="0">
                <a:highlight>
                  <a:srgbClr val="FFFF00"/>
                </a:highlight>
              </a:rPr>
              <a:t>balance</a:t>
            </a:r>
            <a:r>
              <a:rPr lang="en-US" sz="2000" dirty="0"/>
              <a:t> the negative charges </a:t>
            </a:r>
          </a:p>
          <a:p>
            <a:r>
              <a:rPr lang="en-US" sz="2000" dirty="0"/>
              <a:t>Example Al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F7691-4162-A243-8F09-BAA7FA5A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21" y="-71726"/>
            <a:ext cx="2686479" cy="659258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DD1E2C-8408-1A49-A39F-08F5B961C4DE}"/>
              </a:ext>
            </a:extLst>
          </p:cNvPr>
          <p:cNvCxnSpPr>
            <a:cxnSpLocks/>
          </p:cNvCxnSpPr>
          <p:nvPr/>
        </p:nvCxnSpPr>
        <p:spPr>
          <a:xfrm flipH="1" flipV="1">
            <a:off x="3822989" y="4601058"/>
            <a:ext cx="1674422" cy="176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4680E4E9-8DBD-9746-8FD0-4ACAE03355D8}"/>
              </a:ext>
            </a:extLst>
          </p:cNvPr>
          <p:cNvSpPr/>
          <p:nvPr/>
        </p:nvSpPr>
        <p:spPr>
          <a:xfrm>
            <a:off x="1299340" y="4257989"/>
            <a:ext cx="439387" cy="9453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5788851-53CA-8748-A217-C04A7AECB5E7}"/>
              </a:ext>
            </a:extLst>
          </p:cNvPr>
          <p:cNvSpPr/>
          <p:nvPr/>
        </p:nvSpPr>
        <p:spPr>
          <a:xfrm>
            <a:off x="2598577" y="3942138"/>
            <a:ext cx="368135" cy="1294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483A3-6BA6-C74F-81A5-FE7645688411}"/>
              </a:ext>
            </a:extLst>
          </p:cNvPr>
          <p:cNvSpPr txBox="1"/>
          <p:nvPr/>
        </p:nvSpPr>
        <p:spPr>
          <a:xfrm>
            <a:off x="811538" y="4440280"/>
            <a:ext cx="653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3+</a:t>
            </a:r>
          </a:p>
          <a:p>
            <a:r>
              <a:rPr lang="en-US" dirty="0">
                <a:solidFill>
                  <a:schemeClr val="accent1"/>
                </a:solidFill>
              </a:rPr>
              <a:t>3+</a:t>
            </a:r>
          </a:p>
          <a:p>
            <a:r>
              <a:rPr lang="en-US" dirty="0">
                <a:solidFill>
                  <a:schemeClr val="accent1"/>
                </a:solidFill>
              </a:rPr>
              <a:t>----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E0B38B-C2A8-F248-A99F-64D2C729AB1B}"/>
              </a:ext>
            </a:extLst>
          </p:cNvPr>
          <p:cNvSpPr txBox="1"/>
          <p:nvPr/>
        </p:nvSpPr>
        <p:spPr>
          <a:xfrm>
            <a:off x="2991015" y="4163281"/>
            <a:ext cx="65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2-</a:t>
            </a:r>
          </a:p>
          <a:p>
            <a:r>
              <a:rPr lang="en-US" dirty="0">
                <a:solidFill>
                  <a:schemeClr val="accent1"/>
                </a:solidFill>
              </a:rPr>
              <a:t>2-</a:t>
            </a:r>
          </a:p>
          <a:p>
            <a:r>
              <a:rPr lang="en-US" dirty="0">
                <a:solidFill>
                  <a:schemeClr val="accent1"/>
                </a:solidFill>
              </a:rPr>
              <a:t>2-</a:t>
            </a:r>
          </a:p>
          <a:p>
            <a:r>
              <a:rPr lang="en-US" dirty="0">
                <a:solidFill>
                  <a:schemeClr val="accent1"/>
                </a:solidFill>
              </a:rPr>
              <a:t>----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BC6CDF-7574-3F4C-82A0-D60C6D266CBA}"/>
              </a:ext>
            </a:extLst>
          </p:cNvPr>
          <p:cNvSpPr txBox="1"/>
          <p:nvPr/>
        </p:nvSpPr>
        <p:spPr>
          <a:xfrm>
            <a:off x="6095999" y="4257989"/>
            <a:ext cx="5334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takes ___ aluminums to </a:t>
            </a:r>
          </a:p>
          <a:p>
            <a:endParaRPr lang="en-US" sz="2400" b="1" dirty="0"/>
          </a:p>
          <a:p>
            <a:r>
              <a:rPr lang="en-US" sz="2400" b="1" dirty="0"/>
              <a:t>balance ___ oxygens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1BAE1-50A5-3943-BF62-DD20373D1FBD}"/>
              </a:ext>
            </a:extLst>
          </p:cNvPr>
          <p:cNvSpPr/>
          <p:nvPr/>
        </p:nvSpPr>
        <p:spPr>
          <a:xfrm>
            <a:off x="990829" y="5344123"/>
            <a:ext cx="2179477" cy="128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D6DE9-CFAF-0D43-AA3F-096A491D06F1}"/>
              </a:ext>
            </a:extLst>
          </p:cNvPr>
          <p:cNvSpPr txBox="1"/>
          <p:nvPr/>
        </p:nvSpPr>
        <p:spPr>
          <a:xfrm>
            <a:off x="3029514" y="5363610"/>
            <a:ext cx="63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F296F7-267F-6B4F-85DA-DB6DC88539BF}"/>
              </a:ext>
            </a:extLst>
          </p:cNvPr>
          <p:cNvSpPr txBox="1"/>
          <p:nvPr/>
        </p:nvSpPr>
        <p:spPr>
          <a:xfrm>
            <a:off x="886573" y="5371211"/>
            <a:ext cx="63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76837F-975E-AA4F-8C83-7FAF81D56530}"/>
              </a:ext>
            </a:extLst>
          </p:cNvPr>
          <p:cNvSpPr txBox="1"/>
          <p:nvPr/>
        </p:nvSpPr>
        <p:spPr>
          <a:xfrm>
            <a:off x="7667971" y="4082046"/>
            <a:ext cx="63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35073-CB45-C546-BE08-1F7283DED427}"/>
              </a:ext>
            </a:extLst>
          </p:cNvPr>
          <p:cNvSpPr txBox="1"/>
          <p:nvPr/>
        </p:nvSpPr>
        <p:spPr>
          <a:xfrm>
            <a:off x="7613296" y="4763445"/>
            <a:ext cx="63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0E1D69-4C7A-9D48-A630-D0A9A38AA019}"/>
              </a:ext>
            </a:extLst>
          </p:cNvPr>
          <p:cNvSpPr/>
          <p:nvPr/>
        </p:nvSpPr>
        <p:spPr>
          <a:xfrm>
            <a:off x="811538" y="3429000"/>
            <a:ext cx="3011451" cy="2311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4" descr="Scales of justice">
            <a:extLst>
              <a:ext uri="{FF2B5EF4-FFF2-40B4-BE49-F238E27FC236}">
                <a16:creationId xmlns:a16="http://schemas.microsoft.com/office/drawing/2014/main" id="{A3A2647F-CCC5-B545-B71C-7279A6F1C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9033" y="576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P spid="8" grpId="0" animBg="1"/>
      <p:bldP spid="9" grpId="0" animBg="1"/>
      <p:bldP spid="11" grpId="0"/>
      <p:bldP spid="17" grpId="0"/>
      <p:bldP spid="15" grpId="0"/>
      <p:bldP spid="10" grpId="0"/>
      <p:bldP spid="18" grpId="0"/>
      <p:bldP spid="19" grpId="0"/>
      <p:bldP spid="20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7CE99-5F9C-43B3-8A5F-C9A3C46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365684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Write Chemical Formulas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2A87-D3E7-49F1-ACD6-ED931635B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69455" y="2461603"/>
            <a:ext cx="8098152" cy="417915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endParaRPr lang="en-US" sz="2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First, </a:t>
            </a:r>
            <a:r>
              <a:rPr lang="en-US" sz="2800" dirty="0">
                <a:highlight>
                  <a:srgbClr val="FFFF00"/>
                </a:highlight>
              </a:rPr>
              <a:t>WATCH</a:t>
            </a:r>
            <a:r>
              <a:rPr lang="en-US" sz="2800" dirty="0"/>
              <a:t> the example of zinc nitride.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Then, there’ll step-by-step instructions with the example to record into can record into your notes.</a:t>
            </a:r>
            <a:endParaRPr lang="en-US" sz="2400" dirty="0"/>
          </a:p>
        </p:txBody>
      </p:sp>
      <p:pic>
        <p:nvPicPr>
          <p:cNvPr id="5" name="Graphic 4" descr="Eye with solid fill">
            <a:extLst>
              <a:ext uri="{FF2B5EF4-FFF2-40B4-BE49-F238E27FC236}">
                <a16:creationId xmlns:a16="http://schemas.microsoft.com/office/drawing/2014/main" id="{2E87C0DA-8CB5-A24E-94DE-51CB255B0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0666" y="2639777"/>
            <a:ext cx="1676314" cy="1676314"/>
          </a:xfrm>
          <a:prstGeom prst="rect">
            <a:avLst/>
          </a:prstGeom>
        </p:spPr>
      </p:pic>
      <p:pic>
        <p:nvPicPr>
          <p:cNvPr id="7" name="Graphic 6" descr="Scribble with solid fill">
            <a:extLst>
              <a:ext uri="{FF2B5EF4-FFF2-40B4-BE49-F238E27FC236}">
                <a16:creationId xmlns:a16="http://schemas.microsoft.com/office/drawing/2014/main" id="{EEB85A9C-FFD0-344B-A2B3-AA63C9FB8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800" y="4424500"/>
            <a:ext cx="1404171" cy="14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A260-586A-9341-AA20-878AEA52B5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198" y="298453"/>
            <a:ext cx="11870267" cy="617255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Ionic Formulas: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F0F5-9D00-C84D-913E-AA5D5E60774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928813"/>
            <a:ext cx="5181600" cy="3279775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Example: zinc nitride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Zinc has a charge of 2+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2+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2+     2+      2+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D0A5E-2024-8945-A636-4B5A45C95A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2583033"/>
            <a:ext cx="5181600" cy="2495379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Nitrogen has a charge of 3-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3-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3-      3-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9C428-46F2-074F-AFE1-01677393FAFF}"/>
              </a:ext>
            </a:extLst>
          </p:cNvPr>
          <p:cNvSpPr txBox="1"/>
          <p:nvPr/>
        </p:nvSpPr>
        <p:spPr>
          <a:xfrm>
            <a:off x="1693333" y="5242680"/>
            <a:ext cx="77228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takes </a:t>
            </a:r>
            <a:r>
              <a:rPr lang="en-US" sz="2800" dirty="0">
                <a:solidFill>
                  <a:srgbClr val="C00000"/>
                </a:solidFill>
              </a:rPr>
              <a:t>3 zincs </a:t>
            </a:r>
            <a:r>
              <a:rPr lang="en-US" sz="2800" dirty="0"/>
              <a:t>to balance </a:t>
            </a:r>
            <a:r>
              <a:rPr lang="en-US" sz="2800" dirty="0">
                <a:solidFill>
                  <a:srgbClr val="0070C0"/>
                </a:solidFill>
              </a:rPr>
              <a:t>2 </a:t>
            </a:r>
            <a:r>
              <a:rPr lang="en-US" sz="2800" dirty="0" err="1">
                <a:solidFill>
                  <a:srgbClr val="0070C0"/>
                </a:solidFill>
              </a:rPr>
              <a:t>nitrogens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06AA3E00-4E66-DD4F-8FB9-8107FC78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7018" y="3111898"/>
            <a:ext cx="1325563" cy="1325563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9942F7F-346B-8240-BD99-88E03D8C3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3123" y="3251515"/>
            <a:ext cx="914400" cy="914400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13355774-404B-E749-A6E4-583B5A924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599" y="331682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13F734-6B3C-7545-9643-42D41EBB9D0D}"/>
              </a:ext>
            </a:extLst>
          </p:cNvPr>
          <p:cNvSpPr txBox="1"/>
          <p:nvPr/>
        </p:nvSpPr>
        <p:spPr>
          <a:xfrm>
            <a:off x="2590800" y="5782879"/>
            <a:ext cx="6792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highlight>
                  <a:srgbClr val="00FFFF"/>
                </a:highlight>
              </a:rPr>
              <a:t>Zn</a:t>
            </a:r>
            <a:r>
              <a:rPr lang="en-US" sz="4800" b="1" baseline="-25000" dirty="0">
                <a:highlight>
                  <a:srgbClr val="00FFFF"/>
                </a:highlight>
              </a:rPr>
              <a:t>3</a:t>
            </a:r>
            <a:r>
              <a:rPr lang="en-US" sz="4800" b="1" dirty="0">
                <a:highlight>
                  <a:srgbClr val="FFFF00"/>
                </a:highlight>
              </a:rPr>
              <a:t>N</a:t>
            </a:r>
            <a:r>
              <a:rPr lang="en-US" sz="4800" b="1" baseline="-25000" dirty="0">
                <a:highlight>
                  <a:srgbClr val="FFFF00"/>
                </a:highlight>
              </a:rPr>
              <a:t>2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506806-A65E-F046-8275-1F7CB1A5B7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695950" y="1744183"/>
            <a:ext cx="952500" cy="825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0469FA-7FF0-2C4C-A987-F2BD792B66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493418" y="1719434"/>
            <a:ext cx="927100" cy="8001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56C2677-7126-8548-A75E-E692715C995C}"/>
              </a:ext>
            </a:extLst>
          </p:cNvPr>
          <p:cNvSpPr/>
          <p:nvPr/>
        </p:nvSpPr>
        <p:spPr>
          <a:xfrm>
            <a:off x="4956968" y="1502229"/>
            <a:ext cx="400050" cy="617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A931EB-35A4-8F4C-9660-83CF13E7DB8A}"/>
              </a:ext>
            </a:extLst>
          </p:cNvPr>
          <p:cNvSpPr/>
          <p:nvPr/>
        </p:nvSpPr>
        <p:spPr>
          <a:xfrm>
            <a:off x="6184900" y="1490128"/>
            <a:ext cx="400050" cy="617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A2DB4C-335C-4D42-81C5-C0A63ADD5F69}"/>
              </a:ext>
            </a:extLst>
          </p:cNvPr>
          <p:cNvSpPr txBox="1"/>
          <p:nvPr/>
        </p:nvSpPr>
        <p:spPr>
          <a:xfrm>
            <a:off x="5800725" y="3869192"/>
            <a:ext cx="74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00FF00"/>
                </a:highligh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57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5" grpId="0"/>
      <p:bldP spid="12" grpId="0"/>
      <p:bldP spid="16" grpId="0" animBg="1"/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F2B9A7E-4320-8441-810F-665A2DD6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52" y="2156"/>
            <a:ext cx="3773439" cy="135715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Example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Zinc nitride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AE852CE-AA31-B945-81B3-D6952AC3F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662" y="155642"/>
            <a:ext cx="6646716" cy="654671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Step 1</a:t>
            </a:r>
            <a:r>
              <a:rPr lang="en-US" sz="2400" b="0" dirty="0"/>
              <a:t>: Put </a:t>
            </a:r>
            <a:r>
              <a:rPr lang="en-US" sz="2400" dirty="0">
                <a:highlight>
                  <a:srgbClr val="FFFF00"/>
                </a:highlight>
              </a:rPr>
              <a:t>symbols</a:t>
            </a:r>
            <a:r>
              <a:rPr lang="en-US" sz="2400" b="0" dirty="0"/>
              <a:t> of each element together. Leave a tiny space between for any subscripts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Step 2</a:t>
            </a:r>
            <a:r>
              <a:rPr lang="en-US" sz="2400" b="0" dirty="0"/>
              <a:t>: Figure out </a:t>
            </a:r>
            <a:r>
              <a:rPr lang="en-US" sz="2400" dirty="0">
                <a:highlight>
                  <a:srgbClr val="FFFF00"/>
                </a:highlight>
              </a:rPr>
              <a:t>ratio</a:t>
            </a:r>
            <a:r>
              <a:rPr lang="en-US" sz="2400" b="0" dirty="0"/>
              <a:t> needed to balance the charges on the metal and non-metal (</a:t>
            </a:r>
            <a:r>
              <a:rPr lang="en-US" sz="2400" i="1" dirty="0">
                <a:solidFill>
                  <a:srgbClr val="00B050"/>
                </a:solidFill>
              </a:rPr>
              <a:t>how many of each do you need?</a:t>
            </a:r>
            <a:r>
              <a:rPr lang="en-US" sz="2400" dirty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Step 3</a:t>
            </a:r>
            <a:r>
              <a:rPr lang="en-US" sz="2400" b="0" dirty="0"/>
              <a:t>: Include </a:t>
            </a:r>
            <a:r>
              <a:rPr lang="en-US" sz="2400" dirty="0">
                <a:highlight>
                  <a:srgbClr val="FFFF00"/>
                </a:highlight>
              </a:rPr>
              <a:t>subscripts</a:t>
            </a:r>
            <a:r>
              <a:rPr lang="en-US" sz="2400" b="0" dirty="0"/>
              <a:t> to the right of each element. If there is “1”, do not include that.</a:t>
            </a:r>
          </a:p>
          <a:p>
            <a:r>
              <a:rPr lang="en-US" sz="2400" i="1" dirty="0"/>
              <a:t>Note</a:t>
            </a:r>
            <a:r>
              <a:rPr lang="en-US" sz="2400" b="0" dirty="0"/>
              <a:t>: </a:t>
            </a:r>
            <a:r>
              <a:rPr lang="en-US" sz="2400" dirty="0">
                <a:highlight>
                  <a:srgbClr val="FFFF00"/>
                </a:highlight>
              </a:rPr>
              <a:t>NO</a:t>
            </a:r>
            <a:r>
              <a:rPr lang="en-US" sz="2400" b="0" dirty="0"/>
              <a:t> charges should appear in a compound. Compounds are </a:t>
            </a:r>
            <a:r>
              <a:rPr lang="en-US" sz="2400" dirty="0">
                <a:highlight>
                  <a:srgbClr val="FFFF00"/>
                </a:highlight>
              </a:rPr>
              <a:t>neutral</a:t>
            </a:r>
            <a:r>
              <a:rPr lang="en-US" sz="2400" b="0" dirty="0"/>
              <a:t>!!</a:t>
            </a:r>
          </a:p>
        </p:txBody>
      </p:sp>
      <p:sp>
        <p:nvSpPr>
          <p:cNvPr id="23" name="Title 13">
            <a:extLst>
              <a:ext uri="{FF2B5EF4-FFF2-40B4-BE49-F238E27FC236}">
                <a16:creationId xmlns:a16="http://schemas.microsoft.com/office/drawing/2014/main" id="{22225B6E-D4F0-7B4C-B72B-4F3CBDD03D37}"/>
              </a:ext>
            </a:extLst>
          </p:cNvPr>
          <p:cNvSpPr txBox="1">
            <a:spLocks/>
          </p:cNvSpPr>
          <p:nvPr/>
        </p:nvSpPr>
        <p:spPr>
          <a:xfrm>
            <a:off x="1501561" y="2298685"/>
            <a:ext cx="2178996" cy="2324911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/>
              <a:t>Zn N</a:t>
            </a:r>
          </a:p>
        </p:txBody>
      </p:sp>
      <p:sp>
        <p:nvSpPr>
          <p:cNvPr id="24" name="Title 13">
            <a:extLst>
              <a:ext uri="{FF2B5EF4-FFF2-40B4-BE49-F238E27FC236}">
                <a16:creationId xmlns:a16="http://schemas.microsoft.com/office/drawing/2014/main" id="{AD7B1123-BCA7-6D46-B0F8-C4E8945A9CDB}"/>
              </a:ext>
            </a:extLst>
          </p:cNvPr>
          <p:cNvSpPr txBox="1">
            <a:spLocks/>
          </p:cNvSpPr>
          <p:nvPr/>
        </p:nvSpPr>
        <p:spPr>
          <a:xfrm>
            <a:off x="604008" y="4636281"/>
            <a:ext cx="3858638" cy="1357151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It takes </a:t>
            </a:r>
            <a:r>
              <a:rPr lang="en-US" dirty="0">
                <a:solidFill>
                  <a:srgbClr val="FF0000"/>
                </a:solidFill>
              </a:rPr>
              <a:t>3 zincs </a:t>
            </a:r>
            <a:r>
              <a:rPr lang="en-US" dirty="0"/>
              <a:t>to balance </a:t>
            </a:r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 err="1">
                <a:solidFill>
                  <a:srgbClr val="0070C0"/>
                </a:solidFill>
              </a:rPr>
              <a:t>nitrogens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itle 13">
            <a:extLst>
              <a:ext uri="{FF2B5EF4-FFF2-40B4-BE49-F238E27FC236}">
                <a16:creationId xmlns:a16="http://schemas.microsoft.com/office/drawing/2014/main" id="{653C8D8A-1D61-104D-B27B-A3C65CAB49FA}"/>
              </a:ext>
            </a:extLst>
          </p:cNvPr>
          <p:cNvSpPr txBox="1">
            <a:spLocks/>
          </p:cNvSpPr>
          <p:nvPr/>
        </p:nvSpPr>
        <p:spPr>
          <a:xfrm>
            <a:off x="2334639" y="3073940"/>
            <a:ext cx="797667" cy="1357151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itle 13">
            <a:extLst>
              <a:ext uri="{FF2B5EF4-FFF2-40B4-BE49-F238E27FC236}">
                <a16:creationId xmlns:a16="http://schemas.microsoft.com/office/drawing/2014/main" id="{14964297-3784-4D47-995D-0F63D6473F10}"/>
              </a:ext>
            </a:extLst>
          </p:cNvPr>
          <p:cNvSpPr txBox="1">
            <a:spLocks/>
          </p:cNvSpPr>
          <p:nvPr/>
        </p:nvSpPr>
        <p:spPr>
          <a:xfrm>
            <a:off x="3085418" y="3073939"/>
            <a:ext cx="797667" cy="1357151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D3577E7-A3D7-1443-A501-E688FA08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36016" y="1744183"/>
            <a:ext cx="952500" cy="825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95F1DE-0FCC-6F49-87CF-3C3621BA5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33484" y="1719434"/>
            <a:ext cx="927100" cy="8001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90DA8CFD-4604-FE42-BFF5-14C7075B5E4C}"/>
              </a:ext>
            </a:extLst>
          </p:cNvPr>
          <p:cNvSpPr/>
          <p:nvPr/>
        </p:nvSpPr>
        <p:spPr>
          <a:xfrm>
            <a:off x="2097034" y="1502229"/>
            <a:ext cx="400050" cy="617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A4A19F8-EA09-A640-8BF0-75A45F69DE43}"/>
              </a:ext>
            </a:extLst>
          </p:cNvPr>
          <p:cNvSpPr/>
          <p:nvPr/>
        </p:nvSpPr>
        <p:spPr>
          <a:xfrm>
            <a:off x="3324966" y="1490128"/>
            <a:ext cx="400050" cy="617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13">
            <a:extLst>
              <a:ext uri="{FF2B5EF4-FFF2-40B4-BE49-F238E27FC236}">
                <a16:creationId xmlns:a16="http://schemas.microsoft.com/office/drawing/2014/main" id="{77FAE701-4466-6B4D-99BF-373D44019FC3}"/>
              </a:ext>
            </a:extLst>
          </p:cNvPr>
          <p:cNvSpPr txBox="1">
            <a:spLocks/>
          </p:cNvSpPr>
          <p:nvPr/>
        </p:nvSpPr>
        <p:spPr>
          <a:xfrm>
            <a:off x="352393" y="1655934"/>
            <a:ext cx="797667" cy="92710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FF0000"/>
                </a:solidFill>
              </a:rPr>
              <a:t>2+</a:t>
            </a:r>
          </a:p>
        </p:txBody>
      </p:sp>
      <p:sp>
        <p:nvSpPr>
          <p:cNvPr id="36" name="Title 13">
            <a:extLst>
              <a:ext uri="{FF2B5EF4-FFF2-40B4-BE49-F238E27FC236}">
                <a16:creationId xmlns:a16="http://schemas.microsoft.com/office/drawing/2014/main" id="{DB96EF12-0744-D340-AA3D-913D145AA9B9}"/>
              </a:ext>
            </a:extLst>
          </p:cNvPr>
          <p:cNvSpPr txBox="1">
            <a:spLocks/>
          </p:cNvSpPr>
          <p:nvPr/>
        </p:nvSpPr>
        <p:spPr>
          <a:xfrm>
            <a:off x="326495" y="2119484"/>
            <a:ext cx="797667" cy="92710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FF0000"/>
                </a:solidFill>
              </a:rPr>
              <a:t>2+</a:t>
            </a:r>
          </a:p>
        </p:txBody>
      </p:sp>
      <p:sp>
        <p:nvSpPr>
          <p:cNvPr id="37" name="Title 13">
            <a:extLst>
              <a:ext uri="{FF2B5EF4-FFF2-40B4-BE49-F238E27FC236}">
                <a16:creationId xmlns:a16="http://schemas.microsoft.com/office/drawing/2014/main" id="{106362D2-E93D-E049-8363-370C9F864CF3}"/>
              </a:ext>
            </a:extLst>
          </p:cNvPr>
          <p:cNvSpPr txBox="1">
            <a:spLocks/>
          </p:cNvSpPr>
          <p:nvPr/>
        </p:nvSpPr>
        <p:spPr>
          <a:xfrm>
            <a:off x="307436" y="2836196"/>
            <a:ext cx="797667" cy="588485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FF0000"/>
                </a:solidFill>
              </a:rPr>
              <a:t>6+</a:t>
            </a:r>
          </a:p>
        </p:txBody>
      </p:sp>
      <p:sp>
        <p:nvSpPr>
          <p:cNvPr id="38" name="Title 13">
            <a:extLst>
              <a:ext uri="{FF2B5EF4-FFF2-40B4-BE49-F238E27FC236}">
                <a16:creationId xmlns:a16="http://schemas.microsoft.com/office/drawing/2014/main" id="{7EE0B838-9C61-9349-A02E-AE36B824A4B9}"/>
              </a:ext>
            </a:extLst>
          </p:cNvPr>
          <p:cNvSpPr txBox="1">
            <a:spLocks/>
          </p:cNvSpPr>
          <p:nvPr/>
        </p:nvSpPr>
        <p:spPr>
          <a:xfrm>
            <a:off x="365635" y="1165029"/>
            <a:ext cx="797667" cy="92710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FF0000"/>
                </a:solidFill>
              </a:rPr>
              <a:t>2+</a:t>
            </a:r>
          </a:p>
        </p:txBody>
      </p:sp>
      <p:sp>
        <p:nvSpPr>
          <p:cNvPr id="39" name="Title 13">
            <a:extLst>
              <a:ext uri="{FF2B5EF4-FFF2-40B4-BE49-F238E27FC236}">
                <a16:creationId xmlns:a16="http://schemas.microsoft.com/office/drawing/2014/main" id="{6B8E30FE-5C9A-F849-8C86-89F5FE7B09EF}"/>
              </a:ext>
            </a:extLst>
          </p:cNvPr>
          <p:cNvSpPr txBox="1">
            <a:spLocks/>
          </p:cNvSpPr>
          <p:nvPr/>
        </p:nvSpPr>
        <p:spPr>
          <a:xfrm>
            <a:off x="3895039" y="1502229"/>
            <a:ext cx="797667" cy="92710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0070C0"/>
                </a:solidFill>
              </a:rPr>
              <a:t>3-</a:t>
            </a:r>
          </a:p>
        </p:txBody>
      </p:sp>
      <p:sp>
        <p:nvSpPr>
          <p:cNvPr id="40" name="Title 13">
            <a:extLst>
              <a:ext uri="{FF2B5EF4-FFF2-40B4-BE49-F238E27FC236}">
                <a16:creationId xmlns:a16="http://schemas.microsoft.com/office/drawing/2014/main" id="{6A43CFE9-5130-664F-9634-A6D053460D6E}"/>
              </a:ext>
            </a:extLst>
          </p:cNvPr>
          <p:cNvSpPr txBox="1">
            <a:spLocks/>
          </p:cNvSpPr>
          <p:nvPr/>
        </p:nvSpPr>
        <p:spPr>
          <a:xfrm>
            <a:off x="3875980" y="2021904"/>
            <a:ext cx="797667" cy="92710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0070C0"/>
                </a:solidFill>
              </a:rPr>
              <a:t>3-</a:t>
            </a:r>
          </a:p>
        </p:txBody>
      </p:sp>
      <p:sp>
        <p:nvSpPr>
          <p:cNvPr id="41" name="Title 13">
            <a:extLst>
              <a:ext uri="{FF2B5EF4-FFF2-40B4-BE49-F238E27FC236}">
                <a16:creationId xmlns:a16="http://schemas.microsoft.com/office/drawing/2014/main" id="{67D48D7E-2B9C-C844-93CC-D948C6AE113D}"/>
              </a:ext>
            </a:extLst>
          </p:cNvPr>
          <p:cNvSpPr txBox="1">
            <a:spLocks/>
          </p:cNvSpPr>
          <p:nvPr/>
        </p:nvSpPr>
        <p:spPr>
          <a:xfrm>
            <a:off x="3816744" y="2659515"/>
            <a:ext cx="797667" cy="77540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</a:rPr>
              <a:t>6-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A9B0C4-29D9-5E49-8C76-8A56AF2FBB6C}"/>
              </a:ext>
            </a:extLst>
          </p:cNvPr>
          <p:cNvCxnSpPr/>
          <p:nvPr/>
        </p:nvCxnSpPr>
        <p:spPr>
          <a:xfrm>
            <a:off x="79490" y="2801566"/>
            <a:ext cx="1213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CEE162-8115-7749-A5E8-2AF6F178DF4A}"/>
              </a:ext>
            </a:extLst>
          </p:cNvPr>
          <p:cNvCxnSpPr/>
          <p:nvPr/>
        </p:nvCxnSpPr>
        <p:spPr>
          <a:xfrm>
            <a:off x="3324966" y="2801566"/>
            <a:ext cx="1213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Line arrow: Counter-clockwise curve with solid fill">
            <a:extLst>
              <a:ext uri="{FF2B5EF4-FFF2-40B4-BE49-F238E27FC236}">
                <a16:creationId xmlns:a16="http://schemas.microsoft.com/office/drawing/2014/main" id="{E878072F-A70E-A64F-9263-F20E6E12A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008444" flipH="1">
            <a:off x="8156571" y="32953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3" grpId="0"/>
      <p:bldP spid="24" grpId="0"/>
      <p:bldP spid="25" grpId="0"/>
      <p:bldP spid="26" grpId="0"/>
      <p:bldP spid="29" grpId="0" animBg="1"/>
      <p:bldP spid="3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A260-586A-9341-AA20-878AEA52B5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397" y="196856"/>
            <a:ext cx="12192000" cy="940371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Ionic Formulas: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F0F5-9D00-C84D-913E-AA5D5E60774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" y="1928813"/>
            <a:ext cx="6017701" cy="3279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Example: magnesium chloride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Mg has a charge of 2+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2+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2+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D0A5E-2024-8945-A636-4B5A45C95A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2369079"/>
            <a:ext cx="5181600" cy="3149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Cl has a charge of 1-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1-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1-      1-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9C428-46F2-074F-AFE1-01677393FAFF}"/>
              </a:ext>
            </a:extLst>
          </p:cNvPr>
          <p:cNvSpPr txBox="1"/>
          <p:nvPr/>
        </p:nvSpPr>
        <p:spPr>
          <a:xfrm>
            <a:off x="1270453" y="5273902"/>
            <a:ext cx="90605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takes 1 magnesium to balance 2 chlorines</a:t>
            </a:r>
          </a:p>
          <a:p>
            <a:endParaRPr lang="en-US" dirty="0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06AA3E00-4E66-DD4F-8FB9-8107FC78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7018" y="3111898"/>
            <a:ext cx="1325563" cy="1325563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9942F7F-346B-8240-BD99-88E03D8C3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3123" y="3251515"/>
            <a:ext cx="914400" cy="914400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13355774-404B-E749-A6E4-583B5A924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599" y="331682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13F734-6B3C-7545-9643-42D41EBB9D0D}"/>
              </a:ext>
            </a:extLst>
          </p:cNvPr>
          <p:cNvSpPr txBox="1"/>
          <p:nvPr/>
        </p:nvSpPr>
        <p:spPr>
          <a:xfrm>
            <a:off x="2585357" y="5734468"/>
            <a:ext cx="6792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highlight>
                  <a:srgbClr val="00FFFF"/>
                </a:highlight>
              </a:rPr>
              <a:t>Mg</a:t>
            </a:r>
            <a:r>
              <a:rPr lang="en-US" sz="4800" b="1" dirty="0">
                <a:highlight>
                  <a:srgbClr val="FFFF00"/>
                </a:highlight>
              </a:rPr>
              <a:t>Cl</a:t>
            </a:r>
            <a:r>
              <a:rPr lang="en-US" sz="4800" b="1" baseline="-25000" dirty="0">
                <a:highlight>
                  <a:srgbClr val="FFFF00"/>
                </a:highlight>
              </a:rPr>
              <a:t>2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DED4C-4A25-1B43-BD41-7132E8E34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914016" y="1727997"/>
            <a:ext cx="952500" cy="7874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DA931EB-35A4-8F4C-9660-83CF13E7DB8A}"/>
              </a:ext>
            </a:extLst>
          </p:cNvPr>
          <p:cNvSpPr/>
          <p:nvPr/>
        </p:nvSpPr>
        <p:spPr>
          <a:xfrm>
            <a:off x="7445828" y="1514422"/>
            <a:ext cx="400050" cy="617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B7682-697D-5E47-865F-63DE776122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913720" y="1731702"/>
            <a:ext cx="901700" cy="762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56C2677-7126-8548-A75E-E692715C995C}"/>
              </a:ext>
            </a:extLst>
          </p:cNvPr>
          <p:cNvSpPr/>
          <p:nvPr/>
        </p:nvSpPr>
        <p:spPr>
          <a:xfrm>
            <a:off x="6345520" y="1514422"/>
            <a:ext cx="400050" cy="617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3DFE0-3E3B-2E40-9F4F-E1D1C05938B8}"/>
              </a:ext>
            </a:extLst>
          </p:cNvPr>
          <p:cNvSpPr txBox="1"/>
          <p:nvPr/>
        </p:nvSpPr>
        <p:spPr>
          <a:xfrm>
            <a:off x="5800725" y="3869192"/>
            <a:ext cx="74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00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3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5" grpId="0"/>
      <p:bldP spid="12" grpId="0"/>
      <p:bldP spid="17" grpId="0" animBg="1"/>
      <p:bldP spid="16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F70245-0876-8E4E-B5E8-00C4E6A2B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3" r="5666" b="62557"/>
          <a:stretch/>
        </p:blipFill>
        <p:spPr>
          <a:xfrm>
            <a:off x="1102777" y="2524131"/>
            <a:ext cx="10762784" cy="2105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0D8CA6-7692-E940-8B2E-858BEE96D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35" b="36297"/>
          <a:stretch/>
        </p:blipFill>
        <p:spPr>
          <a:xfrm>
            <a:off x="6753470" y="5464543"/>
            <a:ext cx="2851584" cy="1331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6C8506-E8BA-074B-A7CD-6E4FEF2D9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2" b="84764"/>
          <a:stretch/>
        </p:blipFill>
        <p:spPr>
          <a:xfrm>
            <a:off x="3963122" y="5489584"/>
            <a:ext cx="2790348" cy="1302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8A690A-3C80-3D4A-899B-5D7664995EC9}"/>
              </a:ext>
            </a:extLst>
          </p:cNvPr>
          <p:cNvSpPr txBox="1"/>
          <p:nvPr/>
        </p:nvSpPr>
        <p:spPr>
          <a:xfrm rot="20738206">
            <a:off x="2440364" y="4943879"/>
            <a:ext cx="239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Solutions:</a:t>
            </a:r>
          </a:p>
        </p:txBody>
      </p:sp>
    </p:spTree>
    <p:extLst>
      <p:ext uri="{BB962C8B-B14F-4D97-AF65-F5344CB8AC3E}">
        <p14:creationId xmlns:p14="http://schemas.microsoft.com/office/powerpoint/2010/main" val="38060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But wait, a shortcut exists!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D0C0AFE-703F-5043-9ED6-CC653D79A979}"/>
              </a:ext>
            </a:extLst>
          </p:cNvPr>
          <p:cNvSpPr txBox="1">
            <a:spLocks/>
          </p:cNvSpPr>
          <p:nvPr/>
        </p:nvSpPr>
        <p:spPr>
          <a:xfrm>
            <a:off x="5427473" y="4409440"/>
            <a:ext cx="6172411" cy="2346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A6B517-D4FB-754F-A5F3-2BBEE6CA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30924" y="2649004"/>
            <a:ext cx="952500" cy="82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A5863D-CAA4-134D-9B46-DAFB6F675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12367" y="2661704"/>
            <a:ext cx="927100" cy="800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04955A-5B08-DB4C-87BD-65C03F368041}"/>
              </a:ext>
            </a:extLst>
          </p:cNvPr>
          <p:cNvSpPr txBox="1"/>
          <p:nvPr/>
        </p:nvSpPr>
        <p:spPr>
          <a:xfrm>
            <a:off x="8138288" y="3989344"/>
            <a:ext cx="180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Zn </a:t>
            </a:r>
            <a:r>
              <a:rPr lang="en-US" sz="3600" baseline="30000" dirty="0"/>
              <a:t>2+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BF19BC-47EE-694D-8826-9D93FAF97ACD}"/>
              </a:ext>
            </a:extLst>
          </p:cNvPr>
          <p:cNvSpPr txBox="1"/>
          <p:nvPr/>
        </p:nvSpPr>
        <p:spPr>
          <a:xfrm>
            <a:off x="9814682" y="3989344"/>
            <a:ext cx="137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 </a:t>
            </a:r>
            <a:r>
              <a:rPr lang="en-US" sz="3600" baseline="30000" dirty="0"/>
              <a:t>3-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D7D118-7362-A146-B01F-C1F9FDE129DD}"/>
              </a:ext>
            </a:extLst>
          </p:cNvPr>
          <p:cNvSpPr txBox="1"/>
          <p:nvPr/>
        </p:nvSpPr>
        <p:spPr>
          <a:xfrm>
            <a:off x="8572499" y="5001818"/>
            <a:ext cx="194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Zn     N</a:t>
            </a:r>
            <a:endParaRPr lang="en-US" sz="36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F3C9B-C720-1F44-8F4E-4CBB96E5A890}"/>
              </a:ext>
            </a:extLst>
          </p:cNvPr>
          <p:cNvSpPr txBox="1"/>
          <p:nvPr/>
        </p:nvSpPr>
        <p:spPr>
          <a:xfrm>
            <a:off x="9037867" y="5935084"/>
            <a:ext cx="194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Zn</a:t>
            </a:r>
            <a:r>
              <a:rPr lang="en-US" sz="3600" baseline="-25000" dirty="0"/>
              <a:t>3</a:t>
            </a:r>
            <a:r>
              <a:rPr lang="en-US" sz="3600" dirty="0"/>
              <a:t>N</a:t>
            </a:r>
            <a:r>
              <a:rPr lang="en-US" sz="3600" baseline="-250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6A1C43-9819-4845-9138-BF2689D0A9CB}"/>
              </a:ext>
            </a:extLst>
          </p:cNvPr>
          <p:cNvSpPr txBox="1"/>
          <p:nvPr/>
        </p:nvSpPr>
        <p:spPr>
          <a:xfrm>
            <a:off x="10266396" y="5393348"/>
            <a:ext cx="64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rgbClr val="0096FF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4BDBA8-3260-6440-9B8D-6BEC934F632E}"/>
              </a:ext>
            </a:extLst>
          </p:cNvPr>
          <p:cNvSpPr txBox="1"/>
          <p:nvPr/>
        </p:nvSpPr>
        <p:spPr>
          <a:xfrm>
            <a:off x="9248325" y="5325069"/>
            <a:ext cx="64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rgbClr val="002060"/>
                </a:solidFill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374073-E215-9C4D-8D55-D0FE45FC1B0C}"/>
              </a:ext>
            </a:extLst>
          </p:cNvPr>
          <p:cNvSpPr/>
          <p:nvPr/>
        </p:nvSpPr>
        <p:spPr>
          <a:xfrm>
            <a:off x="8844039" y="3886201"/>
            <a:ext cx="680309" cy="523220"/>
          </a:xfrm>
          <a:prstGeom prst="ellipse">
            <a:avLst/>
          </a:prstGeom>
          <a:noFill/>
          <a:ln w="28575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42A03C-4D7F-5D42-B191-DA76DC62C894}"/>
              </a:ext>
            </a:extLst>
          </p:cNvPr>
          <p:cNvSpPr/>
          <p:nvPr/>
        </p:nvSpPr>
        <p:spPr>
          <a:xfrm>
            <a:off x="10268860" y="3874574"/>
            <a:ext cx="709381" cy="523220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A589B1-3777-D142-830A-7EE52D4CD10B}"/>
              </a:ext>
            </a:extLst>
          </p:cNvPr>
          <p:cNvCxnSpPr/>
          <p:nvPr/>
        </p:nvCxnSpPr>
        <p:spPr>
          <a:xfrm>
            <a:off x="9202058" y="4409421"/>
            <a:ext cx="744769" cy="746779"/>
          </a:xfrm>
          <a:prstGeom prst="straightConnector1">
            <a:avLst/>
          </a:prstGeom>
          <a:ln w="28575">
            <a:solidFill>
              <a:srgbClr val="00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1F594C-FB98-A34A-B6B2-8C250964190E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9627977" y="4321170"/>
            <a:ext cx="744769" cy="88583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37CE0A9-A4CD-FC4D-ADC1-9AD2AE780C89}"/>
              </a:ext>
            </a:extLst>
          </p:cNvPr>
          <p:cNvSpPr txBox="1"/>
          <p:nvPr/>
        </p:nvSpPr>
        <p:spPr>
          <a:xfrm>
            <a:off x="6108525" y="2661660"/>
            <a:ext cx="191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Example:</a:t>
            </a:r>
          </a:p>
          <a:p>
            <a:r>
              <a:rPr lang="en-US" b="1" i="1" dirty="0"/>
              <a:t>Zinc nitride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5BD75-666F-A646-9964-251EB2376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One more example: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5CF5D48-73AF-334A-B972-6B57D8BB4C58}"/>
              </a:ext>
            </a:extLst>
          </p:cNvPr>
          <p:cNvSpPr txBox="1">
            <a:spLocks/>
          </p:cNvSpPr>
          <p:nvPr/>
        </p:nvSpPr>
        <p:spPr>
          <a:xfrm>
            <a:off x="3712291" y="2637310"/>
            <a:ext cx="5181600" cy="425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Calcium oxide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71A482-0855-5A46-A47B-80C06BD295CA}"/>
              </a:ext>
            </a:extLst>
          </p:cNvPr>
          <p:cNvSpPr txBox="1"/>
          <p:nvPr/>
        </p:nvSpPr>
        <p:spPr>
          <a:xfrm>
            <a:off x="5434333" y="4206804"/>
            <a:ext cx="167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 </a:t>
            </a:r>
            <a:r>
              <a:rPr lang="en-US" sz="3200" baseline="30000" dirty="0"/>
              <a:t>2+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D7A052-3519-3642-9535-166DAC55AE7B}"/>
              </a:ext>
            </a:extLst>
          </p:cNvPr>
          <p:cNvSpPr txBox="1"/>
          <p:nvPr/>
        </p:nvSpPr>
        <p:spPr>
          <a:xfrm>
            <a:off x="7270104" y="4240070"/>
            <a:ext cx="1426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 </a:t>
            </a:r>
            <a:r>
              <a:rPr lang="en-US" sz="3200" baseline="30000" dirty="0"/>
              <a:t>2-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3F2231-FEB2-2848-8071-4050E805E63A}"/>
              </a:ext>
            </a:extLst>
          </p:cNvPr>
          <p:cNvSpPr txBox="1"/>
          <p:nvPr/>
        </p:nvSpPr>
        <p:spPr>
          <a:xfrm>
            <a:off x="6039226" y="5291074"/>
            <a:ext cx="176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     O</a:t>
            </a:r>
            <a:endParaRPr lang="en-US" sz="3200" baseline="30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773C6E-1D0D-3E46-B853-960D783591C5}"/>
              </a:ext>
            </a:extLst>
          </p:cNvPr>
          <p:cNvSpPr txBox="1"/>
          <p:nvPr/>
        </p:nvSpPr>
        <p:spPr>
          <a:xfrm>
            <a:off x="6527155" y="6067278"/>
            <a:ext cx="142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8F56C8-9055-3143-B305-C5CD2C4EA695}"/>
              </a:ext>
            </a:extLst>
          </p:cNvPr>
          <p:cNvSpPr txBox="1"/>
          <p:nvPr/>
        </p:nvSpPr>
        <p:spPr>
          <a:xfrm>
            <a:off x="7572027" y="5558862"/>
            <a:ext cx="64770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0096FF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F5A5F4-C66E-2549-A16C-25BA1A4A0F0C}"/>
              </a:ext>
            </a:extLst>
          </p:cNvPr>
          <p:cNvSpPr txBox="1"/>
          <p:nvPr/>
        </p:nvSpPr>
        <p:spPr>
          <a:xfrm>
            <a:off x="6619082" y="5541929"/>
            <a:ext cx="64770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00206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7650B8-E6A5-D546-ADD8-4244AA552325}"/>
              </a:ext>
            </a:extLst>
          </p:cNvPr>
          <p:cNvSpPr/>
          <p:nvPr/>
        </p:nvSpPr>
        <p:spPr>
          <a:xfrm>
            <a:off x="6039226" y="4136927"/>
            <a:ext cx="652118" cy="523220"/>
          </a:xfrm>
          <a:prstGeom prst="ellipse">
            <a:avLst/>
          </a:prstGeom>
          <a:noFill/>
          <a:ln w="28575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02CF0A-A996-A542-973D-0395949DBDBF}"/>
              </a:ext>
            </a:extLst>
          </p:cNvPr>
          <p:cNvSpPr/>
          <p:nvPr/>
        </p:nvSpPr>
        <p:spPr>
          <a:xfrm>
            <a:off x="7711489" y="4150798"/>
            <a:ext cx="652118" cy="523220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F16173-1E80-5F45-9EA2-27118E147E7F}"/>
              </a:ext>
            </a:extLst>
          </p:cNvPr>
          <p:cNvCxnSpPr/>
          <p:nvPr/>
        </p:nvCxnSpPr>
        <p:spPr>
          <a:xfrm>
            <a:off x="6691346" y="4660147"/>
            <a:ext cx="744769" cy="746779"/>
          </a:xfrm>
          <a:prstGeom prst="straightConnector1">
            <a:avLst/>
          </a:prstGeom>
          <a:ln w="28575">
            <a:solidFill>
              <a:srgbClr val="00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70CEDCA-C706-A14B-80DD-0C1FEB382C7F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6997569" y="4597394"/>
            <a:ext cx="809420" cy="85068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E1DF9B7-1ACE-974B-A942-84E0E95C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95078" y="2654393"/>
            <a:ext cx="986670" cy="825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B20878-7F05-1348-913E-FB4BE12A8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52611" y="2594436"/>
            <a:ext cx="1031564" cy="86946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596BF45-210F-D540-9F16-CD9EE90D6B83}"/>
              </a:ext>
            </a:extLst>
          </p:cNvPr>
          <p:cNvSpPr txBox="1"/>
          <p:nvPr/>
        </p:nvSpPr>
        <p:spPr>
          <a:xfrm>
            <a:off x="1199890" y="5837528"/>
            <a:ext cx="446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BUT… for ionic compounds we SIMPLIFY because it’s a </a:t>
            </a:r>
            <a:r>
              <a:rPr lang="en-US" u="sng" dirty="0"/>
              <a:t>ratio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(just like in math)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3E7BE5-0EEC-A642-B8DE-18AD2304B018}"/>
              </a:ext>
            </a:extLst>
          </p:cNvPr>
          <p:cNvSpPr txBox="1"/>
          <p:nvPr/>
        </p:nvSpPr>
        <p:spPr>
          <a:xfrm>
            <a:off x="8177247" y="6039810"/>
            <a:ext cx="232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itchFamily="2" charset="2"/>
              </a:rPr>
              <a:t>  </a:t>
            </a:r>
            <a:r>
              <a:rPr lang="en-US" sz="3600" dirty="0" err="1"/>
              <a:t>CaO</a:t>
            </a:r>
            <a:endParaRPr lang="en-US" sz="2800" baseline="-25000" dirty="0"/>
          </a:p>
        </p:txBody>
      </p:sp>
      <p:pic>
        <p:nvPicPr>
          <p:cNvPr id="46" name="Graphic 45" descr="Checkmark">
            <a:extLst>
              <a:ext uri="{FF2B5EF4-FFF2-40B4-BE49-F238E27FC236}">
                <a16:creationId xmlns:a16="http://schemas.microsoft.com/office/drawing/2014/main" id="{C0ED0904-8576-274A-B2C6-B6DFF14DE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1118" y="6006883"/>
            <a:ext cx="728412" cy="60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43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F70245-0876-8E4E-B5E8-00C4E6A2B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480"/>
          <a:stretch/>
        </p:blipFill>
        <p:spPr>
          <a:xfrm>
            <a:off x="1102777" y="2856399"/>
            <a:ext cx="10809577" cy="29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55E-212C-6547-B8FB-BB91C5DB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C8B739-70A1-B940-BBB0-195AF0C3D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830"/>
          <a:stretch/>
        </p:blipFill>
        <p:spPr>
          <a:xfrm>
            <a:off x="8042031" y="-1"/>
            <a:ext cx="3143204" cy="2766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B1ADB4-CD82-BC4F-8400-AE6B9C142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86" b="21773"/>
          <a:stretch/>
        </p:blipFill>
        <p:spPr>
          <a:xfrm>
            <a:off x="8018125" y="3447772"/>
            <a:ext cx="3021355" cy="26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BA01D-4C62-4D29-98A4-12C7AB0C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401" y="600084"/>
            <a:ext cx="5408670" cy="1054972"/>
          </a:xfrm>
        </p:spPr>
        <p:txBody>
          <a:bodyPr>
            <a:normAutofit/>
          </a:bodyPr>
          <a:lstStyle/>
          <a:p>
            <a:r>
              <a:rPr lang="en-US" sz="3200" b="1" dirty="0"/>
              <a:t>IONIC COMPOUNDS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hemistry compound meme">
            <a:extLst>
              <a:ext uri="{FF2B5EF4-FFF2-40B4-BE49-F238E27FC236}">
                <a16:creationId xmlns:a16="http://schemas.microsoft.com/office/drawing/2014/main" id="{F2EB7FAE-204A-49CA-9934-BDFD5F36D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8" b="-1"/>
          <a:stretch/>
        </p:blipFill>
        <p:spPr bwMode="auto">
          <a:xfrm>
            <a:off x="7546488" y="1631695"/>
            <a:ext cx="4645511" cy="41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51D3-A858-446E-886E-27B4EFDA17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5226" y="1697944"/>
            <a:ext cx="6512854" cy="3636585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Atoms </a:t>
            </a:r>
            <a:r>
              <a:rPr lang="en-US" sz="2800" dirty="0"/>
              <a:t>gain or lose electrons </a:t>
            </a:r>
            <a:r>
              <a:rPr lang="en-US" sz="2800" b="0" dirty="0"/>
              <a:t>to form </a:t>
            </a:r>
            <a:r>
              <a:rPr lang="en-US" sz="2800" dirty="0">
                <a:highlight>
                  <a:srgbClr val="FFFF00"/>
                </a:highlight>
              </a:rPr>
              <a:t>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An ionic compound forms when electrons on </a:t>
            </a:r>
            <a:r>
              <a:rPr lang="en-US" sz="2800" dirty="0"/>
              <a:t>metal</a:t>
            </a:r>
            <a:r>
              <a:rPr lang="en-US" sz="2800" b="0" dirty="0"/>
              <a:t> atoms </a:t>
            </a:r>
            <a:r>
              <a:rPr lang="en-US" sz="2800" dirty="0">
                <a:highlight>
                  <a:srgbClr val="FFFF00"/>
                </a:highlight>
              </a:rPr>
              <a:t>transfer</a:t>
            </a:r>
            <a:r>
              <a:rPr lang="en-US" sz="2800" b="0" dirty="0"/>
              <a:t> to </a:t>
            </a:r>
            <a:r>
              <a:rPr lang="en-US" sz="2800" dirty="0"/>
              <a:t>non-metal</a:t>
            </a:r>
            <a:r>
              <a:rPr lang="en-US" sz="2800" b="0" dirty="0"/>
              <a:t> atoms, creating </a:t>
            </a:r>
            <a:r>
              <a:rPr lang="en-US" sz="2800" dirty="0"/>
              <a:t>oppositely</a:t>
            </a:r>
            <a:r>
              <a:rPr lang="en-US" sz="2800" b="0" dirty="0"/>
              <a:t> charged 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1" dirty="0"/>
              <a:t>Example: table salt: </a:t>
            </a:r>
            <a:r>
              <a:rPr lang="en-US" sz="2800" b="0" i="1" cap="none" dirty="0"/>
              <a:t>Na + Cl </a:t>
            </a:r>
            <a:r>
              <a:rPr lang="en-US" sz="2800" b="0" i="1" cap="none" dirty="0">
                <a:hlinkClick r:id="rId3"/>
              </a:rPr>
              <a:t>vid</a:t>
            </a:r>
            <a:endParaRPr lang="en-US" sz="2800" b="0" i="1" cap="none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32C3162B-47DE-4EA0-A4BE-9A143AEC6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13" y="1031500"/>
            <a:ext cx="8516959" cy="5115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225DE-287C-4AA4-9B48-7262B2534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89" y="1533526"/>
            <a:ext cx="7366236" cy="3288586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5600" dirty="0">
                <a:solidFill>
                  <a:schemeClr val="bg1"/>
                </a:solidFill>
              </a:rPr>
              <a:t>Compounds with </a:t>
            </a:r>
            <a:r>
              <a:rPr lang="en-US" sz="5600" b="1" dirty="0">
                <a:solidFill>
                  <a:schemeClr val="bg1"/>
                </a:solidFill>
              </a:rPr>
              <a:t>multivalent</a:t>
            </a:r>
            <a:r>
              <a:rPr lang="en-US" sz="5600" dirty="0">
                <a:solidFill>
                  <a:schemeClr val="bg1"/>
                </a:solidFill>
              </a:rPr>
              <a:t> metals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2" y="-4078"/>
            <a:ext cx="3027528" cy="1056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9263D6F5-598D-4A1D-B50B-2AC99EDE8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167615"/>
            <a:ext cx="1218590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26" y="1616940"/>
            <a:ext cx="11190374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8B8F9-3DCE-4BD4-B69D-D3D4B947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77" y="467000"/>
            <a:ext cx="5408670" cy="105497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/>
              <a:t>Multi-Valent Metal Compounds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6402-C18C-4A24-B3B7-9449010003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0769" y="1675584"/>
            <a:ext cx="6062777" cy="4160453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sz="2200" dirty="0"/>
              <a:t>Many important metals are multivalent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“multi” means </a:t>
            </a:r>
            <a:r>
              <a:rPr lang="en-US" sz="2200" b="1" u="sng" dirty="0"/>
              <a:t>many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“valent” refers to the </a:t>
            </a:r>
            <a:r>
              <a:rPr lang="en-US" sz="2200" b="1" u="sng" dirty="0"/>
              <a:t>capacity to bond </a:t>
            </a:r>
            <a:r>
              <a:rPr lang="en-US" sz="2200" b="1" dirty="0"/>
              <a:t>(think about the valence shell…)</a:t>
            </a:r>
          </a:p>
          <a:p>
            <a:pPr lvl="1">
              <a:lnSpc>
                <a:spcPct val="130000"/>
              </a:lnSpc>
            </a:pPr>
            <a:r>
              <a:rPr lang="en-US" sz="2200" b="1" dirty="0"/>
              <a:t>So it means that the element has many ways to bond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Multivalent metals can form </a:t>
            </a:r>
            <a:r>
              <a:rPr lang="en-US" sz="2200" dirty="0">
                <a:highlight>
                  <a:srgbClr val="FFFF00"/>
                </a:highlight>
              </a:rPr>
              <a:t>2 or more </a:t>
            </a:r>
            <a:r>
              <a:rPr lang="en-US" sz="2200" dirty="0"/>
              <a:t>different </a:t>
            </a:r>
            <a:r>
              <a:rPr lang="en-US" sz="2200" dirty="0">
                <a:highlight>
                  <a:srgbClr val="FFFF00"/>
                </a:highlight>
              </a:rPr>
              <a:t>positive</a:t>
            </a:r>
            <a:r>
              <a:rPr lang="en-US" sz="2200" dirty="0"/>
              <a:t> ions with different ion charges</a:t>
            </a:r>
          </a:p>
          <a:p>
            <a:pPr>
              <a:lnSpc>
                <a:spcPct val="130000"/>
              </a:lnSpc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2B47F-79BA-4C98-B87D-200FEB79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279" y="2621907"/>
            <a:ext cx="4372189" cy="209864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58F3F8-1113-3047-A9B9-7AB34D12BBEA}"/>
              </a:ext>
            </a:extLst>
          </p:cNvPr>
          <p:cNvSpPr/>
          <p:nvPr/>
        </p:nvSpPr>
        <p:spPr>
          <a:xfrm>
            <a:off x="0" y="-396241"/>
            <a:ext cx="12588240" cy="765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7FF7A-1B3A-F644-A71B-C5CE86CF514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31205" t="19154" r="38475"/>
          <a:stretch/>
        </p:blipFill>
        <p:spPr>
          <a:xfrm rot="5400000">
            <a:off x="3444241" y="-1673550"/>
            <a:ext cx="3452813" cy="1191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B5023-887E-5E46-AB6A-C60328D14F52}"/>
              </a:ext>
            </a:extLst>
          </p:cNvPr>
          <p:cNvSpPr txBox="1"/>
          <p:nvPr/>
        </p:nvSpPr>
        <p:spPr>
          <a:xfrm>
            <a:off x="1500673" y="-271372"/>
            <a:ext cx="9190654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i="1" dirty="0"/>
              <a:t>Example</a:t>
            </a:r>
            <a:r>
              <a:rPr lang="en-US" sz="2800" i="1" dirty="0"/>
              <a:t>: </a:t>
            </a:r>
          </a:p>
          <a:p>
            <a:pPr>
              <a:lnSpc>
                <a:spcPct val="110000"/>
              </a:lnSpc>
            </a:pPr>
            <a:r>
              <a:rPr lang="en-US" sz="2800" b="1" dirty="0"/>
              <a:t>Iron</a:t>
            </a:r>
            <a:r>
              <a:rPr lang="en-US" sz="2800" dirty="0"/>
              <a:t> has two ion charges: </a:t>
            </a:r>
            <a:r>
              <a:rPr lang="en-US" sz="2800" b="1" dirty="0">
                <a:highlight>
                  <a:srgbClr val="FFFF00"/>
                </a:highlight>
              </a:rPr>
              <a:t>3</a:t>
            </a:r>
            <a:r>
              <a:rPr lang="en-US" sz="2800" b="1" baseline="30000" dirty="0">
                <a:highlight>
                  <a:srgbClr val="FFFF00"/>
                </a:highlight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highlight>
                  <a:srgbClr val="FFFF00"/>
                </a:highlight>
              </a:rPr>
              <a:t>2</a:t>
            </a:r>
            <a:r>
              <a:rPr lang="en-US" sz="2800" b="1" baseline="30000" dirty="0">
                <a:highlight>
                  <a:srgbClr val="FFFF00"/>
                </a:highlight>
              </a:rPr>
              <a:t>+</a:t>
            </a:r>
            <a:r>
              <a:rPr lang="en-US" sz="2800" dirty="0"/>
              <a:t>. It can exist as either.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-The periodic table shows the most </a:t>
            </a:r>
            <a:r>
              <a:rPr lang="en-US" sz="2800" b="1" dirty="0">
                <a:highlight>
                  <a:srgbClr val="FFFF00"/>
                </a:highlight>
              </a:rPr>
              <a:t>common</a:t>
            </a:r>
            <a:r>
              <a:rPr lang="en-US" sz="2800" dirty="0"/>
              <a:t> ion charge first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	--&gt; Fe</a:t>
            </a:r>
            <a:r>
              <a:rPr lang="en-US" sz="2800" baseline="30000" dirty="0"/>
              <a:t>3+ </a:t>
            </a:r>
            <a:r>
              <a:rPr lang="en-US" sz="2800" dirty="0"/>
              <a:t>is more common than Fe</a:t>
            </a:r>
            <a:r>
              <a:rPr lang="en-US" sz="2800" baseline="30000" dirty="0"/>
              <a:t>2+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76F171-0CCA-C445-A583-C86BC6D4C171}"/>
              </a:ext>
            </a:extLst>
          </p:cNvPr>
          <p:cNvSpPr/>
          <p:nvPr/>
        </p:nvSpPr>
        <p:spPr>
          <a:xfrm>
            <a:off x="5512344" y="2869162"/>
            <a:ext cx="851134" cy="1119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156AE-1B6C-BE4C-9D7A-AE07F6FAD103}"/>
              </a:ext>
            </a:extLst>
          </p:cNvPr>
          <p:cNvSpPr txBox="1"/>
          <p:nvPr/>
        </p:nvSpPr>
        <p:spPr>
          <a:xfrm>
            <a:off x="2700164" y="4282750"/>
            <a:ext cx="64754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Recall: metals are the blue ones here. In an ionic compound, we name the metal first.</a:t>
            </a:r>
          </a:p>
        </p:txBody>
      </p:sp>
    </p:spTree>
    <p:extLst>
      <p:ext uri="{BB962C8B-B14F-4D97-AF65-F5344CB8AC3E}">
        <p14:creationId xmlns:p14="http://schemas.microsoft.com/office/powerpoint/2010/main" val="31873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 animBg="1"/>
      <p:bldP spid="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014C18-199A-6346-B7AC-4660DD0B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51" y="3229599"/>
            <a:ext cx="881987" cy="111496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018D38A-1A21-6945-BE02-810906E457DA}"/>
              </a:ext>
            </a:extLst>
          </p:cNvPr>
          <p:cNvSpPr/>
          <p:nvPr/>
        </p:nvSpPr>
        <p:spPr>
          <a:xfrm>
            <a:off x="7340614" y="3256036"/>
            <a:ext cx="643856" cy="607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8E7C2-520F-4840-8043-E72486B9F69A}"/>
              </a:ext>
            </a:extLst>
          </p:cNvPr>
          <p:cNvSpPr txBox="1"/>
          <p:nvPr/>
        </p:nvSpPr>
        <p:spPr>
          <a:xfrm>
            <a:off x="854158" y="3001131"/>
            <a:ext cx="62579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</a:t>
            </a:r>
            <a:r>
              <a:rPr lang="en-US" sz="2400" u="sng" dirty="0">
                <a:highlight>
                  <a:srgbClr val="FFFF00"/>
                </a:highlight>
              </a:rPr>
              <a:t>would</a:t>
            </a:r>
            <a:r>
              <a:rPr lang="en-US" sz="2400" dirty="0"/>
              <a:t> use Roman Numerals for copper (Cu) because it can have a charge of either 2+ or 1+ as an ion, and we’d need to specify which one 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FD5A5A-FC6B-6F4D-8780-642BBD5F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872" y="4993117"/>
            <a:ext cx="842857" cy="1062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2D972BB-2822-6C4A-9607-BD90F6113E51}"/>
              </a:ext>
            </a:extLst>
          </p:cNvPr>
          <p:cNvSpPr/>
          <p:nvPr/>
        </p:nvSpPr>
        <p:spPr>
          <a:xfrm>
            <a:off x="7195834" y="4884176"/>
            <a:ext cx="643856" cy="607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2F1F5-DAC3-D840-BD9F-E3D5663B962D}"/>
              </a:ext>
            </a:extLst>
          </p:cNvPr>
          <p:cNvSpPr txBox="1"/>
          <p:nvPr/>
        </p:nvSpPr>
        <p:spPr>
          <a:xfrm>
            <a:off x="809594" y="5127012"/>
            <a:ext cx="6119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</a:t>
            </a:r>
            <a:r>
              <a:rPr lang="en-US" sz="2400" u="sng" dirty="0">
                <a:highlight>
                  <a:srgbClr val="FFFF00"/>
                </a:highlight>
              </a:rPr>
              <a:t>wouldn’t</a:t>
            </a:r>
            <a:r>
              <a:rPr lang="en-US" sz="2400" dirty="0"/>
              <a:t> use Roman Numerals for calcium (Ca) because it always has a charge of 2+ as an ion</a:t>
            </a:r>
          </a:p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CA685-D762-6946-9821-A02533E5551D}"/>
              </a:ext>
            </a:extLst>
          </p:cNvPr>
          <p:cNvSpPr txBox="1"/>
          <p:nvPr/>
        </p:nvSpPr>
        <p:spPr>
          <a:xfrm>
            <a:off x="604610" y="879816"/>
            <a:ext cx="73798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When we’re talking about </a:t>
            </a:r>
            <a:r>
              <a:rPr lang="en-US" sz="2400" b="1" u="sng" dirty="0"/>
              <a:t>multivalent metals</a:t>
            </a:r>
            <a:r>
              <a:rPr lang="en-US" sz="2400" dirty="0"/>
              <a:t>, we need make sure we’re clear which ion form we’re talking about. To do this, we use </a:t>
            </a:r>
            <a:r>
              <a:rPr lang="en-US" sz="2400" b="1" dirty="0">
                <a:highlight>
                  <a:srgbClr val="FFFF00"/>
                </a:highlight>
              </a:rPr>
              <a:t>Roman Numerals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F16E2CD-38B6-204C-A67A-5CDE923C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15" y="264786"/>
            <a:ext cx="3152980" cy="169948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/>
              <a:t>So how do we know which one??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BF9271-5CF6-0D4E-ACC7-EEC72CBA7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2193391"/>
            <a:ext cx="3152980" cy="43023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85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10750D-4A4D-0142-BC4A-9767CA6B160D}"/>
              </a:ext>
            </a:extLst>
          </p:cNvPr>
          <p:cNvSpPr txBox="1">
            <a:spLocks/>
          </p:cNvSpPr>
          <p:nvPr/>
        </p:nvSpPr>
        <p:spPr>
          <a:xfrm>
            <a:off x="1183059" y="895001"/>
            <a:ext cx="10364451" cy="104763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to Write and Say Them…</a:t>
            </a:r>
          </a:p>
        </p:txBody>
      </p:sp>
      <p:graphicFrame>
        <p:nvGraphicFramePr>
          <p:cNvPr id="28" name="Content Placeholder 6">
            <a:extLst>
              <a:ext uri="{FF2B5EF4-FFF2-40B4-BE49-F238E27FC236}">
                <a16:creationId xmlns:a16="http://schemas.microsoft.com/office/drawing/2014/main" id="{5BB237F9-BE29-694E-A86F-188581F95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582758"/>
              </p:ext>
            </p:extLst>
          </p:nvPr>
        </p:nvGraphicFramePr>
        <p:xfrm>
          <a:off x="3342292" y="2511842"/>
          <a:ext cx="8428777" cy="40571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19351">
                  <a:extLst>
                    <a:ext uri="{9D8B030D-6E8A-4147-A177-3AD203B41FA5}">
                      <a16:colId xmlns:a16="http://schemas.microsoft.com/office/drawing/2014/main" val="714154184"/>
                    </a:ext>
                  </a:extLst>
                </a:gridCol>
                <a:gridCol w="3002319">
                  <a:extLst>
                    <a:ext uri="{9D8B030D-6E8A-4147-A177-3AD203B41FA5}">
                      <a16:colId xmlns:a16="http://schemas.microsoft.com/office/drawing/2014/main" val="2141575546"/>
                    </a:ext>
                  </a:extLst>
                </a:gridCol>
                <a:gridCol w="4307107">
                  <a:extLst>
                    <a:ext uri="{9D8B030D-6E8A-4147-A177-3AD203B41FA5}">
                      <a16:colId xmlns:a16="http://schemas.microsoft.com/office/drawing/2014/main" val="2914280506"/>
                    </a:ext>
                  </a:extLst>
                </a:gridCol>
              </a:tblGrid>
              <a:tr h="2646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33064"/>
                  </a:ext>
                </a:extLst>
              </a:tr>
              <a:tr h="871088">
                <a:tc>
                  <a:txBody>
                    <a:bodyPr/>
                    <a:lstStyle/>
                    <a:p>
                      <a:r>
                        <a:rPr lang="en-US" sz="2800" dirty="0"/>
                        <a:t>F</a:t>
                      </a:r>
                      <a:r>
                        <a:rPr lang="en-US" sz="2800" cap="none" dirty="0"/>
                        <a:t>e</a:t>
                      </a:r>
                      <a:r>
                        <a:rPr lang="en-US" sz="2800" baseline="30000" dirty="0"/>
                        <a:t>3+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Written: iron(III)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Pronounced “iron three”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94471"/>
                  </a:ext>
                </a:extLst>
              </a:tr>
              <a:tr h="871088">
                <a:tc>
                  <a:txBody>
                    <a:bodyPr/>
                    <a:lstStyle/>
                    <a:p>
                      <a:r>
                        <a:rPr lang="en-US" sz="2800" dirty="0"/>
                        <a:t>F</a:t>
                      </a:r>
                      <a:r>
                        <a:rPr lang="en-US" sz="2800" cap="none" dirty="0"/>
                        <a:t>e</a:t>
                      </a:r>
                      <a:r>
                        <a:rPr lang="en-US" sz="2800" cap="none" baseline="30000" dirty="0"/>
                        <a:t>2</a:t>
                      </a:r>
                      <a:r>
                        <a:rPr lang="en-US" sz="2800" baseline="30000" dirty="0"/>
                        <a:t>+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Written: iron(II)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Pronounced “iron two”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62939"/>
                  </a:ext>
                </a:extLst>
              </a:tr>
              <a:tr h="871088">
                <a:tc>
                  <a:txBody>
                    <a:bodyPr/>
                    <a:lstStyle/>
                    <a:p>
                      <a:r>
                        <a:rPr lang="en-US" sz="2800" dirty="0"/>
                        <a:t>Pb</a:t>
                      </a:r>
                      <a:r>
                        <a:rPr lang="en-US" sz="2800" baseline="30000" dirty="0"/>
                        <a:t>4+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Written: lead(IV)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Pronounced “lead four”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2026"/>
                  </a:ext>
                </a:extLst>
              </a:tr>
              <a:tr h="1139115">
                <a:tc>
                  <a:txBody>
                    <a:bodyPr/>
                    <a:lstStyle/>
                    <a:p>
                      <a:r>
                        <a:rPr lang="en-US" sz="2800" dirty="0"/>
                        <a:t>Cu</a:t>
                      </a:r>
                      <a:r>
                        <a:rPr lang="en-US" sz="2800" baseline="30000" dirty="0"/>
                        <a:t>+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Written: copper(I)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Pronounced “copper one”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31701"/>
                  </a:ext>
                </a:extLst>
              </a:tr>
            </a:tbl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50C0C86B-A9C2-FA4D-912F-E3EC2DDA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6" y="2556120"/>
            <a:ext cx="2713050" cy="37020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11704B-1A67-5E48-88E1-1CC7C3C64FDA}"/>
              </a:ext>
            </a:extLst>
          </p:cNvPr>
          <p:cNvSpPr/>
          <p:nvPr/>
        </p:nvSpPr>
        <p:spPr>
          <a:xfrm>
            <a:off x="4461641" y="2837641"/>
            <a:ext cx="7085869" cy="78842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BC2040-7464-DA4C-8542-57D01E2FE157}"/>
              </a:ext>
            </a:extLst>
          </p:cNvPr>
          <p:cNvSpPr/>
          <p:nvPr/>
        </p:nvSpPr>
        <p:spPr>
          <a:xfrm>
            <a:off x="4346027" y="3705681"/>
            <a:ext cx="7085869" cy="78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F89EB7-9E7E-4243-8AC4-8D35C8DB77BF}"/>
              </a:ext>
            </a:extLst>
          </p:cNvPr>
          <p:cNvSpPr/>
          <p:nvPr/>
        </p:nvSpPr>
        <p:spPr>
          <a:xfrm>
            <a:off x="4461640" y="4573721"/>
            <a:ext cx="7085869" cy="78842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3EB985-0FEA-B84D-9B2B-AD5D40C8B225}"/>
              </a:ext>
            </a:extLst>
          </p:cNvPr>
          <p:cNvSpPr/>
          <p:nvPr/>
        </p:nvSpPr>
        <p:spPr>
          <a:xfrm>
            <a:off x="4461639" y="5463492"/>
            <a:ext cx="7085869" cy="788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C9A1BA-B796-AE42-8EEB-BD3933E4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l">
              <a:lnSpc>
                <a:spcPct val="115000"/>
              </a:lnSpc>
            </a:pPr>
            <a:br>
              <a:rPr lang="en-US" sz="3400" b="0" cap="all">
                <a:solidFill>
                  <a:schemeClr val="bg1"/>
                </a:solidFill>
              </a:rPr>
            </a:br>
            <a:r>
              <a:rPr lang="en-US" sz="3400" b="0" cap="all">
                <a:solidFill>
                  <a:schemeClr val="bg1"/>
                </a:solidFill>
              </a:rPr>
              <a:t>Part A: Writing </a:t>
            </a:r>
            <a:r>
              <a:rPr lang="en-US" sz="3400" b="0" u="sng" cap="all">
                <a:solidFill>
                  <a:schemeClr val="bg1"/>
                </a:solidFill>
              </a:rPr>
              <a:t>Formulas</a:t>
            </a:r>
            <a:r>
              <a:rPr lang="en-US" sz="3400" b="0" cap="all">
                <a:solidFill>
                  <a:schemeClr val="bg1"/>
                </a:solidFill>
              </a:rPr>
              <a:t> with Multivalent Metals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3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10750D-4A4D-0142-BC4A-9767CA6B160D}"/>
              </a:ext>
            </a:extLst>
          </p:cNvPr>
          <p:cNvSpPr txBox="1">
            <a:spLocks/>
          </p:cNvSpPr>
          <p:nvPr/>
        </p:nvSpPr>
        <p:spPr>
          <a:xfrm>
            <a:off x="1183059" y="895001"/>
            <a:ext cx="10364451" cy="104763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777DD7-A9D9-A84B-B357-2DF73180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8" y="887146"/>
            <a:ext cx="11491370" cy="1207523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Writing Chemical Formulas w/ Multivalent Metals</a:t>
            </a:r>
            <a:endParaRPr lang="en-CA" sz="3000" dirty="0">
              <a:solidFill>
                <a:schemeClr val="bg1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43780FA-BC90-B142-B9D1-8080257EDB48}"/>
              </a:ext>
            </a:extLst>
          </p:cNvPr>
          <p:cNvSpPr txBox="1">
            <a:spLocks/>
          </p:cNvSpPr>
          <p:nvPr/>
        </p:nvSpPr>
        <p:spPr>
          <a:xfrm>
            <a:off x="3009258" y="3238232"/>
            <a:ext cx="5682096" cy="679994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/>
              <a:t>Example: Chromium fluoride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BEF1A8D-A497-A542-935E-0387978D80C7}"/>
              </a:ext>
            </a:extLst>
          </p:cNvPr>
          <p:cNvSpPr txBox="1">
            <a:spLocks/>
          </p:cNvSpPr>
          <p:nvPr/>
        </p:nvSpPr>
        <p:spPr>
          <a:xfrm>
            <a:off x="2801650" y="4848810"/>
            <a:ext cx="6163529" cy="6799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/>
              <a:t>Example: Chromium(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u="sng" dirty="0"/>
              <a:t>) fluoride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068434-6988-D34F-B46D-A222496A1076}"/>
              </a:ext>
            </a:extLst>
          </p:cNvPr>
          <p:cNvSpPr txBox="1"/>
          <p:nvPr/>
        </p:nvSpPr>
        <p:spPr>
          <a:xfrm>
            <a:off x="5167103" y="5438428"/>
            <a:ext cx="11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Cr</a:t>
            </a:r>
            <a:r>
              <a:rPr lang="en-US" sz="3600" b="1" baseline="30000" dirty="0">
                <a:solidFill>
                  <a:srgbClr val="0070C0"/>
                </a:solidFill>
              </a:rPr>
              <a:t>+3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F2CAC1-D146-FB4E-8D3B-DF92EEB54041}"/>
              </a:ext>
            </a:extLst>
          </p:cNvPr>
          <p:cNvSpPr txBox="1"/>
          <p:nvPr/>
        </p:nvSpPr>
        <p:spPr>
          <a:xfrm>
            <a:off x="7341472" y="5484430"/>
            <a:ext cx="11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</a:t>
            </a:r>
            <a:r>
              <a:rPr lang="en-US" sz="3600" b="1" baseline="30000" dirty="0"/>
              <a:t>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4D26E0-1C81-9E46-90B6-A864083E946C}"/>
              </a:ext>
            </a:extLst>
          </p:cNvPr>
          <p:cNvSpPr txBox="1"/>
          <p:nvPr/>
        </p:nvSpPr>
        <p:spPr>
          <a:xfrm>
            <a:off x="6096172" y="6293413"/>
            <a:ext cx="198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CrF</a:t>
            </a:r>
            <a:r>
              <a:rPr lang="en-US" sz="3600" b="1" baseline="-25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Arrow: Down 19">
            <a:extLst>
              <a:ext uri="{FF2B5EF4-FFF2-40B4-BE49-F238E27FC236}">
                <a16:creationId xmlns:a16="http://schemas.microsoft.com/office/drawing/2014/main" id="{FE718FEF-0A7C-B54E-8601-2B4975827AF8}"/>
              </a:ext>
            </a:extLst>
          </p:cNvPr>
          <p:cNvSpPr/>
          <p:nvPr/>
        </p:nvSpPr>
        <p:spPr>
          <a:xfrm>
            <a:off x="6497181" y="5761593"/>
            <a:ext cx="397565" cy="481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C3545-FF05-424C-91F1-971069281A7F}"/>
              </a:ext>
            </a:extLst>
          </p:cNvPr>
          <p:cNvSpPr/>
          <p:nvPr/>
        </p:nvSpPr>
        <p:spPr>
          <a:xfrm>
            <a:off x="1183058" y="2407845"/>
            <a:ext cx="1051154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Roman Numeral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after the metal will tell you which ion charge to use</a:t>
            </a:r>
            <a:endParaRPr lang="en-C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775E39-6170-E54F-9479-FDD1443B0D48}"/>
              </a:ext>
            </a:extLst>
          </p:cNvPr>
          <p:cNvSpPr txBox="1"/>
          <p:nvPr/>
        </p:nvSpPr>
        <p:spPr>
          <a:xfrm>
            <a:off x="7622116" y="3858805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  <a:r>
              <a:rPr lang="en-US" sz="3200" b="1" baseline="30000" dirty="0"/>
              <a:t>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30486F-686C-D54C-BF91-CF7CCF52DE88}"/>
              </a:ext>
            </a:extLst>
          </p:cNvPr>
          <p:cNvSpPr txBox="1"/>
          <p:nvPr/>
        </p:nvSpPr>
        <p:spPr>
          <a:xfrm>
            <a:off x="4164029" y="3986846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</a:t>
            </a:r>
            <a:r>
              <a:rPr lang="en-US" sz="3200" b="1" baseline="30000" dirty="0">
                <a:solidFill>
                  <a:srgbClr val="0070C0"/>
                </a:solidFill>
              </a:rPr>
              <a:t>+3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6203A9-37F2-5541-A986-CED0D88538AE}"/>
              </a:ext>
            </a:extLst>
          </p:cNvPr>
          <p:cNvSpPr txBox="1"/>
          <p:nvPr/>
        </p:nvSpPr>
        <p:spPr>
          <a:xfrm>
            <a:off x="5167103" y="3912957"/>
            <a:ext cx="249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</a:t>
            </a:r>
            <a:r>
              <a:rPr lang="en-US" sz="3200" b="1" dirty="0"/>
              <a:t> Cr</a:t>
            </a:r>
            <a:r>
              <a:rPr lang="en-US" sz="3200" b="1" baseline="30000" dirty="0">
                <a:solidFill>
                  <a:srgbClr val="0070C0"/>
                </a:solidFill>
              </a:rPr>
              <a:t>+2 </a:t>
            </a:r>
            <a:r>
              <a:rPr lang="en-US" sz="3200" b="1" dirty="0"/>
              <a:t>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3755E-6CFA-4B44-AECC-34D59FC8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46" y="3363624"/>
            <a:ext cx="1121065" cy="1322856"/>
          </a:xfrm>
          <a:prstGeom prst="rect">
            <a:avLst/>
          </a:prstGeom>
        </p:spPr>
      </p:pic>
      <p:pic>
        <p:nvPicPr>
          <p:cNvPr id="5" name="Graphic 4" descr="Thumbs Down with solid fill">
            <a:extLst>
              <a:ext uri="{FF2B5EF4-FFF2-40B4-BE49-F238E27FC236}">
                <a16:creationId xmlns:a16="http://schemas.microsoft.com/office/drawing/2014/main" id="{EF08FF11-B4AB-DA4D-B43B-BAAAC4EFE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3213" y="3326072"/>
            <a:ext cx="914400" cy="914400"/>
          </a:xfrm>
          <a:prstGeom prst="rect">
            <a:avLst/>
          </a:prstGeom>
        </p:spPr>
      </p:pic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C9A69B43-0426-5D4B-8994-BCE79D3C2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2368" y="46831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3" grpId="0" build="p"/>
      <p:bldP spid="24" grpId="0"/>
      <p:bldP spid="25" grpId="0"/>
      <p:bldP spid="26" grpId="0"/>
      <p:bldP spid="29" grpId="0" animBg="1"/>
      <p:bldP spid="28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55C8-289C-4740-9097-8B350358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6" y="640823"/>
            <a:ext cx="3607353" cy="5583148"/>
          </a:xfrm>
        </p:spPr>
        <p:txBody>
          <a:bodyPr anchor="ctr">
            <a:noAutofit/>
          </a:bodyPr>
          <a:lstStyle/>
          <a:p>
            <a:r>
              <a:rPr lang="en-US" sz="2400" dirty="0"/>
              <a:t>Writing Formulas of Multivalent Ionic Compounds</a:t>
            </a:r>
            <a:br>
              <a:rPr lang="en-US" sz="2400" dirty="0"/>
            </a:br>
            <a:br>
              <a:rPr lang="en-US" sz="2400" dirty="0"/>
            </a:br>
            <a:r>
              <a:rPr lang="en-US" sz="2400" i="1" dirty="0"/>
              <a:t>Try some examples:</a:t>
            </a:r>
            <a:endParaRPr lang="en-US" sz="2400" b="1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0D99C6-EB42-4798-B22E-C9BE4F2A4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946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465ABB8-CAE7-6B44-8009-EF07991FDF9D}"/>
              </a:ext>
            </a:extLst>
          </p:cNvPr>
          <p:cNvSpPr/>
          <p:nvPr/>
        </p:nvSpPr>
        <p:spPr>
          <a:xfrm>
            <a:off x="8749550" y="560910"/>
            <a:ext cx="2996143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9DB8DB-7FEE-B142-B1B1-1D28843C8BF3}"/>
              </a:ext>
            </a:extLst>
          </p:cNvPr>
          <p:cNvSpPr/>
          <p:nvPr/>
        </p:nvSpPr>
        <p:spPr>
          <a:xfrm>
            <a:off x="8749551" y="2042320"/>
            <a:ext cx="2996143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F7413-8B2B-434C-8E10-4B9266DB877A}"/>
              </a:ext>
            </a:extLst>
          </p:cNvPr>
          <p:cNvSpPr/>
          <p:nvPr/>
        </p:nvSpPr>
        <p:spPr>
          <a:xfrm>
            <a:off x="8604146" y="3408892"/>
            <a:ext cx="2996143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9009B8-AA1F-7F4E-8515-4202C87440B4}"/>
              </a:ext>
            </a:extLst>
          </p:cNvPr>
          <p:cNvSpPr/>
          <p:nvPr/>
        </p:nvSpPr>
        <p:spPr>
          <a:xfrm>
            <a:off x="8749550" y="4918612"/>
            <a:ext cx="2996143" cy="137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8" grpId="0" animBg="1"/>
      <p:bldP spid="9" grpId="0" animBg="1"/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EC651A-4D12-7345-866B-0720AF1E2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4" y="2927554"/>
            <a:ext cx="10900440" cy="26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10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23" y="1148215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6D1DA-7A83-084D-906F-98808B97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952750"/>
            <a:ext cx="9918506" cy="24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BA01D-4C62-4D29-98A4-12C7AB0C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245" y="497635"/>
            <a:ext cx="5408670" cy="1054972"/>
          </a:xfrm>
        </p:spPr>
        <p:txBody>
          <a:bodyPr>
            <a:normAutofit/>
          </a:bodyPr>
          <a:lstStyle/>
          <a:p>
            <a:r>
              <a:rPr lang="en-US" sz="3200" b="1" dirty="0"/>
              <a:t>Na + Cl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hemistry compound meme">
            <a:extLst>
              <a:ext uri="{FF2B5EF4-FFF2-40B4-BE49-F238E27FC236}">
                <a16:creationId xmlns:a16="http://schemas.microsoft.com/office/drawing/2014/main" id="{F2EB7FAE-204A-49CA-9934-BDFD5F36D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8" b="-1"/>
          <a:stretch/>
        </p:blipFill>
        <p:spPr bwMode="auto">
          <a:xfrm>
            <a:off x="7546488" y="1631695"/>
            <a:ext cx="4645511" cy="41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51D3-A858-446E-886E-27B4EFDA17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6640" y="1680947"/>
            <a:ext cx="6374033" cy="3636585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When sodium and chlorine atoms come together, they are electrically </a:t>
            </a:r>
            <a:r>
              <a:rPr lang="en-US" sz="2200" dirty="0">
                <a:highlight>
                  <a:srgbClr val="FFFF00"/>
                </a:highlight>
              </a:rPr>
              <a:t>neutral</a:t>
            </a:r>
            <a:r>
              <a:rPr lang="en-US" sz="2200" b="0" dirty="0"/>
              <a:t>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When they get close enough, an electron </a:t>
            </a:r>
            <a:r>
              <a:rPr lang="en-US" sz="2200" dirty="0"/>
              <a:t>transfers</a:t>
            </a:r>
            <a:r>
              <a:rPr lang="en-US" sz="2200" b="0" dirty="0"/>
              <a:t> </a:t>
            </a:r>
            <a:r>
              <a:rPr lang="en-US" sz="2200" dirty="0"/>
              <a:t>from the sodium TO the chlorine </a:t>
            </a:r>
            <a:r>
              <a:rPr lang="en-US" sz="2200" b="0" dirty="0"/>
              <a:t>(recall that sodium has an </a:t>
            </a:r>
            <a:r>
              <a:rPr lang="en-US" sz="2200" dirty="0">
                <a:highlight>
                  <a:srgbClr val="FFFF00"/>
                </a:highlight>
              </a:rPr>
              <a:t>extra</a:t>
            </a:r>
            <a:r>
              <a:rPr lang="en-US" sz="2200" b="0" dirty="0"/>
              <a:t> electron in its valence shell and chlorine is </a:t>
            </a:r>
            <a:r>
              <a:rPr lang="en-US" sz="2200" dirty="0">
                <a:highlight>
                  <a:srgbClr val="FFFF00"/>
                </a:highlight>
              </a:rPr>
              <a:t>short</a:t>
            </a:r>
            <a:r>
              <a:rPr lang="en-US" sz="2200" b="0" dirty="0"/>
              <a:t> one)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dirty="0"/>
              <a:t>This makes a positive sodium ion, </a:t>
            </a:r>
            <a:r>
              <a:rPr lang="en-US" sz="2200" dirty="0"/>
              <a:t>N</a:t>
            </a:r>
            <a:r>
              <a:rPr lang="en-US" sz="2200" cap="none" dirty="0"/>
              <a:t>a</a:t>
            </a:r>
            <a:r>
              <a:rPr lang="en-US" sz="2200" baseline="30000" dirty="0"/>
              <a:t>+</a:t>
            </a:r>
            <a:r>
              <a:rPr lang="en-US" sz="2200" b="0" dirty="0"/>
              <a:t>, and a negative chlorine ion, </a:t>
            </a:r>
            <a:r>
              <a:rPr lang="en-US" sz="2200" dirty="0"/>
              <a:t>C</a:t>
            </a:r>
            <a:r>
              <a:rPr lang="en-US" sz="2200" cap="none" dirty="0"/>
              <a:t>l</a:t>
            </a:r>
            <a:r>
              <a:rPr lang="en-US" sz="2200" baseline="30000" dirty="0"/>
              <a:t>-</a:t>
            </a:r>
            <a:r>
              <a:rPr lang="en-US" sz="2200" b="0" dirty="0"/>
              <a:t>. </a:t>
            </a:r>
            <a:r>
              <a:rPr lang="en-US" sz="2200" b="0" dirty="0">
                <a:hlinkClick r:id="rId3"/>
              </a:rPr>
              <a:t>animation</a:t>
            </a:r>
            <a:endParaRPr lang="en-US" sz="2200" b="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C9A1BA-B796-AE42-8EEB-BD3933E4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l">
              <a:lnSpc>
                <a:spcPct val="115000"/>
              </a:lnSpc>
            </a:pPr>
            <a:br>
              <a:rPr lang="en-US" sz="3400" b="0" cap="all" dirty="0">
                <a:solidFill>
                  <a:schemeClr val="bg1"/>
                </a:solidFill>
              </a:rPr>
            </a:br>
            <a:r>
              <a:rPr lang="en-US" sz="3400" b="0" cap="all" dirty="0">
                <a:solidFill>
                  <a:schemeClr val="bg1"/>
                </a:solidFill>
              </a:rPr>
              <a:t>Part B: </a:t>
            </a:r>
            <a:r>
              <a:rPr lang="en-US" sz="3400" b="0" u="sng" cap="all" dirty="0">
                <a:solidFill>
                  <a:schemeClr val="bg1"/>
                </a:solidFill>
              </a:rPr>
              <a:t>Naming</a:t>
            </a:r>
            <a:r>
              <a:rPr lang="en-US" sz="3400" b="0" cap="all" dirty="0">
                <a:solidFill>
                  <a:schemeClr val="bg1"/>
                </a:solidFill>
              </a:rPr>
              <a:t> Compounds with Multivalent Metals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0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06BDE6-8BF3-B54B-8F51-3AC7C54E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 fontScale="90000"/>
          </a:bodyPr>
          <a:lstStyle/>
          <a:p>
            <a:r>
              <a:rPr lang="en-US" b="0" u="sng" cap="all" dirty="0">
                <a:solidFill>
                  <a:schemeClr val="bg1"/>
                </a:solidFill>
              </a:rPr>
              <a:t>Naming</a:t>
            </a:r>
            <a:r>
              <a:rPr lang="en-US" b="0" cap="all" dirty="0">
                <a:solidFill>
                  <a:schemeClr val="bg1"/>
                </a:solidFill>
              </a:rPr>
              <a:t> Compounds with Multivalent Metals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538AC2-74C3-C441-9D25-E2AC009A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 fontScale="92500"/>
          </a:bodyPr>
          <a:lstStyle/>
          <a:p>
            <a:r>
              <a:rPr lang="en-US" sz="2800" b="0" dirty="0"/>
              <a:t>It’s important EVERY time you write the metal in the compound, you stop to </a:t>
            </a:r>
            <a:r>
              <a:rPr lang="en-US" sz="2800" dirty="0">
                <a:highlight>
                  <a:srgbClr val="FFFF00"/>
                </a:highlight>
              </a:rPr>
              <a:t>CHECK</a:t>
            </a:r>
            <a:r>
              <a:rPr lang="en-US" sz="2800" b="0" dirty="0"/>
              <a:t> if it’s multivalent!!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If it </a:t>
            </a:r>
            <a:r>
              <a:rPr lang="en-US" sz="2800" dirty="0"/>
              <a:t>IS</a:t>
            </a:r>
            <a:r>
              <a:rPr lang="en-US" sz="2800" b="0" dirty="0"/>
              <a:t>, you </a:t>
            </a:r>
            <a:r>
              <a:rPr lang="en-US" sz="2800" b="0" u="sng" dirty="0"/>
              <a:t>need</a:t>
            </a:r>
            <a:r>
              <a:rPr lang="en-US" sz="2800" b="0" dirty="0"/>
              <a:t> to include the </a:t>
            </a:r>
            <a:r>
              <a:rPr lang="en-US" sz="2800" dirty="0">
                <a:highlight>
                  <a:srgbClr val="FFFF00"/>
                </a:highlight>
              </a:rPr>
              <a:t>Roman Numeral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If it </a:t>
            </a:r>
            <a:r>
              <a:rPr lang="en-US" sz="2800" dirty="0"/>
              <a:t>IS NOT </a:t>
            </a:r>
            <a:r>
              <a:rPr lang="en-US" sz="2800" b="0" dirty="0"/>
              <a:t>multivalent, </a:t>
            </a:r>
            <a:r>
              <a:rPr lang="en-US" sz="2800" dirty="0">
                <a:highlight>
                  <a:srgbClr val="FFFF00"/>
                </a:highlight>
              </a:rPr>
              <a:t>do NOT </a:t>
            </a:r>
            <a:r>
              <a:rPr lang="en-US" sz="2800" b="0" dirty="0"/>
              <a:t>include Roman Numeral!</a:t>
            </a:r>
          </a:p>
        </p:txBody>
      </p:sp>
    </p:spTree>
    <p:extLst>
      <p:ext uri="{BB962C8B-B14F-4D97-AF65-F5344CB8AC3E}">
        <p14:creationId xmlns:p14="http://schemas.microsoft.com/office/powerpoint/2010/main" val="25598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DE4EF-5C04-0443-995F-020ED024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26" y="327722"/>
            <a:ext cx="9829800" cy="4775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692CCF-7DF7-054D-8160-4156FA899A60}"/>
              </a:ext>
            </a:extLst>
          </p:cNvPr>
          <p:cNvSpPr/>
          <p:nvPr/>
        </p:nvSpPr>
        <p:spPr>
          <a:xfrm>
            <a:off x="1426426" y="0"/>
            <a:ext cx="2854712" cy="57317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B1F437-A805-BD4A-B02E-D5F49C43E202}"/>
              </a:ext>
            </a:extLst>
          </p:cNvPr>
          <p:cNvSpPr/>
          <p:nvPr/>
        </p:nvSpPr>
        <p:spPr>
          <a:xfrm>
            <a:off x="4369417" y="1427356"/>
            <a:ext cx="7316130" cy="430437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944D0-A6FE-A54C-9DB0-B2BE7D3527CE}"/>
              </a:ext>
            </a:extLst>
          </p:cNvPr>
          <p:cNvSpPr txBox="1"/>
          <p:nvPr/>
        </p:nvSpPr>
        <p:spPr>
          <a:xfrm>
            <a:off x="1739590" y="5910146"/>
            <a:ext cx="237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EC27-ACE9-C546-816E-8583BB8A1DDB}"/>
              </a:ext>
            </a:extLst>
          </p:cNvPr>
          <p:cNvSpPr txBox="1"/>
          <p:nvPr/>
        </p:nvSpPr>
        <p:spPr>
          <a:xfrm>
            <a:off x="6895871" y="5910146"/>
            <a:ext cx="237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Likely</a:t>
            </a:r>
          </a:p>
        </p:txBody>
      </p:sp>
    </p:spTree>
    <p:extLst>
      <p:ext uri="{BB962C8B-B14F-4D97-AF65-F5344CB8AC3E}">
        <p14:creationId xmlns:p14="http://schemas.microsoft.com/office/powerpoint/2010/main" val="39100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10750D-4A4D-0142-BC4A-9767CA6B160D}"/>
              </a:ext>
            </a:extLst>
          </p:cNvPr>
          <p:cNvSpPr txBox="1">
            <a:spLocks/>
          </p:cNvSpPr>
          <p:nvPr/>
        </p:nvSpPr>
        <p:spPr>
          <a:xfrm>
            <a:off x="1183059" y="895001"/>
            <a:ext cx="10364451" cy="104763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5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777DD7-A9D9-A84B-B357-2DF73180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304" y="644544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Examples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2F7884-4AF0-3040-9D84-3DE60766F3F6}"/>
              </a:ext>
            </a:extLst>
          </p:cNvPr>
          <p:cNvGrpSpPr/>
          <p:nvPr/>
        </p:nvGrpSpPr>
        <p:grpSpPr>
          <a:xfrm>
            <a:off x="1212949" y="2638427"/>
            <a:ext cx="1657941" cy="1030594"/>
            <a:chOff x="64" y="8289"/>
            <a:chExt cx="2124979" cy="1767398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74E34079-528B-9842-9B6B-5A2A009DBA55}"/>
                </a:ext>
              </a:extLst>
            </p:cNvPr>
            <p:cNvSpPr/>
            <p:nvPr/>
          </p:nvSpPr>
          <p:spPr>
            <a:xfrm>
              <a:off x="64" y="8289"/>
              <a:ext cx="2124979" cy="176739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308669D3-30D1-A440-AA88-0DF70C13B28B}"/>
                </a:ext>
              </a:extLst>
            </p:cNvPr>
            <p:cNvSpPr txBox="1"/>
            <p:nvPr/>
          </p:nvSpPr>
          <p:spPr>
            <a:xfrm>
              <a:off x="86341" y="94566"/>
              <a:ext cx="1952425" cy="1594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Cu</a:t>
              </a:r>
              <a:r>
                <a:rPr lang="en-US" sz="3200" kern="1200" baseline="-25000" dirty="0"/>
                <a:t>3</a:t>
              </a:r>
              <a:r>
                <a:rPr lang="en-US" sz="3200" kern="1200" dirty="0"/>
                <a:t>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8FDEAB-A43C-5A4A-A2A4-81113452EC94}"/>
              </a:ext>
            </a:extLst>
          </p:cNvPr>
          <p:cNvGrpSpPr/>
          <p:nvPr/>
        </p:nvGrpSpPr>
        <p:grpSpPr>
          <a:xfrm>
            <a:off x="1225828" y="4433133"/>
            <a:ext cx="1657942" cy="1079831"/>
            <a:chOff x="64" y="2227593"/>
            <a:chExt cx="2107567" cy="1611714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13F4AC9-9379-074F-B0D4-9E04CDC8A030}"/>
                </a:ext>
              </a:extLst>
            </p:cNvPr>
            <p:cNvSpPr/>
            <p:nvPr/>
          </p:nvSpPr>
          <p:spPr>
            <a:xfrm>
              <a:off x="64" y="2227593"/>
              <a:ext cx="2107567" cy="1583481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>
              <a:extLst>
                <a:ext uri="{FF2B5EF4-FFF2-40B4-BE49-F238E27FC236}">
                  <a16:creationId xmlns:a16="http://schemas.microsoft.com/office/drawing/2014/main" id="{9184D78D-9A5E-EB42-8E23-9F5DA5545069}"/>
                </a:ext>
              </a:extLst>
            </p:cNvPr>
            <p:cNvSpPr txBox="1"/>
            <p:nvPr/>
          </p:nvSpPr>
          <p:spPr>
            <a:xfrm>
              <a:off x="132083" y="2410424"/>
              <a:ext cx="1952967" cy="1428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MnO</a:t>
              </a:r>
              <a:r>
                <a:rPr lang="en-US" sz="3200" kern="1200" baseline="-25000" dirty="0"/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E23B08-9A81-1445-8DD2-00271B387523}"/>
              </a:ext>
            </a:extLst>
          </p:cNvPr>
          <p:cNvSpPr/>
          <p:nvPr/>
        </p:nvSpPr>
        <p:spPr>
          <a:xfrm>
            <a:off x="3086071" y="2865673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copper(I) phosphide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708510-C9E4-894D-866D-1083FDBE0451}"/>
              </a:ext>
            </a:extLst>
          </p:cNvPr>
          <p:cNvSpPr/>
          <p:nvPr/>
        </p:nvSpPr>
        <p:spPr>
          <a:xfrm>
            <a:off x="3189040" y="4596650"/>
            <a:ext cx="395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manganese(IV) oxide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C8DFCF-F809-F046-B07D-C6839CB987B2}"/>
              </a:ext>
            </a:extLst>
          </p:cNvPr>
          <p:cNvSpPr txBox="1"/>
          <p:nvPr/>
        </p:nvSpPr>
        <p:spPr>
          <a:xfrm rot="20003978">
            <a:off x="5850422" y="4038546"/>
            <a:ext cx="152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Why??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4DEFB2-BF0E-9246-8AD9-A6A2D0778FED}"/>
              </a:ext>
            </a:extLst>
          </p:cNvPr>
          <p:cNvSpPr txBox="1"/>
          <p:nvPr/>
        </p:nvSpPr>
        <p:spPr>
          <a:xfrm>
            <a:off x="7680949" y="3993823"/>
            <a:ext cx="43762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Mn</a:t>
            </a:r>
            <a:r>
              <a:rPr lang="en-US" sz="2400" b="1" baseline="30000" dirty="0">
                <a:solidFill>
                  <a:srgbClr val="FF0000"/>
                </a:solidFill>
              </a:rPr>
              <a:t>+4</a:t>
            </a:r>
            <a:r>
              <a:rPr lang="en-US" sz="2400" baseline="30000" dirty="0"/>
              <a:t>   </a:t>
            </a:r>
            <a:r>
              <a:rPr lang="en-US" sz="2400" dirty="0"/>
              <a:t>and</a:t>
            </a:r>
            <a:r>
              <a:rPr lang="en-US" sz="2400" baseline="30000" dirty="0"/>
              <a:t>   </a:t>
            </a:r>
            <a:r>
              <a:rPr lang="en-US" sz="2400" dirty="0"/>
              <a:t>O</a:t>
            </a:r>
            <a:r>
              <a:rPr lang="en-US" sz="2400" baseline="30000" dirty="0"/>
              <a:t>2-  </a:t>
            </a:r>
            <a:r>
              <a:rPr lang="en-US" sz="2400" dirty="0">
                <a:sym typeface="Wingdings" pitchFamily="2" charset="2"/>
              </a:rPr>
              <a:t> Mn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-25000" dirty="0">
                <a:sym typeface="Wingdings" pitchFamily="2" charset="2"/>
              </a:rPr>
              <a:t>4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i="1" dirty="0">
                <a:sym typeface="Wingdings" pitchFamily="2" charset="2"/>
              </a:rPr>
              <a:t>which simplifies to </a:t>
            </a:r>
            <a:r>
              <a:rPr lang="en-US" sz="2400" dirty="0">
                <a:sym typeface="Wingdings" pitchFamily="2" charset="2"/>
              </a:rPr>
              <a:t>MnO</a:t>
            </a:r>
            <a:r>
              <a:rPr lang="en-US" sz="2400" baseline="-25000" dirty="0">
                <a:sym typeface="Wingdings" pitchFamily="2" charset="2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77B7F7-65B3-044B-B7BE-B02906EE4F2D}"/>
              </a:ext>
            </a:extLst>
          </p:cNvPr>
          <p:cNvSpPr txBox="1"/>
          <p:nvPr/>
        </p:nvSpPr>
        <p:spPr>
          <a:xfrm>
            <a:off x="6966484" y="5307448"/>
            <a:ext cx="495771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It’s </a:t>
            </a:r>
            <a:r>
              <a:rPr lang="en-US" sz="2400" u="sng" dirty="0"/>
              <a:t>not</a:t>
            </a:r>
            <a:r>
              <a:rPr lang="en-US" sz="2400" dirty="0"/>
              <a:t> Mn</a:t>
            </a:r>
            <a:r>
              <a:rPr lang="en-US" sz="2400" b="1" baseline="30000" dirty="0">
                <a:solidFill>
                  <a:srgbClr val="FF0000"/>
                </a:solidFill>
              </a:rPr>
              <a:t>+2</a:t>
            </a:r>
            <a:r>
              <a:rPr lang="en-US" sz="2400" baseline="30000" dirty="0"/>
              <a:t>   </a:t>
            </a:r>
            <a:r>
              <a:rPr lang="en-US" sz="2400" dirty="0"/>
              <a:t>and</a:t>
            </a:r>
            <a:r>
              <a:rPr lang="en-US" sz="2400" baseline="30000" dirty="0"/>
              <a:t>    </a:t>
            </a:r>
            <a:r>
              <a:rPr lang="en-US" sz="2400" dirty="0"/>
              <a:t>O</a:t>
            </a:r>
            <a:r>
              <a:rPr lang="en-US" sz="2400" baseline="30000" dirty="0"/>
              <a:t>2-  </a:t>
            </a:r>
            <a:r>
              <a:rPr lang="en-US" sz="2400" dirty="0">
                <a:sym typeface="Wingdings" pitchFamily="2" charset="2"/>
              </a:rPr>
              <a:t> Mn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i="1" dirty="0">
                <a:sym typeface="Wingdings" pitchFamily="2" charset="2"/>
              </a:rPr>
              <a:t>which simplifies to </a:t>
            </a:r>
            <a:r>
              <a:rPr lang="en-US" sz="2400" dirty="0" err="1">
                <a:sym typeface="Wingdings" pitchFamily="2" charset="2"/>
              </a:rPr>
              <a:t>MnO</a:t>
            </a:r>
            <a:endParaRPr lang="en-US" sz="2400" baseline="30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673C788-D5BE-7641-B69F-3DD011FE6218}"/>
              </a:ext>
            </a:extLst>
          </p:cNvPr>
          <p:cNvSpPr/>
          <p:nvPr/>
        </p:nvSpPr>
        <p:spPr>
          <a:xfrm>
            <a:off x="10380934" y="4292308"/>
            <a:ext cx="1245476" cy="591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EFE7F88-2D0C-3249-856F-D9E67F98FDA8}"/>
              </a:ext>
            </a:extLst>
          </p:cNvPr>
          <p:cNvSpPr/>
          <p:nvPr/>
        </p:nvSpPr>
        <p:spPr>
          <a:xfrm>
            <a:off x="1243832" y="4512809"/>
            <a:ext cx="1675628" cy="1021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B8BD9AF-3A0E-EA4C-8E59-A2E7D2F26A31}"/>
              </a:ext>
            </a:extLst>
          </p:cNvPr>
          <p:cNvSpPr/>
          <p:nvPr/>
        </p:nvSpPr>
        <p:spPr>
          <a:xfrm>
            <a:off x="5225315" y="4350770"/>
            <a:ext cx="814295" cy="10609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6AF6638-5516-284F-B901-AA8EBCBC1A20}"/>
              </a:ext>
            </a:extLst>
          </p:cNvPr>
          <p:cNvSpPr/>
          <p:nvPr/>
        </p:nvSpPr>
        <p:spPr>
          <a:xfrm>
            <a:off x="10761865" y="5550325"/>
            <a:ext cx="1057090" cy="7756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D039BBF-89A2-4548-9046-56748C4A9544}"/>
              </a:ext>
            </a:extLst>
          </p:cNvPr>
          <p:cNvSpPr/>
          <p:nvPr/>
        </p:nvSpPr>
        <p:spPr>
          <a:xfrm>
            <a:off x="1159834" y="4440190"/>
            <a:ext cx="1675628" cy="1021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2" animBg="1"/>
      <p:bldP spid="41" grpId="0" animBg="1"/>
      <p:bldP spid="41" grpId="1" animBg="1"/>
      <p:bldP spid="42" grpId="0" animBg="1"/>
      <p:bldP spid="4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 few…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ADA81E-4B35-AF4A-9B6C-DF0578E8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72" y="2781300"/>
            <a:ext cx="10264740" cy="27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7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3BC30-390C-2847-B55F-F56E565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99CAC-9C7C-9149-9755-1A8362E9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11" y="2838048"/>
            <a:ext cx="10584228" cy="29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8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C18BC-E665-4967-920C-E2D84747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5360"/>
            <a:ext cx="6051042" cy="1862345"/>
          </a:xfrm>
        </p:spPr>
        <p:txBody>
          <a:bodyPr>
            <a:normAutofit/>
          </a:bodyPr>
          <a:lstStyle/>
          <a:p>
            <a:r>
              <a:rPr lang="en-US" sz="3000" b="1" dirty="0"/>
              <a:t>IONIC COMPOUNDS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7931-A057-4625-8037-30BB14DF5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1885951"/>
            <a:ext cx="4320537" cy="3888644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600" dirty="0"/>
              <a:t>Ionic compounds exist as a solid in the form of an </a:t>
            </a:r>
            <a:r>
              <a:rPr lang="en-US" sz="1600" u="sng" dirty="0">
                <a:highlight>
                  <a:srgbClr val="FFFF00"/>
                </a:highlight>
              </a:rPr>
              <a:t>ionic lattice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-A repeating pattern of positive and negative ions</a:t>
            </a:r>
          </a:p>
          <a:p>
            <a:pPr lvl="1">
              <a:lnSpc>
                <a:spcPct val="130000"/>
              </a:lnSpc>
            </a:pPr>
            <a:r>
              <a:rPr lang="en-US" sz="1100" dirty="0">
                <a:hlinkClick r:id="rId2"/>
              </a:rPr>
              <a:t>Animation</a:t>
            </a:r>
            <a:endParaRPr lang="en-US" sz="1100" dirty="0"/>
          </a:p>
          <a:p>
            <a:pPr lvl="1" algn="ctr">
              <a:lnSpc>
                <a:spcPct val="130000"/>
              </a:lnSpc>
            </a:pPr>
            <a:r>
              <a:rPr lang="en-US" sz="1200" b="1" i="1" dirty="0"/>
              <a:t>So is a single grain of salt a pair of sodium and chlorine ions??</a:t>
            </a:r>
          </a:p>
          <a:p>
            <a:pPr lvl="2" indent="0" algn="ctr">
              <a:lnSpc>
                <a:spcPct val="130000"/>
              </a:lnSpc>
              <a:buNone/>
            </a:pPr>
            <a:r>
              <a:rPr lang="en-US" sz="1200" dirty="0"/>
              <a:t>No! </a:t>
            </a:r>
            <a:r>
              <a:rPr lang="en-CA" sz="1200" dirty="0"/>
              <a:t>In a single grain of salt there are billions of trillions of sodium and chloride ions. </a:t>
            </a:r>
          </a:p>
          <a:p>
            <a:pPr lvl="2">
              <a:lnSpc>
                <a:spcPct val="130000"/>
              </a:lnSpc>
            </a:pP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31C78-386C-402C-9DAE-8237E86B9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42"/>
          <a:stretch/>
        </p:blipFill>
        <p:spPr>
          <a:xfrm>
            <a:off x="5161195" y="1674912"/>
            <a:ext cx="2843784" cy="358301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CE50A25-23E4-44AC-A4E5-38C15E08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0792" y="773513"/>
            <a:ext cx="64008" cy="5385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472CF-0048-468B-AC84-F766C5C98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82" r="-3" b="-3"/>
          <a:stretch/>
        </p:blipFill>
        <p:spPr>
          <a:xfrm>
            <a:off x="8841738" y="1666560"/>
            <a:ext cx="2843784" cy="358294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7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60DE7-6681-7C41-8474-F067B506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52" y="4191213"/>
            <a:ext cx="10428879" cy="1248431"/>
          </a:xfrm>
        </p:spPr>
        <p:txBody>
          <a:bodyPr vert="horz" lIns="109728" tIns="109728" rIns="109728" bIns="91440" rtlCol="0" anchor="b">
            <a:noAutofit/>
          </a:bodyPr>
          <a:lstStyle/>
          <a:p>
            <a:pPr>
              <a:lnSpc>
                <a:spcPct val="125000"/>
              </a:lnSpc>
            </a:pPr>
            <a:r>
              <a:rPr lang="en-US" sz="4000" cap="all" dirty="0">
                <a:solidFill>
                  <a:schemeClr val="bg1"/>
                </a:solidFill>
              </a:rPr>
              <a:t>IONIC COMPOUNDS</a:t>
            </a:r>
            <a:r>
              <a:rPr lang="en-US" sz="4000" i="1" dirty="0">
                <a:solidFill>
                  <a:schemeClr val="bg1"/>
                </a:solidFill>
              </a:rPr>
              <a:t> - Example </a:t>
            </a:r>
            <a:r>
              <a:rPr lang="en-US" sz="4000" i="1" dirty="0" err="1">
                <a:solidFill>
                  <a:schemeClr val="bg1"/>
                </a:solidFill>
              </a:rPr>
              <a:t>NaF</a:t>
            </a:r>
            <a:endParaRPr lang="en-US" sz="4000" cap="all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stereo&#10;&#10;Description automatically generated">
            <a:extLst>
              <a:ext uri="{FF2B5EF4-FFF2-40B4-BE49-F238E27FC236}">
                <a16:creationId xmlns:a16="http://schemas.microsoft.com/office/drawing/2014/main" id="{DBDB17EF-2DC6-4C42-93F1-0F636EBD2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93" y="421944"/>
            <a:ext cx="7553223" cy="3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1"/>
            <a:ext cx="11153231" cy="30584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0748"/>
            <a:ext cx="12192000" cy="116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60DE7-6681-7C41-8474-F067B506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84" y="3076212"/>
            <a:ext cx="9919296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IONIC COMPOUNDS – </a:t>
            </a:r>
            <a:r>
              <a:rPr lang="en-US" i="1" dirty="0">
                <a:solidFill>
                  <a:schemeClr val="bg1"/>
                </a:solidFill>
              </a:rPr>
              <a:t>Example NaCl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068288"/>
            <a:ext cx="1006766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BDD24D-B113-6A4C-BFDA-A3203C6D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38" y="228600"/>
            <a:ext cx="10147391" cy="276516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9FB2DF-5165-48DD-BE9B-60050DAC9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9784" y="4439237"/>
            <a:ext cx="9841158" cy="2285413"/>
          </a:xfrm>
        </p:spPr>
        <p:txBody>
          <a:bodyPr anchor="t">
            <a:normAutofit fontScale="85000" lnSpcReduction="10000"/>
          </a:bodyPr>
          <a:lstStyle/>
          <a:p>
            <a:r>
              <a:rPr lang="en-CA" sz="1700" i="1" dirty="0">
                <a:latin typeface="Cambria" panose="02040503050406030204" pitchFamily="18" charset="0"/>
              </a:rPr>
              <a:t>Note: In order to simplify the model of ionic bonding, a single atom of sodium and chlorine are shown. In reality, the chlorine atom would be bonded to another chlorine atom as part of the gas Cl</a:t>
            </a:r>
            <a:r>
              <a:rPr lang="en-CA" sz="1700" i="1" baseline="-25000" dirty="0">
                <a:latin typeface="Cambria" panose="02040503050406030204" pitchFamily="18" charset="0"/>
              </a:rPr>
              <a:t>2</a:t>
            </a:r>
            <a:r>
              <a:rPr lang="en-CA" sz="1700" i="1" dirty="0">
                <a:latin typeface="Cambria" panose="02040503050406030204" pitchFamily="18" charset="0"/>
              </a:rPr>
              <a:t>. The sodium atom would be one of billions of trillions of sodium atoms bonded together as a solid. The combination of these substances is a complex reaction between the atoms of the two substances. The animation shows single separated atoms to illustrate the idea of how ions and ionic bonds are formed	</a:t>
            </a:r>
            <a:r>
              <a:rPr lang="en-CA" sz="2400" i="1" dirty="0">
                <a:latin typeface="Cambria" panose="02040503050406030204" pitchFamily="18" charset="0"/>
              </a:rPr>
              <a:t>					</a:t>
            </a:r>
            <a:r>
              <a:rPr lang="en-CA" sz="1050" i="1" dirty="0">
                <a:latin typeface="Cambria" panose="02040503050406030204" pitchFamily="18" charset="0"/>
              </a:rPr>
              <a:t>.  © </a:t>
            </a:r>
            <a:r>
              <a:rPr lang="en-CA" sz="1050" i="1" dirty="0" err="1">
                <a:latin typeface="Cambria" panose="02040503050406030204" pitchFamily="18" charset="0"/>
              </a:rPr>
              <a:t>Middleschoolchemistry.com</a:t>
            </a:r>
            <a:endParaRPr lang="en-CA" sz="1050" dirty="0">
              <a:latin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AA221-1B42-734C-A3E0-C91B29062EAA}"/>
              </a:ext>
            </a:extLst>
          </p:cNvPr>
          <p:cNvSpPr/>
          <p:nvPr/>
        </p:nvSpPr>
        <p:spPr>
          <a:xfrm>
            <a:off x="5273383" y="324784"/>
            <a:ext cx="3314700" cy="235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1EDEE-07C9-6242-9381-A45DB052E380}"/>
              </a:ext>
            </a:extLst>
          </p:cNvPr>
          <p:cNvSpPr/>
          <p:nvPr/>
        </p:nvSpPr>
        <p:spPr>
          <a:xfrm>
            <a:off x="8444905" y="219698"/>
            <a:ext cx="3314700" cy="235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BCLN - Bohr Models for Ionic Compounds">
            <a:hlinkClick r:id="" action="ppaction://media"/>
            <a:extLst>
              <a:ext uri="{FF2B5EF4-FFF2-40B4-BE49-F238E27FC236}">
                <a16:creationId xmlns:a16="http://schemas.microsoft.com/office/drawing/2014/main" id="{D60B015C-D97E-D84D-A378-211271A5A6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0639" y="363671"/>
            <a:ext cx="10850722" cy="61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12187426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F502A-BD1A-C047-8AE5-3799F510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83406"/>
            <a:ext cx="8206532" cy="1194767"/>
          </a:xfrm>
          <a:solidFill>
            <a:schemeClr val="tx2"/>
          </a:solidFill>
        </p:spPr>
        <p:txBody>
          <a:bodyPr vert="horz" lIns="109728" tIns="109728" rIns="109728" bIns="91440" rtlCol="0">
            <a:normAutofit fontScale="90000"/>
          </a:bodyPr>
          <a:lstStyle/>
          <a:p>
            <a:pPr algn="ctr">
              <a:lnSpc>
                <a:spcPct val="140000"/>
              </a:lnSpc>
            </a:pPr>
            <a:r>
              <a:rPr lang="en-US" sz="2800" b="0" cap="all" dirty="0">
                <a:solidFill>
                  <a:schemeClr val="bg1"/>
                </a:solidFill>
              </a:rPr>
              <a:t>Use the whiteboards to practice drawing a few ionic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64A02-F058-CD4A-847C-B663AB4A1A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919" y="2609926"/>
            <a:ext cx="7311314" cy="3138718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Start by drawing the Bohr models of the atoms of each. Then draw the ionic compound.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400" dirty="0"/>
              <a:t>Beryllium Oxide (BeO)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400" dirty="0"/>
              <a:t>Potassium </a:t>
            </a:r>
            <a:r>
              <a:rPr lang="en-US" sz="2400" dirty="0" err="1"/>
              <a:t>sulphide</a:t>
            </a:r>
            <a:r>
              <a:rPr lang="en-US" sz="2400" dirty="0"/>
              <a:t> </a:t>
            </a:r>
            <a:r>
              <a:rPr lang="en-US" sz="1900" b="0" i="1" dirty="0"/>
              <a:t>(how many of each makes sense?)</a:t>
            </a:r>
            <a:endParaRPr lang="en-US" sz="2400" b="0" i="1" dirty="0"/>
          </a:p>
        </p:txBody>
      </p:sp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F50B0686-DD49-45D1-B5E6-E351025D8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1163" y="2091462"/>
            <a:ext cx="3004022" cy="300402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1362</Words>
  <Application>Microsoft Macintosh PowerPoint</Application>
  <PresentationFormat>Widescreen</PresentationFormat>
  <Paragraphs>223</Paragraphs>
  <Slides>45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Meiryo</vt:lpstr>
      <vt:lpstr>Arial</vt:lpstr>
      <vt:lpstr>Calibri</vt:lpstr>
      <vt:lpstr>Cambria</vt:lpstr>
      <vt:lpstr>Corbel</vt:lpstr>
      <vt:lpstr>Times New Roman</vt:lpstr>
      <vt:lpstr>Wingdings</vt:lpstr>
      <vt:lpstr>ShojiVTI</vt:lpstr>
      <vt:lpstr>PowerPoint Presentation</vt:lpstr>
      <vt:lpstr>Ionic Compounds</vt:lpstr>
      <vt:lpstr>IONIC COMPOUNDS</vt:lpstr>
      <vt:lpstr>Na + Cl</vt:lpstr>
      <vt:lpstr>IONIC COMPOUNDS</vt:lpstr>
      <vt:lpstr>IONIC COMPOUNDS - Example NaF</vt:lpstr>
      <vt:lpstr>IONIC COMPOUNDS – Example NaCl</vt:lpstr>
      <vt:lpstr>PowerPoint Presentation</vt:lpstr>
      <vt:lpstr>Use the whiteboards to practice drawing a few ionic compounds</vt:lpstr>
      <vt:lpstr>PowerPoint Presentation</vt:lpstr>
      <vt:lpstr>PowerPoint Presentation</vt:lpstr>
      <vt:lpstr>PART A: Naming ionic Compounds</vt:lpstr>
      <vt:lpstr>CHEMICAL NAME</vt:lpstr>
      <vt:lpstr>CHEMICAL NAME</vt:lpstr>
      <vt:lpstr>NAMING IONIC COMPOUNDS  A couple of examples:</vt:lpstr>
      <vt:lpstr>Practice a few…</vt:lpstr>
      <vt:lpstr>SOLUTIONS</vt:lpstr>
      <vt:lpstr>PART B: WRITING FORMULAS  </vt:lpstr>
      <vt:lpstr>Ionic Formulas</vt:lpstr>
      <vt:lpstr>Ionic Formulas</vt:lpstr>
      <vt:lpstr>How to Write Chemical Formulas</vt:lpstr>
      <vt:lpstr>Writing Ionic Formulas: Example 1</vt:lpstr>
      <vt:lpstr>Example:   Zinc nitride</vt:lpstr>
      <vt:lpstr>Writing Ionic Formulas: Example 2</vt:lpstr>
      <vt:lpstr>Practice a few…</vt:lpstr>
      <vt:lpstr>But wait, a shortcut exists!</vt:lpstr>
      <vt:lpstr>One more example:</vt:lpstr>
      <vt:lpstr>Practice a few…</vt:lpstr>
      <vt:lpstr>SOLUTIONS</vt:lpstr>
      <vt:lpstr>Compounds with multivalent metals</vt:lpstr>
      <vt:lpstr>Multi-Valent Metal Compounds</vt:lpstr>
      <vt:lpstr>PowerPoint Presentation</vt:lpstr>
      <vt:lpstr>So how do we know which one??</vt:lpstr>
      <vt:lpstr>PowerPoint Presentation</vt:lpstr>
      <vt:lpstr> Part A: Writing Formulas with Multivalent Metals</vt:lpstr>
      <vt:lpstr>Writing Chemical Formulas w/ Multivalent Metals</vt:lpstr>
      <vt:lpstr>Writing Formulas of Multivalent Ionic Compounds  Try some examples:</vt:lpstr>
      <vt:lpstr>Practice a few…</vt:lpstr>
      <vt:lpstr>Solutions</vt:lpstr>
      <vt:lpstr> Part B: Naming Compounds with Multivalent Metals</vt:lpstr>
      <vt:lpstr>Naming Compounds with Multivalent Metals</vt:lpstr>
      <vt:lpstr>PowerPoint Presentation</vt:lpstr>
      <vt:lpstr>Examples</vt:lpstr>
      <vt:lpstr>Practice a few…</vt:lpstr>
      <vt:lpstr>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Laura Spindlove</dc:creator>
  <cp:lastModifiedBy>Laura Spindlove</cp:lastModifiedBy>
  <cp:revision>29</cp:revision>
  <dcterms:created xsi:type="dcterms:W3CDTF">2021-06-07T21:00:04Z</dcterms:created>
  <dcterms:modified xsi:type="dcterms:W3CDTF">2021-11-08T19:13:38Z</dcterms:modified>
</cp:coreProperties>
</file>