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18"/>
  </p:notesMasterIdLst>
  <p:sldIdLst>
    <p:sldId id="570" r:id="rId2"/>
    <p:sldId id="266" r:id="rId3"/>
    <p:sldId id="826" r:id="rId4"/>
    <p:sldId id="572" r:id="rId5"/>
    <p:sldId id="268" r:id="rId6"/>
    <p:sldId id="269" r:id="rId7"/>
    <p:sldId id="573" r:id="rId8"/>
    <p:sldId id="574" r:id="rId9"/>
    <p:sldId id="270" r:id="rId10"/>
    <p:sldId id="704" r:id="rId11"/>
    <p:sldId id="578" r:id="rId12"/>
    <p:sldId id="706" r:id="rId13"/>
    <p:sldId id="703" r:id="rId14"/>
    <p:sldId id="575" r:id="rId15"/>
    <p:sldId id="576" r:id="rId16"/>
    <p:sldId id="5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EEB"/>
    <a:srgbClr val="F2F2F2"/>
    <a:srgbClr val="ECEDEB"/>
    <a:srgbClr val="0B0B0B"/>
    <a:srgbClr val="E7E7E7"/>
    <a:srgbClr val="FAFAFA"/>
    <a:srgbClr val="CB974C"/>
    <a:srgbClr val="FAFCF0"/>
    <a:srgbClr val="FFF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19"/>
    <p:restoredTop sz="85489"/>
  </p:normalViewPr>
  <p:slideViewPr>
    <p:cSldViewPr snapToGrid="0" snapToObjects="1">
      <p:cViewPr varScale="1">
        <p:scale>
          <a:sx n="79" d="100"/>
          <a:sy n="79" d="100"/>
        </p:scale>
        <p:origin x="240" y="4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10B3-D818-5644-AA53-546246B7EC04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C76A-5B43-674C-8390-A6909145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AC76A-5B43-674C-8390-A690914533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92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1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8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  <p:sldLayoutId id="2147483763" r:id="rId12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31500"/>
            <a:ext cx="7534656" cy="511290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3EAAEF-E69F-BC43-911B-33E92EB69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3503" y="1709530"/>
            <a:ext cx="3754671" cy="3105066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25000"/>
              </a:lnSpc>
            </a:pPr>
            <a:r>
              <a:rPr lang="en-US" sz="4000" b="0" cap="all" dirty="0">
                <a:solidFill>
                  <a:schemeClr val="bg1"/>
                </a:solidFill>
              </a:rPr>
              <a:t>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54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itting, table&#10;&#10;Description automatically generated">
            <a:extLst>
              <a:ext uri="{FF2B5EF4-FFF2-40B4-BE49-F238E27FC236}">
                <a16:creationId xmlns:a16="http://schemas.microsoft.com/office/drawing/2014/main" id="{D1095A35-9834-4A8E-BC16-6F03AD0794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355" t="396" r="691" b="1"/>
          <a:stretch/>
        </p:blipFill>
        <p:spPr>
          <a:xfrm>
            <a:off x="566305" y="1260958"/>
            <a:ext cx="3325467" cy="4307254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CFCB1-4DEE-44BF-A8F8-E6C2D72E26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33165" y="958563"/>
            <a:ext cx="7188009" cy="4642739"/>
          </a:xfrm>
        </p:spPr>
        <p:txBody>
          <a:bodyPr anchor="t"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Some elements have a </a:t>
            </a:r>
            <a:r>
              <a:rPr lang="en-US" sz="2400" dirty="0">
                <a:solidFill>
                  <a:srgbClr val="0070C0"/>
                </a:solidFill>
              </a:rPr>
              <a:t>multiple ion charge</a:t>
            </a:r>
            <a:r>
              <a:rPr lang="en-US" sz="2400" b="0" dirty="0"/>
              <a:t>, meaning they form ions in multiple ways </a:t>
            </a:r>
            <a:r>
              <a:rPr lang="en-US" sz="2400" b="0" i="1" dirty="0"/>
              <a:t>(example: Copper)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What pattern do you notice on the table?</a:t>
            </a:r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Elements on </a:t>
            </a:r>
            <a:r>
              <a:rPr lang="en-US" sz="2400" dirty="0">
                <a:highlight>
                  <a:srgbClr val="FFFF00"/>
                </a:highlight>
              </a:rPr>
              <a:t>left</a:t>
            </a:r>
            <a:r>
              <a:rPr lang="en-US" sz="2400" dirty="0"/>
              <a:t> tend to form </a:t>
            </a:r>
            <a:r>
              <a:rPr lang="en-US" sz="2400" b="1" dirty="0">
                <a:solidFill>
                  <a:srgbClr val="0070C0"/>
                </a:solidFill>
              </a:rPr>
              <a:t>positive</a:t>
            </a:r>
            <a:r>
              <a:rPr lang="en-US" sz="2400" dirty="0"/>
              <a:t> ions</a:t>
            </a:r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Elements on </a:t>
            </a:r>
            <a:r>
              <a:rPr lang="en-US" sz="2400" dirty="0">
                <a:highlight>
                  <a:srgbClr val="FFFF00"/>
                </a:highlight>
              </a:rPr>
              <a:t>right</a:t>
            </a:r>
            <a:r>
              <a:rPr lang="en-US" sz="2400" dirty="0"/>
              <a:t> tend to form </a:t>
            </a:r>
            <a:r>
              <a:rPr lang="en-US" sz="2400" b="1" dirty="0">
                <a:solidFill>
                  <a:srgbClr val="0070C0"/>
                </a:solidFill>
              </a:rPr>
              <a:t>negative</a:t>
            </a:r>
            <a:r>
              <a:rPr lang="en-US" sz="2400" dirty="0"/>
              <a:t> ions</a:t>
            </a:r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Elements in</a:t>
            </a:r>
            <a:r>
              <a:rPr lang="en-US" sz="2400" b="1" dirty="0"/>
              <a:t> same column </a:t>
            </a:r>
            <a:r>
              <a:rPr lang="en-US" sz="2400" dirty="0"/>
              <a:t>form ions with </a:t>
            </a:r>
            <a:r>
              <a:rPr lang="en-US" sz="2400" b="1" dirty="0"/>
              <a:t>same charge </a:t>
            </a:r>
            <a:r>
              <a:rPr lang="en-US" sz="2400" dirty="0"/>
              <a:t>as other elements in that column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10EAFCE-B2FC-B543-AB95-27570E21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292E7-8005-5640-8CC0-4D62776C6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0904" y="3550920"/>
            <a:ext cx="6498178" cy="1483360"/>
          </a:xfrm>
        </p:spPr>
        <p:txBody>
          <a:bodyPr>
            <a:normAutofit/>
          </a:bodyPr>
          <a:lstStyle/>
          <a:p>
            <a:r>
              <a:rPr lang="en-US" sz="2000" dirty="0"/>
              <a:t>What do you notice about the arrangement of the ions relative to the noble gases?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15C3F-0A72-AA40-B6F3-8CBBEACD0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0904" y="5374640"/>
            <a:ext cx="6498178" cy="1483360"/>
          </a:xfrm>
        </p:spPr>
        <p:txBody>
          <a:bodyPr>
            <a:normAutofit/>
          </a:bodyPr>
          <a:lstStyle/>
          <a:p>
            <a:r>
              <a:rPr lang="en-US" sz="2000" dirty="0"/>
              <a:t>Ions have the same electron arrangement as the </a:t>
            </a:r>
            <a:r>
              <a:rPr lang="en-US" sz="2000" dirty="0">
                <a:solidFill>
                  <a:srgbClr val="FF0000"/>
                </a:solidFill>
              </a:rPr>
              <a:t>nearest noble gas</a:t>
            </a:r>
          </a:p>
          <a:p>
            <a:endParaRPr lang="en-US" sz="20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D236CC2-AADA-F042-9B3E-6B8FD2D1B8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09728" tIns="109728" rIns="109728" bIns="91440" rtlCol="0" anchor="ctr">
            <a:no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NOBLE GASES DO NOT FORM IONS. WHY?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6C27F8A8-79C9-B348-8633-3B59AD088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385" y="273569"/>
            <a:ext cx="7034710" cy="2936991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8318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CFCB1-4DEE-44BF-A8F8-E6C2D72E26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33165" y="834492"/>
            <a:ext cx="7460715" cy="4642739"/>
          </a:xfrm>
        </p:spPr>
        <p:txBody>
          <a:bodyPr anchor="t">
            <a:noAutofit/>
          </a:bodyPr>
          <a:lstStyle/>
          <a:p>
            <a:r>
              <a:rPr lang="en-US" b="0" dirty="0"/>
              <a:t>Now that we get that an atom that has gained or lost electrons is called an ion and ions carry an electrical charge…</a:t>
            </a:r>
            <a:endParaRPr lang="en-CA" b="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An atom of any </a:t>
            </a:r>
            <a:r>
              <a:rPr lang="en-US" sz="2000" dirty="0">
                <a:solidFill>
                  <a:srgbClr val="0070C0"/>
                </a:solidFill>
              </a:rPr>
              <a:t>metal</a:t>
            </a:r>
            <a:r>
              <a:rPr lang="en-US" sz="2000" b="0" dirty="0"/>
              <a:t> can </a:t>
            </a:r>
            <a:r>
              <a:rPr lang="en-US" sz="2000" dirty="0">
                <a:highlight>
                  <a:srgbClr val="FFFF00"/>
                </a:highlight>
              </a:rPr>
              <a:t>lose</a:t>
            </a:r>
            <a:r>
              <a:rPr lang="en-US" sz="2000" b="0" dirty="0"/>
              <a:t> electrons and form </a:t>
            </a:r>
            <a:r>
              <a:rPr lang="en-US" sz="2000" dirty="0">
                <a:highlight>
                  <a:srgbClr val="FFFF00"/>
                </a:highlight>
              </a:rPr>
              <a:t>positive</a:t>
            </a:r>
            <a:r>
              <a:rPr lang="en-US" sz="2000" b="0" dirty="0"/>
              <a:t> ions</a:t>
            </a:r>
            <a:endParaRPr lang="en-CA" sz="2000" b="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An atom of any </a:t>
            </a:r>
            <a:r>
              <a:rPr lang="en-US" sz="2000" dirty="0">
                <a:solidFill>
                  <a:srgbClr val="0070C0"/>
                </a:solidFill>
              </a:rPr>
              <a:t>non-metal</a:t>
            </a:r>
            <a:r>
              <a:rPr lang="en-US" sz="2000" b="0" dirty="0"/>
              <a:t>  (</a:t>
            </a:r>
            <a:r>
              <a:rPr lang="en-US" sz="2000" b="0" i="1" dirty="0"/>
              <a:t>except a noble gas</a:t>
            </a:r>
            <a:r>
              <a:rPr lang="en-US" sz="2000" b="0" dirty="0"/>
              <a:t>) can </a:t>
            </a:r>
            <a:r>
              <a:rPr lang="en-US" sz="2000" dirty="0">
                <a:highlight>
                  <a:srgbClr val="FFFF00"/>
                </a:highlight>
              </a:rPr>
              <a:t>gain</a:t>
            </a:r>
            <a:r>
              <a:rPr lang="en-US" sz="2000" b="0" dirty="0"/>
              <a:t> electrons and form </a:t>
            </a:r>
            <a:r>
              <a:rPr lang="en-US" sz="2000" dirty="0">
                <a:highlight>
                  <a:srgbClr val="FFFF00"/>
                </a:highlight>
              </a:rPr>
              <a:t>negative</a:t>
            </a:r>
            <a:r>
              <a:rPr lang="en-US" sz="2000" b="0" dirty="0"/>
              <a:t> ions</a:t>
            </a:r>
            <a:endParaRPr lang="en-CA" sz="2000" b="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Ions have the same electron arrangement as the </a:t>
            </a:r>
            <a:r>
              <a:rPr lang="en-US" sz="2000" dirty="0">
                <a:highlight>
                  <a:srgbClr val="FFFF00"/>
                </a:highlight>
              </a:rPr>
              <a:t>nearest noble gas</a:t>
            </a:r>
            <a:endParaRPr lang="en-CA" sz="2000" dirty="0">
              <a:highlight>
                <a:srgbClr val="FFFF00"/>
              </a:highligh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charge on an ion is equal to the </a:t>
            </a:r>
            <a:r>
              <a:rPr lang="en-US" sz="2000" dirty="0">
                <a:highlight>
                  <a:srgbClr val="FFFF00"/>
                </a:highlight>
              </a:rPr>
              <a:t>sum</a:t>
            </a:r>
            <a:r>
              <a:rPr lang="en-US" sz="2000" b="0" dirty="0"/>
              <a:t> of the charges on its protons and electrons</a:t>
            </a:r>
            <a:endParaRPr lang="en-CA" sz="2000" b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B33E3D-41F8-BC4B-B9E6-0FF0C3C52BA4}"/>
              </a:ext>
            </a:extLst>
          </p:cNvPr>
          <p:cNvSpPr txBox="1"/>
          <p:nvPr/>
        </p:nvSpPr>
        <p:spPr>
          <a:xfrm>
            <a:off x="4770120" y="152400"/>
            <a:ext cx="5775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How Atoms Become Ions</a:t>
            </a:r>
            <a:endParaRPr lang="en-CA" sz="2800" b="1" dirty="0"/>
          </a:p>
        </p:txBody>
      </p:sp>
      <p:pic>
        <p:nvPicPr>
          <p:cNvPr id="1026" name="Picture 2" descr="ion - Dictionary.com">
            <a:extLst>
              <a:ext uri="{FF2B5EF4-FFF2-40B4-BE49-F238E27FC236}">
                <a16:creationId xmlns:a16="http://schemas.microsoft.com/office/drawing/2014/main" id="{CDA65F38-57A6-4C40-B324-B586410E6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2" y="1058710"/>
            <a:ext cx="4247701" cy="419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94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7CE99-5F9C-43B3-8A5F-C9A3C46D4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365684" cy="10303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Let’s practice drawing Bohr models of ions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02A87-D3E7-49F1-ACD6-ED931635BB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69455" y="2461603"/>
            <a:ext cx="8098152" cy="417915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endParaRPr lang="en-US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First, </a:t>
            </a:r>
            <a:r>
              <a:rPr lang="en-US" sz="2800" dirty="0">
                <a:highlight>
                  <a:srgbClr val="FFFF00"/>
                </a:highlight>
              </a:rPr>
              <a:t>WATCH</a:t>
            </a:r>
            <a:r>
              <a:rPr lang="en-US" sz="2800" dirty="0"/>
              <a:t> the example of Nitrogen.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Then, there’ll be second example for you to try and see done for you – you can record that into your notes.</a:t>
            </a:r>
            <a:endParaRPr lang="en-US" sz="2400" dirty="0"/>
          </a:p>
        </p:txBody>
      </p:sp>
      <p:pic>
        <p:nvPicPr>
          <p:cNvPr id="5" name="Graphic 4" descr="Eye with solid fill">
            <a:extLst>
              <a:ext uri="{FF2B5EF4-FFF2-40B4-BE49-F238E27FC236}">
                <a16:creationId xmlns:a16="http://schemas.microsoft.com/office/drawing/2014/main" id="{2E87C0DA-8CB5-A24E-94DE-51CB255B0E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0666" y="2639777"/>
            <a:ext cx="1676314" cy="1676314"/>
          </a:xfrm>
          <a:prstGeom prst="rect">
            <a:avLst/>
          </a:prstGeom>
        </p:spPr>
      </p:pic>
      <p:pic>
        <p:nvPicPr>
          <p:cNvPr id="7" name="Graphic 6" descr="Scribble with solid fill">
            <a:extLst>
              <a:ext uri="{FF2B5EF4-FFF2-40B4-BE49-F238E27FC236}">
                <a16:creationId xmlns:a16="http://schemas.microsoft.com/office/drawing/2014/main" id="{EEB85A9C-FFD0-344B-A2B3-AA63C9FB86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28800" y="4424500"/>
            <a:ext cx="1404171" cy="140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64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098C2CB-7D69-854E-9D7E-35521E227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88637" y="2293131"/>
            <a:ext cx="2196022" cy="1861845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56A1F424-5B71-FE44-916C-7532854FBD0B}"/>
              </a:ext>
            </a:extLst>
          </p:cNvPr>
          <p:cNvSpPr/>
          <p:nvPr/>
        </p:nvSpPr>
        <p:spPr>
          <a:xfrm>
            <a:off x="6120429" y="3037744"/>
            <a:ext cx="1476726" cy="12294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 = 7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  = 7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127843C-F1FF-F44B-9CED-9EF6D567279D}"/>
              </a:ext>
            </a:extLst>
          </p:cNvPr>
          <p:cNvSpPr/>
          <p:nvPr/>
        </p:nvSpPr>
        <p:spPr>
          <a:xfrm>
            <a:off x="5764829" y="2679040"/>
            <a:ext cx="1930400" cy="19642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2AE4099-75C6-EF44-8F73-F64157A056FB}"/>
              </a:ext>
            </a:extLst>
          </p:cNvPr>
          <p:cNvSpPr/>
          <p:nvPr/>
        </p:nvSpPr>
        <p:spPr>
          <a:xfrm>
            <a:off x="5273762" y="2257257"/>
            <a:ext cx="2912534" cy="2790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87B9BAF-A86A-7547-A0AD-CD4AD0317737}"/>
              </a:ext>
            </a:extLst>
          </p:cNvPr>
          <p:cNvSpPr/>
          <p:nvPr/>
        </p:nvSpPr>
        <p:spPr>
          <a:xfrm>
            <a:off x="6516416" y="2611765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D797CEB-CC3F-3E40-9631-77287604D4C5}"/>
              </a:ext>
            </a:extLst>
          </p:cNvPr>
          <p:cNvSpPr/>
          <p:nvPr/>
        </p:nvSpPr>
        <p:spPr>
          <a:xfrm>
            <a:off x="6803585" y="2609976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1C4376-15D4-D742-A875-7BDC341906D8}"/>
              </a:ext>
            </a:extLst>
          </p:cNvPr>
          <p:cNvSpPr/>
          <p:nvPr/>
        </p:nvSpPr>
        <p:spPr>
          <a:xfrm>
            <a:off x="6507385" y="2122329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AB5AE11-0299-3F45-B1F4-125E40A67EE9}"/>
              </a:ext>
            </a:extLst>
          </p:cNvPr>
          <p:cNvSpPr/>
          <p:nvPr/>
        </p:nvSpPr>
        <p:spPr>
          <a:xfrm>
            <a:off x="8050829" y="3453753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AA8B1B1-3EA9-1740-A0E2-6E2F335E2CB0}"/>
              </a:ext>
            </a:extLst>
          </p:cNvPr>
          <p:cNvSpPr/>
          <p:nvPr/>
        </p:nvSpPr>
        <p:spPr>
          <a:xfrm>
            <a:off x="6677134" y="4934273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A9C57C9-C122-4047-A7B7-8AA0FD0414E6}"/>
              </a:ext>
            </a:extLst>
          </p:cNvPr>
          <p:cNvSpPr/>
          <p:nvPr/>
        </p:nvSpPr>
        <p:spPr>
          <a:xfrm>
            <a:off x="5172162" y="3442610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A784C50-9D1B-0F4F-AB48-2D928373464D}"/>
              </a:ext>
            </a:extLst>
          </p:cNvPr>
          <p:cNvSpPr/>
          <p:nvPr/>
        </p:nvSpPr>
        <p:spPr>
          <a:xfrm>
            <a:off x="6827034" y="2140591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4057A0-2B9C-754A-BC1B-339F040B25A1}"/>
              </a:ext>
            </a:extLst>
          </p:cNvPr>
          <p:cNvSpPr txBox="1"/>
          <p:nvPr/>
        </p:nvSpPr>
        <p:spPr>
          <a:xfrm>
            <a:off x="8609629" y="1029683"/>
            <a:ext cx="3309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It may want to </a:t>
            </a:r>
            <a:r>
              <a:rPr lang="en-US" sz="2800" b="1" dirty="0"/>
              <a:t>gain 3 </a:t>
            </a:r>
            <a:r>
              <a:rPr lang="en-US" sz="2800" dirty="0"/>
              <a:t>electrons to fill its valence shell.</a:t>
            </a:r>
          </a:p>
          <a:p>
            <a:endParaRPr lang="en-US" sz="2800" dirty="0"/>
          </a:p>
          <a:p>
            <a:r>
              <a:rPr lang="en-US" sz="2800" dirty="0"/>
              <a:t>Gaining electrons makes it more negative, so it has a </a:t>
            </a:r>
            <a:r>
              <a:rPr lang="en-US" sz="2800" b="1" dirty="0"/>
              <a:t>negative ion charge</a:t>
            </a:r>
          </a:p>
        </p:txBody>
      </p:sp>
    </p:spTree>
    <p:extLst>
      <p:ext uri="{BB962C8B-B14F-4D97-AF65-F5344CB8AC3E}">
        <p14:creationId xmlns:p14="http://schemas.microsoft.com/office/powerpoint/2010/main" val="248290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6EB58FBC-BF2B-C143-BA39-CF6D9177822F}"/>
              </a:ext>
            </a:extLst>
          </p:cNvPr>
          <p:cNvSpPr txBox="1">
            <a:spLocks/>
          </p:cNvSpPr>
          <p:nvPr/>
        </p:nvSpPr>
        <p:spPr>
          <a:xfrm>
            <a:off x="4820832" y="150771"/>
            <a:ext cx="7248320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Draw the Bohr model of NITROGEN’S</a:t>
            </a:r>
            <a:r>
              <a:rPr lang="en-US" u="sng" dirty="0"/>
              <a:t> ION</a:t>
            </a:r>
          </a:p>
        </p:txBody>
      </p:sp>
      <p:sp>
        <p:nvSpPr>
          <p:cNvPr id="61" name="Content Placeholder 3">
            <a:extLst>
              <a:ext uri="{FF2B5EF4-FFF2-40B4-BE49-F238E27FC236}">
                <a16:creationId xmlns:a16="http://schemas.microsoft.com/office/drawing/2014/main" id="{A0B36602-45E5-2945-BE89-4D7B47C106F6}"/>
              </a:ext>
            </a:extLst>
          </p:cNvPr>
          <p:cNvSpPr txBox="1">
            <a:spLocks/>
          </p:cNvSpPr>
          <p:nvPr/>
        </p:nvSpPr>
        <p:spPr>
          <a:xfrm>
            <a:off x="4618247" y="1909700"/>
            <a:ext cx="7502745" cy="4427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Start with drawing the Bohr model of the atom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Decide whether it will lose or gain electrons. </a:t>
            </a:r>
          </a:p>
          <a:p>
            <a:pPr marL="285750" lvl="1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800" dirty="0"/>
              <a:t>add/subtract electrons so that the valence shell is full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Insert square brackets around Bohr diagram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Include the number of electrons you added/subtracted as a superscript outside of the brackets</a:t>
            </a:r>
          </a:p>
          <a:p>
            <a:pPr marL="285750" lvl="1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800" dirty="0"/>
              <a:t>+ = if subtracted electrons (making it “less negative”)</a:t>
            </a:r>
          </a:p>
          <a:p>
            <a:pPr marL="285750" lvl="1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800" dirty="0"/>
              <a:t>- = if added electrons (making it “more negative”) 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C11E120-BA8A-1043-B36B-A92DB7CAB322}"/>
              </a:ext>
            </a:extLst>
          </p:cNvPr>
          <p:cNvSpPr/>
          <p:nvPr/>
        </p:nvSpPr>
        <p:spPr>
          <a:xfrm>
            <a:off x="1751629" y="3342544"/>
            <a:ext cx="1219200" cy="12294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P = 7</a:t>
            </a:r>
          </a:p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N  = 7 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A6213CE-D2D9-2D42-B5CB-A675F1E8B958}"/>
              </a:ext>
            </a:extLst>
          </p:cNvPr>
          <p:cNvSpPr/>
          <p:nvPr/>
        </p:nvSpPr>
        <p:spPr>
          <a:xfrm>
            <a:off x="1396029" y="2983840"/>
            <a:ext cx="1930400" cy="19642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5FCFA3E-3225-CB43-A323-B365EFB4DC2F}"/>
              </a:ext>
            </a:extLst>
          </p:cNvPr>
          <p:cNvSpPr/>
          <p:nvPr/>
        </p:nvSpPr>
        <p:spPr>
          <a:xfrm>
            <a:off x="904962" y="2562057"/>
            <a:ext cx="2912534" cy="2790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0AB7583-AF03-0D40-B24E-CE9044BEAA49}"/>
              </a:ext>
            </a:extLst>
          </p:cNvPr>
          <p:cNvSpPr/>
          <p:nvPr/>
        </p:nvSpPr>
        <p:spPr>
          <a:xfrm>
            <a:off x="2147616" y="2916565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86D7D94-2824-D647-93A0-FACA14AF5598}"/>
              </a:ext>
            </a:extLst>
          </p:cNvPr>
          <p:cNvSpPr/>
          <p:nvPr/>
        </p:nvSpPr>
        <p:spPr>
          <a:xfrm>
            <a:off x="2434785" y="2914776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C344CD8-28DA-5148-95B9-8159BFC6EEF9}"/>
              </a:ext>
            </a:extLst>
          </p:cNvPr>
          <p:cNvSpPr/>
          <p:nvPr/>
        </p:nvSpPr>
        <p:spPr>
          <a:xfrm>
            <a:off x="2138585" y="2427129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4A604E1-6BA4-B447-8536-CA201B9B230A}"/>
              </a:ext>
            </a:extLst>
          </p:cNvPr>
          <p:cNvSpPr/>
          <p:nvPr/>
        </p:nvSpPr>
        <p:spPr>
          <a:xfrm>
            <a:off x="3682029" y="3758553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B6C3FC4-D783-0C49-A51F-038628578D0D}"/>
              </a:ext>
            </a:extLst>
          </p:cNvPr>
          <p:cNvSpPr/>
          <p:nvPr/>
        </p:nvSpPr>
        <p:spPr>
          <a:xfrm>
            <a:off x="2308334" y="5239073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FEE8367-AE0E-2245-B73A-3635A544E094}"/>
              </a:ext>
            </a:extLst>
          </p:cNvPr>
          <p:cNvSpPr/>
          <p:nvPr/>
        </p:nvSpPr>
        <p:spPr>
          <a:xfrm>
            <a:off x="803362" y="3747410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F7A60F8-3028-7946-A23C-6BBFDC886E58}"/>
              </a:ext>
            </a:extLst>
          </p:cNvPr>
          <p:cNvSpPr/>
          <p:nvPr/>
        </p:nvSpPr>
        <p:spPr>
          <a:xfrm>
            <a:off x="2458234" y="2445391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Left Bracket 1">
            <a:extLst>
              <a:ext uri="{FF2B5EF4-FFF2-40B4-BE49-F238E27FC236}">
                <a16:creationId xmlns:a16="http://schemas.microsoft.com/office/drawing/2014/main" id="{5BAFA771-2CE0-F540-A7EC-1CA3C3C83FE0}"/>
              </a:ext>
            </a:extLst>
          </p:cNvPr>
          <p:cNvSpPr/>
          <p:nvPr/>
        </p:nvSpPr>
        <p:spPr>
          <a:xfrm>
            <a:off x="485426" y="2445391"/>
            <a:ext cx="558301" cy="3356695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 Bracket 51">
            <a:extLst>
              <a:ext uri="{FF2B5EF4-FFF2-40B4-BE49-F238E27FC236}">
                <a16:creationId xmlns:a16="http://schemas.microsoft.com/office/drawing/2014/main" id="{7E1A832E-4F6B-A745-8A97-864B3945A8C4}"/>
              </a:ext>
            </a:extLst>
          </p:cNvPr>
          <p:cNvSpPr/>
          <p:nvPr/>
        </p:nvSpPr>
        <p:spPr>
          <a:xfrm rot="10800000">
            <a:off x="3485456" y="2417601"/>
            <a:ext cx="558301" cy="3356695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2223F9-56B7-D143-BF30-829B6258C667}"/>
              </a:ext>
            </a:extLst>
          </p:cNvPr>
          <p:cNvSpPr txBox="1"/>
          <p:nvPr/>
        </p:nvSpPr>
        <p:spPr>
          <a:xfrm>
            <a:off x="3926408" y="2033100"/>
            <a:ext cx="104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3-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A147D87-55E2-1C4B-B090-61DF7B29EFC4}"/>
              </a:ext>
            </a:extLst>
          </p:cNvPr>
          <p:cNvSpPr/>
          <p:nvPr/>
        </p:nvSpPr>
        <p:spPr>
          <a:xfrm>
            <a:off x="839665" y="4022216"/>
            <a:ext cx="203200" cy="20009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16373AD-94C8-D240-935A-CFF2B8715074}"/>
              </a:ext>
            </a:extLst>
          </p:cNvPr>
          <p:cNvSpPr/>
          <p:nvPr/>
        </p:nvSpPr>
        <p:spPr>
          <a:xfrm>
            <a:off x="2028385" y="5231256"/>
            <a:ext cx="203200" cy="20009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F047BCF-0DA1-C342-B188-932052F46ECA}"/>
              </a:ext>
            </a:extLst>
          </p:cNvPr>
          <p:cNvSpPr/>
          <p:nvPr/>
        </p:nvSpPr>
        <p:spPr>
          <a:xfrm>
            <a:off x="3704785" y="4083176"/>
            <a:ext cx="203200" cy="20009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C3AAB3E8-2291-124D-A20C-3C553CB1F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834242" y="430146"/>
            <a:ext cx="1201086" cy="10183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C8FA19-797A-F943-8145-EBD27B309687}"/>
              </a:ext>
            </a:extLst>
          </p:cNvPr>
          <p:cNvSpPr txBox="1"/>
          <p:nvPr/>
        </p:nvSpPr>
        <p:spPr>
          <a:xfrm>
            <a:off x="71008" y="6296337"/>
            <a:ext cx="5975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Check the sum of protons and electrons…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094542-1508-264A-8FE1-1C0552C34D8D}"/>
              </a:ext>
            </a:extLst>
          </p:cNvPr>
          <p:cNvSpPr txBox="1"/>
          <p:nvPr/>
        </p:nvSpPr>
        <p:spPr>
          <a:xfrm>
            <a:off x="5003633" y="6284805"/>
            <a:ext cx="5975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+ E </a:t>
            </a:r>
            <a:r>
              <a:rPr lang="en-US" dirty="0">
                <a:sym typeface="Wingdings" pitchFamily="2" charset="2"/>
              </a:rPr>
              <a:t> (+7) + (-10) = (-3)</a:t>
            </a:r>
            <a:r>
              <a:rPr lang="en-US" dirty="0"/>
              <a:t>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E0368A4-589E-EB4E-BCB4-CD084088A51D}"/>
              </a:ext>
            </a:extLst>
          </p:cNvPr>
          <p:cNvSpPr/>
          <p:nvPr/>
        </p:nvSpPr>
        <p:spPr>
          <a:xfrm>
            <a:off x="2457372" y="223109"/>
            <a:ext cx="621566" cy="6469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A004212-84F3-6149-A561-B673E7303F55}"/>
              </a:ext>
            </a:extLst>
          </p:cNvPr>
          <p:cNvSpPr/>
          <p:nvPr/>
        </p:nvSpPr>
        <p:spPr>
          <a:xfrm>
            <a:off x="3812339" y="1817788"/>
            <a:ext cx="782178" cy="7927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49FE0350-323B-A346-817C-5A0BD191D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54025" y="6170761"/>
            <a:ext cx="584445" cy="58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6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2" grpId="0" animBg="1"/>
      <p:bldP spid="52" grpId="0" animBg="1"/>
      <p:bldP spid="4" grpId="0"/>
      <p:bldP spid="53" grpId="0" animBg="1"/>
      <p:bldP spid="54" grpId="0" animBg="1"/>
      <p:bldP spid="55" grpId="0" animBg="1"/>
      <p:bldP spid="3" grpId="0"/>
      <p:bldP spid="32" grpId="0"/>
      <p:bldP spid="5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6EB58FBC-BF2B-C143-BA39-CF6D9177822F}"/>
              </a:ext>
            </a:extLst>
          </p:cNvPr>
          <p:cNvSpPr txBox="1">
            <a:spLocks/>
          </p:cNvSpPr>
          <p:nvPr/>
        </p:nvSpPr>
        <p:spPr>
          <a:xfrm>
            <a:off x="4820832" y="150771"/>
            <a:ext cx="7248320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Draw the Bohr model of MAGNESIUM’S</a:t>
            </a:r>
            <a:r>
              <a:rPr lang="en-US" u="sng" dirty="0"/>
              <a:t> ION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0FDA09-AE98-094C-9099-DFF6362A4D40}"/>
              </a:ext>
            </a:extLst>
          </p:cNvPr>
          <p:cNvSpPr/>
          <p:nvPr/>
        </p:nvSpPr>
        <p:spPr>
          <a:xfrm>
            <a:off x="1610163" y="3300989"/>
            <a:ext cx="1219200" cy="12294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P=12</a:t>
            </a:r>
          </a:p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N=12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4D36EA1-C2A7-1D4E-990E-7AC24E5E5AAF}"/>
              </a:ext>
            </a:extLst>
          </p:cNvPr>
          <p:cNvSpPr/>
          <p:nvPr/>
        </p:nvSpPr>
        <p:spPr>
          <a:xfrm>
            <a:off x="1254563" y="2942285"/>
            <a:ext cx="1930400" cy="19642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9FAE6F8-F260-FF47-97E7-153C36909D30}"/>
              </a:ext>
            </a:extLst>
          </p:cNvPr>
          <p:cNvSpPr/>
          <p:nvPr/>
        </p:nvSpPr>
        <p:spPr>
          <a:xfrm>
            <a:off x="763496" y="2520502"/>
            <a:ext cx="2912534" cy="2790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A8B5C57-B1F8-1D4F-A399-B2AAF8374D13}"/>
              </a:ext>
            </a:extLst>
          </p:cNvPr>
          <p:cNvSpPr/>
          <p:nvPr/>
        </p:nvSpPr>
        <p:spPr>
          <a:xfrm>
            <a:off x="1991160" y="2890000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DD20F5D-7483-3B40-A142-85EAD3992268}"/>
              </a:ext>
            </a:extLst>
          </p:cNvPr>
          <p:cNvSpPr/>
          <p:nvPr/>
        </p:nvSpPr>
        <p:spPr>
          <a:xfrm>
            <a:off x="2338289" y="2888211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97C940E-3561-5749-B56A-4FB77ADBDEC3}"/>
              </a:ext>
            </a:extLst>
          </p:cNvPr>
          <p:cNvSpPr/>
          <p:nvPr/>
        </p:nvSpPr>
        <p:spPr>
          <a:xfrm>
            <a:off x="2058886" y="2413843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C3F0CD7-D2E1-2C45-8654-59BF9CE3E0E8}"/>
              </a:ext>
            </a:extLst>
          </p:cNvPr>
          <p:cNvSpPr/>
          <p:nvPr/>
        </p:nvSpPr>
        <p:spPr>
          <a:xfrm>
            <a:off x="3540563" y="3492148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5DED94E-626B-524C-BD66-E8A9B86CAD3F}"/>
              </a:ext>
            </a:extLst>
          </p:cNvPr>
          <p:cNvSpPr/>
          <p:nvPr/>
        </p:nvSpPr>
        <p:spPr>
          <a:xfrm>
            <a:off x="2346748" y="5197518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FF6E22B-C418-164B-9D34-48D7AB2639A6}"/>
              </a:ext>
            </a:extLst>
          </p:cNvPr>
          <p:cNvSpPr/>
          <p:nvPr/>
        </p:nvSpPr>
        <p:spPr>
          <a:xfrm>
            <a:off x="661896" y="3915715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24DFBE5-6033-0049-906A-205C7F16C3E2}"/>
              </a:ext>
            </a:extLst>
          </p:cNvPr>
          <p:cNvSpPr/>
          <p:nvPr/>
        </p:nvSpPr>
        <p:spPr>
          <a:xfrm>
            <a:off x="2363686" y="2450238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2532C62-2567-5742-AF7D-CFC5C0EA4E67}"/>
              </a:ext>
            </a:extLst>
          </p:cNvPr>
          <p:cNvSpPr/>
          <p:nvPr/>
        </p:nvSpPr>
        <p:spPr>
          <a:xfrm>
            <a:off x="3574430" y="3824369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D2FDBD9-CA7E-7643-9E33-AC43997EBB8A}"/>
              </a:ext>
            </a:extLst>
          </p:cNvPr>
          <p:cNvSpPr/>
          <p:nvPr/>
        </p:nvSpPr>
        <p:spPr>
          <a:xfrm>
            <a:off x="2025027" y="5178176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FC87F30-EF01-DD47-83B7-957384CBE61C}"/>
              </a:ext>
            </a:extLst>
          </p:cNvPr>
          <p:cNvSpPr/>
          <p:nvPr/>
        </p:nvSpPr>
        <p:spPr>
          <a:xfrm>
            <a:off x="636501" y="3592196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B20B32F-0314-214D-8B77-BC1F94323398}"/>
              </a:ext>
            </a:extLst>
          </p:cNvPr>
          <p:cNvSpPr/>
          <p:nvPr/>
        </p:nvSpPr>
        <p:spPr>
          <a:xfrm>
            <a:off x="251260" y="2148744"/>
            <a:ext cx="3949703" cy="36347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1719C9C-1245-CF40-B2CD-791C8AB3422A}"/>
              </a:ext>
            </a:extLst>
          </p:cNvPr>
          <p:cNvSpPr/>
          <p:nvPr/>
        </p:nvSpPr>
        <p:spPr>
          <a:xfrm>
            <a:off x="2182905" y="2016076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757FB36-A82D-AE46-B750-A96565843902}"/>
              </a:ext>
            </a:extLst>
          </p:cNvPr>
          <p:cNvSpPr/>
          <p:nvPr/>
        </p:nvSpPr>
        <p:spPr>
          <a:xfrm>
            <a:off x="2213036" y="5716082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3">
            <a:extLst>
              <a:ext uri="{FF2B5EF4-FFF2-40B4-BE49-F238E27FC236}">
                <a16:creationId xmlns:a16="http://schemas.microsoft.com/office/drawing/2014/main" id="{A534D1C3-E231-014C-BD9A-343F9DDB8750}"/>
              </a:ext>
            </a:extLst>
          </p:cNvPr>
          <p:cNvSpPr txBox="1">
            <a:spLocks/>
          </p:cNvSpPr>
          <p:nvPr/>
        </p:nvSpPr>
        <p:spPr>
          <a:xfrm>
            <a:off x="4618247" y="1909700"/>
            <a:ext cx="7502745" cy="4427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Start with drawing the Bohr model of the atom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Decide whether it will lose or gain electrons. </a:t>
            </a:r>
          </a:p>
          <a:p>
            <a:pPr marL="285750" lvl="1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800" dirty="0"/>
              <a:t>add/subtract electrons so that the valence shell is full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Insert square brackets around Bohr diagram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Include the number of electrons you added/subtracted as </a:t>
            </a:r>
            <a:r>
              <a:rPr lang="en-US"/>
              <a:t>a superscript </a:t>
            </a:r>
            <a:r>
              <a:rPr lang="en-US" dirty="0"/>
              <a:t>outside of the brackets</a:t>
            </a:r>
          </a:p>
          <a:p>
            <a:pPr marL="285750" lvl="1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800" dirty="0"/>
              <a:t>+ = if subtracted electrons (making it “less negative”)</a:t>
            </a:r>
          </a:p>
          <a:p>
            <a:pPr marL="285750" lvl="1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800" dirty="0"/>
              <a:t>- = if added electrons (making it “more negative”)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A0AD3B-298C-3045-9095-EFF5BCC4D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115" y="221693"/>
            <a:ext cx="1072833" cy="1350975"/>
          </a:xfrm>
          <a:prstGeom prst="rect">
            <a:avLst/>
          </a:prstGeom>
        </p:spPr>
      </p:pic>
      <p:sp>
        <p:nvSpPr>
          <p:cNvPr id="43" name="Left Bracket 42">
            <a:extLst>
              <a:ext uri="{FF2B5EF4-FFF2-40B4-BE49-F238E27FC236}">
                <a16:creationId xmlns:a16="http://schemas.microsoft.com/office/drawing/2014/main" id="{44DD7428-C6AD-1946-BD7B-0B688C1D434D}"/>
              </a:ext>
            </a:extLst>
          </p:cNvPr>
          <p:cNvSpPr/>
          <p:nvPr/>
        </p:nvSpPr>
        <p:spPr>
          <a:xfrm>
            <a:off x="357350" y="2328799"/>
            <a:ext cx="558301" cy="3356695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ket 43">
            <a:extLst>
              <a:ext uri="{FF2B5EF4-FFF2-40B4-BE49-F238E27FC236}">
                <a16:creationId xmlns:a16="http://schemas.microsoft.com/office/drawing/2014/main" id="{A68D35AD-1BF6-B543-BEC9-804D522920E5}"/>
              </a:ext>
            </a:extLst>
          </p:cNvPr>
          <p:cNvSpPr/>
          <p:nvPr/>
        </p:nvSpPr>
        <p:spPr>
          <a:xfrm rot="10800000">
            <a:off x="3357380" y="2301009"/>
            <a:ext cx="558301" cy="3356695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ABD0AAB-719A-0947-900F-DDCEAE24A181}"/>
              </a:ext>
            </a:extLst>
          </p:cNvPr>
          <p:cNvSpPr txBox="1"/>
          <p:nvPr/>
        </p:nvSpPr>
        <p:spPr>
          <a:xfrm>
            <a:off x="3845726" y="2019653"/>
            <a:ext cx="104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2+</a:t>
            </a:r>
          </a:p>
        </p:txBody>
      </p:sp>
    </p:spTree>
    <p:extLst>
      <p:ext uri="{BB962C8B-B14F-4D97-AF65-F5344CB8AC3E}">
        <p14:creationId xmlns:p14="http://schemas.microsoft.com/office/powerpoint/2010/main" val="424631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1" grpId="1" animBg="1"/>
      <p:bldP spid="56" grpId="0" animBg="1"/>
      <p:bldP spid="56" grpId="1" animBg="1"/>
      <p:bldP spid="58" grpId="0" animBg="1"/>
      <p:bldP spid="58" grpId="1" animBg="1"/>
      <p:bldP spid="43" grpId="0" animBg="1"/>
      <p:bldP spid="44" grpId="0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ECA4CB2-9071-41EB-AABB-2D8EB939D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86F6BD-9C49-4F4F-99EA-9C5AA318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7806" y="-2"/>
            <a:ext cx="7494194" cy="1641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93080D-DED1-4D5F-A2B6-20D576943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6671" y="265706"/>
            <a:ext cx="6399212" cy="1277192"/>
          </a:xfrm>
        </p:spPr>
        <p:txBody>
          <a:bodyPr vert="horz" lIns="109728" tIns="109728" rIns="109728" bIns="91440" rtlCol="0">
            <a:normAutofit/>
          </a:bodyPr>
          <a:lstStyle/>
          <a:p>
            <a:pPr algn="ctr">
              <a:lnSpc>
                <a:spcPct val="140000"/>
              </a:lnSpc>
            </a:pPr>
            <a:r>
              <a:rPr lang="en-US" sz="2400" b="0" cap="all" dirty="0">
                <a:solidFill>
                  <a:schemeClr val="bg1"/>
                </a:solidFill>
              </a:rPr>
              <a:t>Valence Electrons and Chemical Families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7DA365B-E064-481A-A62D-18CD31DB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4795" y="1658471"/>
            <a:ext cx="7517205" cy="354105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6DBE49D-AABD-458B-B2DF-4D5FA7D5C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205919"/>
            <a:ext cx="4651248" cy="16520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833CC6-729B-40E8-B891-D93467E3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36801" y="3396995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5757897-7307-46AF-923D-FF5BF45DD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5205919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Content Placeholder 4">
            <a:extLst>
              <a:ext uri="{FF2B5EF4-FFF2-40B4-BE49-F238E27FC236}">
                <a16:creationId xmlns:a16="http://schemas.microsoft.com/office/drawing/2014/main" id="{AB173F5C-A056-EA49-8738-EE85B1AB8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605" y="1542333"/>
            <a:ext cx="10925278" cy="4561301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CB458ED-419E-C24C-93A3-2FE952805B31}"/>
              </a:ext>
            </a:extLst>
          </p:cNvPr>
          <p:cNvSpPr txBox="1"/>
          <p:nvPr/>
        </p:nvSpPr>
        <p:spPr>
          <a:xfrm rot="20660526">
            <a:off x="128856" y="785152"/>
            <a:ext cx="4562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What do you notice??</a:t>
            </a:r>
          </a:p>
        </p:txBody>
      </p:sp>
    </p:spTree>
    <p:extLst>
      <p:ext uri="{BB962C8B-B14F-4D97-AF65-F5344CB8AC3E}">
        <p14:creationId xmlns:p14="http://schemas.microsoft.com/office/powerpoint/2010/main" val="417735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1"/>
            <a:ext cx="11153231" cy="305848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10748"/>
            <a:ext cx="12192000" cy="116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93080D-DED1-4D5F-A2B6-20D576943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84" y="3076212"/>
            <a:ext cx="9919296" cy="1030360"/>
          </a:xfr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800" b="0" cap="all">
                <a:solidFill>
                  <a:schemeClr val="bg1"/>
                </a:solidFill>
              </a:rPr>
              <a:t>Valence Electrons and Chemical Families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068288"/>
            <a:ext cx="1006766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Content Placeholder 4">
            <a:extLst>
              <a:ext uri="{FF2B5EF4-FFF2-40B4-BE49-F238E27FC236}">
                <a16:creationId xmlns:a16="http://schemas.microsoft.com/office/drawing/2014/main" id="{AB173F5C-A056-EA49-8738-EE85B1AB8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008" y="22931"/>
            <a:ext cx="7034710" cy="2936991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EF13B2D-0CB9-CB4F-A08A-660EC271CE6F}"/>
              </a:ext>
            </a:extLst>
          </p:cNvPr>
          <p:cNvSpPr txBox="1"/>
          <p:nvPr/>
        </p:nvSpPr>
        <p:spPr>
          <a:xfrm>
            <a:off x="1070774" y="4452878"/>
            <a:ext cx="10156846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30000"/>
              </a:lnSpc>
            </a:pPr>
            <a:r>
              <a:rPr lang="en-US" sz="2400" b="1" dirty="0"/>
              <a:t>Look at the Elements in the same GROUP (column).</a:t>
            </a:r>
          </a:p>
          <a:p>
            <a:pPr marL="742950" lvl="1" indent="-28575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/>
              <a:t>Most elements in the same FAMILY have the same number of valence electrons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i="1" dirty="0"/>
              <a:t>Ex: halogens have 7 valence electrons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272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1"/>
            <a:ext cx="11153231" cy="305848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10748"/>
            <a:ext cx="12192000" cy="116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93080D-DED1-4D5F-A2B6-20D576943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851" y="3039333"/>
            <a:ext cx="9919296" cy="1030360"/>
          </a:xfr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800" b="0" cap="all">
                <a:solidFill>
                  <a:schemeClr val="bg1"/>
                </a:solidFill>
              </a:rPr>
              <a:t>Valence Electrons and Chemical Families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068288"/>
            <a:ext cx="1006766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Content Placeholder 4">
            <a:extLst>
              <a:ext uri="{FF2B5EF4-FFF2-40B4-BE49-F238E27FC236}">
                <a16:creationId xmlns:a16="http://schemas.microsoft.com/office/drawing/2014/main" id="{AB173F5C-A056-EA49-8738-EE85B1AB8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075" y="0"/>
            <a:ext cx="7034710" cy="2936991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5" name="Content Placeholder 9">
            <a:extLst>
              <a:ext uri="{FF2B5EF4-FFF2-40B4-BE49-F238E27FC236}">
                <a16:creationId xmlns:a16="http://schemas.microsoft.com/office/drawing/2014/main" id="{6398F4AC-5C2F-8643-9B74-1B20E75C2E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00866" y="4406997"/>
            <a:ext cx="11262174" cy="2189562"/>
          </a:xfrm>
        </p:spPr>
        <p:txBody>
          <a:bodyPr anchor="t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Look at the Elements in the same PERIOD (row).</a:t>
            </a:r>
          </a:p>
          <a:p>
            <a:pPr marL="285750" lvl="1" indent="-28575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000" dirty="0"/>
              <a:t>They have valence electrons in the same shell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What does the </a:t>
            </a:r>
            <a:r>
              <a:rPr lang="en-US" sz="2400" u="sng" dirty="0"/>
              <a:t>period number </a:t>
            </a:r>
            <a:r>
              <a:rPr lang="en-US" sz="2400" dirty="0"/>
              <a:t>indicate?</a:t>
            </a:r>
          </a:p>
          <a:p>
            <a:pPr marL="285750" lvl="1" indent="-285750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000" dirty="0"/>
              <a:t>The period number indicated the number of shells that have electrons</a:t>
            </a:r>
          </a:p>
        </p:txBody>
      </p:sp>
    </p:spTree>
    <p:extLst>
      <p:ext uri="{BB962C8B-B14F-4D97-AF65-F5344CB8AC3E}">
        <p14:creationId xmlns:p14="http://schemas.microsoft.com/office/powerpoint/2010/main" val="75271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6C7D11E-8524-4DB7-9BE8-E812BEEA7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12282E-95C5-4F74-8FB8-55B0AB801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0"/>
            <a:ext cx="4641096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64E597-D8ED-4B61-8D55-3AC02B661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363C07-5AF5-4952-8CFC-2BE6E5B8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95508"/>
            <a:ext cx="7582419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67793-1C12-45AC-9C2A-10EF471F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351" y="40024"/>
            <a:ext cx="5957474" cy="1140580"/>
          </a:xfrm>
        </p:spPr>
        <p:txBody>
          <a:bodyPr>
            <a:normAutofit/>
          </a:bodyPr>
          <a:lstStyle/>
          <a:p>
            <a:r>
              <a:rPr lang="en-US" dirty="0"/>
              <a:t>Noble Gas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18393-3DC4-4699-ABB1-B42C4FAE0F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0830" y="1095507"/>
            <a:ext cx="7456602" cy="497792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300" b="0" dirty="0"/>
              <a:t>The noble gases are normally </a:t>
            </a:r>
            <a:r>
              <a:rPr lang="en-US" sz="2300" dirty="0">
                <a:highlight>
                  <a:srgbClr val="FFFF00"/>
                </a:highlight>
              </a:rPr>
              <a:t>unreactive</a:t>
            </a:r>
            <a:r>
              <a:rPr lang="en-US" sz="2300" b="0" dirty="0"/>
              <a:t>, which means the atoms do not form new substances with other atoms.</a:t>
            </a:r>
          </a:p>
          <a:p>
            <a:pPr>
              <a:lnSpc>
                <a:spcPct val="100000"/>
              </a:lnSpc>
            </a:pPr>
            <a:r>
              <a:rPr lang="en-US" sz="2300" b="0" dirty="0"/>
              <a:t>Why? Because their atoms have </a:t>
            </a:r>
            <a:r>
              <a:rPr lang="en-US" sz="2300" dirty="0">
                <a:highlight>
                  <a:srgbClr val="FFFF00"/>
                </a:highlight>
              </a:rPr>
              <a:t>filled</a:t>
            </a:r>
            <a:r>
              <a:rPr lang="en-US" sz="2300" b="0" dirty="0"/>
              <a:t> valence shells – the max number of electrons in their outer shells. That makes them </a:t>
            </a:r>
            <a:r>
              <a:rPr lang="en-US" sz="2300" dirty="0">
                <a:highlight>
                  <a:srgbClr val="FFFF00"/>
                </a:highlight>
              </a:rPr>
              <a:t>stable</a:t>
            </a:r>
            <a:r>
              <a:rPr lang="en-US" sz="2300" b="0" dirty="0"/>
              <a:t>. </a:t>
            </a:r>
          </a:p>
          <a:p>
            <a:pPr>
              <a:lnSpc>
                <a:spcPct val="100000"/>
              </a:lnSpc>
            </a:pPr>
            <a:r>
              <a:rPr lang="en-US" sz="2300" b="0" dirty="0"/>
              <a:t>For two atoms to join together to make a new substance, atoms must </a:t>
            </a:r>
            <a:r>
              <a:rPr lang="en-US" sz="2300" dirty="0">
                <a:highlight>
                  <a:srgbClr val="FFFF00"/>
                </a:highlight>
              </a:rPr>
              <a:t>lose, gain or share</a:t>
            </a:r>
            <a:r>
              <a:rPr lang="en-US" sz="2300" b="0" dirty="0"/>
              <a:t> electrons. But atoms with filled valence shells will not easily trade or share electrons. They have what is called </a:t>
            </a:r>
            <a:r>
              <a:rPr lang="en-US" sz="2300" dirty="0"/>
              <a:t>noble gas stability.</a:t>
            </a:r>
          </a:p>
        </p:txBody>
      </p:sp>
      <p:pic>
        <p:nvPicPr>
          <p:cNvPr id="7" name="Picture 6" descr="A picture containing text, bottle, newspaper, sign&#10;&#10;Description automatically generated">
            <a:extLst>
              <a:ext uri="{FF2B5EF4-FFF2-40B4-BE49-F238E27FC236}">
                <a16:creationId xmlns:a16="http://schemas.microsoft.com/office/drawing/2014/main" id="{DFCFF5FC-5E40-4CDD-BB4F-F46055F2B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997" y="1509904"/>
            <a:ext cx="1552434" cy="1642130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 descr="A picture containing clothing, indoor&#10;&#10;Description automatically generated">
            <a:extLst>
              <a:ext uri="{FF2B5EF4-FFF2-40B4-BE49-F238E27FC236}">
                <a16:creationId xmlns:a16="http://schemas.microsoft.com/office/drawing/2014/main" id="{F235474A-9448-4BD8-BB7B-46ACADF83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5858" y="1553729"/>
            <a:ext cx="1554480" cy="1554480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8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72396C4D-BAF7-46AA-BE25-D783048A8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3613" y="4046731"/>
            <a:ext cx="3050241" cy="171576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B1D7EE6-21A1-4571-A80E-797D97AF2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345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38BC940-52F7-495A-96D3-535F6F6FE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966FBDC-EB38-43E2-A0B5-2CCC8859A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33B79C-5736-40BE-8DE2-8A270414F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B1EE9A7-A7BC-45E1-AE1B-81B327FD4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54182" y="1052535"/>
            <a:ext cx="64008" cy="252374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D2E485-5612-48E5-BC6C-971427E54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3424" y="3577470"/>
            <a:ext cx="4608576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4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7CE99-5F9C-43B3-8A5F-C9A3C46D4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Gaining/Losing Electrons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02A87-D3E7-49F1-ACD6-ED931635BB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35371" y="2391770"/>
            <a:ext cx="10688631" cy="446623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/>
              <a:t>Atoms from other families often try to achieve a kind of </a:t>
            </a:r>
            <a:r>
              <a:rPr lang="en-US" sz="2400" dirty="0">
                <a:highlight>
                  <a:srgbClr val="FFFF00"/>
                </a:highlight>
              </a:rPr>
              <a:t>stability</a:t>
            </a:r>
            <a:r>
              <a:rPr lang="en-US" sz="2400" b="0" dirty="0"/>
              <a:t> similar to the noble gases. To do this they will </a:t>
            </a:r>
            <a:r>
              <a:rPr lang="en-US" sz="2400" dirty="0">
                <a:solidFill>
                  <a:srgbClr val="0070C0"/>
                </a:solidFill>
              </a:rPr>
              <a:t>gain or lose electrons</a:t>
            </a:r>
            <a:r>
              <a:rPr lang="en-US" sz="2400" dirty="0"/>
              <a:t>.</a:t>
            </a:r>
          </a:p>
          <a:p>
            <a:pPr>
              <a:lnSpc>
                <a:spcPct val="130000"/>
              </a:lnSpc>
            </a:pPr>
            <a:r>
              <a:rPr lang="en-US" sz="2800" u="sng" dirty="0"/>
              <a:t>METALS</a:t>
            </a:r>
            <a:r>
              <a:rPr lang="en-US" sz="2800" dirty="0"/>
              <a:t>: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How many valence electrons do Metals usually have?</a:t>
            </a:r>
          </a:p>
          <a:p>
            <a:pPr lvl="2">
              <a:lnSpc>
                <a:spcPct val="130000"/>
              </a:lnSpc>
            </a:pPr>
            <a:r>
              <a:rPr lang="en-US" sz="2000" dirty="0"/>
              <a:t> </a:t>
            </a:r>
            <a:r>
              <a:rPr lang="en-US" sz="2000" dirty="0">
                <a:highlight>
                  <a:srgbClr val="FFFF00"/>
                </a:highlight>
              </a:rPr>
              <a:t>1, 2 or 3 </a:t>
            </a:r>
          </a:p>
          <a:p>
            <a:pPr lvl="2">
              <a:lnSpc>
                <a:spcPct val="130000"/>
              </a:lnSpc>
            </a:pPr>
            <a:r>
              <a:rPr lang="en-US" sz="2000" dirty="0"/>
              <a:t>They will often </a:t>
            </a:r>
            <a:r>
              <a:rPr lang="en-US" sz="2000" dirty="0">
                <a:highlight>
                  <a:srgbClr val="FFFF00"/>
                </a:highlight>
              </a:rPr>
              <a:t>lose </a:t>
            </a:r>
            <a:r>
              <a:rPr lang="en-US" sz="2000" dirty="0"/>
              <a:t>them all</a:t>
            </a:r>
          </a:p>
          <a:p>
            <a:pPr lvl="2">
              <a:lnSpc>
                <a:spcPct val="130000"/>
              </a:lnSpc>
            </a:pPr>
            <a:r>
              <a:rPr lang="en-US" sz="2000" dirty="0"/>
              <a:t>When metals lose their valence electrons, their remaining electrons will have the same arrangement as the </a:t>
            </a:r>
            <a:r>
              <a:rPr lang="en-US" sz="2000" b="1" u="sng" dirty="0"/>
              <a:t>nearest</a:t>
            </a:r>
            <a:r>
              <a:rPr lang="en-US" sz="2000" dirty="0"/>
              <a:t> noble gas</a:t>
            </a:r>
          </a:p>
        </p:txBody>
      </p:sp>
    </p:spTree>
    <p:extLst>
      <p:ext uri="{BB962C8B-B14F-4D97-AF65-F5344CB8AC3E}">
        <p14:creationId xmlns:p14="http://schemas.microsoft.com/office/powerpoint/2010/main" val="362732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7CE99-5F9C-43B3-8A5F-C9A3C46D4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Gaining/Losing Electrons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02A87-D3E7-49F1-ACD6-ED931635BB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35371" y="2391770"/>
            <a:ext cx="10688631" cy="417915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/>
              <a:t>Atoms from other families often try to achieve a kind of stability similar to the noble gases. To do this they will </a:t>
            </a:r>
            <a:r>
              <a:rPr lang="en-US" sz="2400" dirty="0">
                <a:solidFill>
                  <a:srgbClr val="0070C0"/>
                </a:solidFill>
              </a:rPr>
              <a:t>gain or lose electrons</a:t>
            </a:r>
            <a:r>
              <a:rPr lang="en-US" sz="2400" dirty="0"/>
              <a:t>.</a:t>
            </a:r>
          </a:p>
          <a:p>
            <a:pPr>
              <a:lnSpc>
                <a:spcPct val="130000"/>
              </a:lnSpc>
            </a:pPr>
            <a:r>
              <a:rPr lang="en-US" sz="2800" u="sng" dirty="0"/>
              <a:t>NON-METALS</a:t>
            </a:r>
            <a:r>
              <a:rPr lang="en-US" sz="2800" dirty="0"/>
              <a:t>:</a:t>
            </a:r>
          </a:p>
          <a:p>
            <a:pPr lvl="1">
              <a:lnSpc>
                <a:spcPct val="130000"/>
              </a:lnSpc>
            </a:pPr>
            <a:r>
              <a:rPr lang="en-US" sz="2000" dirty="0"/>
              <a:t>How many valence electrons do non-metals usually have? </a:t>
            </a:r>
          </a:p>
          <a:p>
            <a:pPr lvl="2">
              <a:lnSpc>
                <a:spcPct val="130000"/>
              </a:lnSpc>
            </a:pPr>
            <a:r>
              <a:rPr lang="en-US" sz="2000" dirty="0"/>
              <a:t>They </a:t>
            </a:r>
            <a:r>
              <a:rPr lang="en-US" sz="2000" dirty="0">
                <a:highlight>
                  <a:srgbClr val="FFFF00"/>
                </a:highlight>
              </a:rPr>
              <a:t>gain</a:t>
            </a:r>
            <a:r>
              <a:rPr lang="en-US" sz="2000" dirty="0"/>
              <a:t> 1, 2 or 3 extra electrons in order to achieve noble gas stability </a:t>
            </a:r>
          </a:p>
          <a:p>
            <a:pPr lvl="2">
              <a:lnSpc>
                <a:spcPct val="130000"/>
              </a:lnSpc>
            </a:pPr>
            <a:r>
              <a:rPr lang="en-US" sz="2000" dirty="0"/>
              <a:t>They gain exactly enough to achieve the same electron arrangement as the noble gas in their period</a:t>
            </a:r>
          </a:p>
        </p:txBody>
      </p:sp>
    </p:spTree>
    <p:extLst>
      <p:ext uri="{BB962C8B-B14F-4D97-AF65-F5344CB8AC3E}">
        <p14:creationId xmlns:p14="http://schemas.microsoft.com/office/powerpoint/2010/main" val="141196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B426D6-FD66-4A48-A6EB-235CF4081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9873" y="-10597"/>
            <a:ext cx="4067173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5047" y="717163"/>
            <a:ext cx="8068913" cy="545045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09E6C1-B33E-49E8-8D77-7D2A9B49E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9872" y="717163"/>
            <a:ext cx="4059075" cy="53922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FE5E0-0330-854A-9F26-A64386B0E7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1208" y="1913101"/>
            <a:ext cx="6627226" cy="3505938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When they gain or lose electrons, they are called…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67615"/>
            <a:ext cx="8063866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891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D0687CC-D1D8-44B2-9573-CC65510EC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32924" y="6134669"/>
            <a:ext cx="4059075" cy="723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0ACEF5-E7E3-9F47-905C-F9BC5D8A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402" y="2611505"/>
            <a:ext cx="3221713" cy="1154102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IONS!</a:t>
            </a:r>
          </a:p>
        </p:txBody>
      </p:sp>
    </p:spTree>
    <p:extLst>
      <p:ext uri="{BB962C8B-B14F-4D97-AF65-F5344CB8AC3E}">
        <p14:creationId xmlns:p14="http://schemas.microsoft.com/office/powerpoint/2010/main" val="9074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itting, table&#10;&#10;Description automatically generated">
            <a:extLst>
              <a:ext uri="{FF2B5EF4-FFF2-40B4-BE49-F238E27FC236}">
                <a16:creationId xmlns:a16="http://schemas.microsoft.com/office/drawing/2014/main" id="{D1095A35-9834-4A8E-BC16-6F03AD0794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355" t="396" r="691" b="1"/>
          <a:stretch/>
        </p:blipFill>
        <p:spPr>
          <a:xfrm>
            <a:off x="566305" y="1260958"/>
            <a:ext cx="3325467" cy="4307254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519FFD-CF55-41D1-929E-A5F88029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4290" y="506355"/>
            <a:ext cx="6627226" cy="1154102"/>
          </a:xfrm>
        </p:spPr>
        <p:txBody>
          <a:bodyPr>
            <a:normAutofit/>
          </a:bodyPr>
          <a:lstStyle/>
          <a:p>
            <a:r>
              <a:rPr lang="en-US" dirty="0"/>
              <a:t>What Are Ions?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CFCB1-4DEE-44BF-A8F8-E6C2D72E26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46791" y="1460869"/>
            <a:ext cx="6931212" cy="4642739"/>
          </a:xfrm>
        </p:spPr>
        <p:txBody>
          <a:bodyPr anchor="t"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b="0" dirty="0"/>
              <a:t>The ion charge is an </a:t>
            </a:r>
            <a:r>
              <a:rPr lang="en-US" sz="2600" dirty="0"/>
              <a:t>electric charge </a:t>
            </a:r>
            <a:r>
              <a:rPr lang="en-US" sz="2600" b="0" dirty="0"/>
              <a:t>that forms on an atom when it </a:t>
            </a:r>
            <a:r>
              <a:rPr lang="en-US" sz="2600" dirty="0"/>
              <a:t>gains or loses electrons</a:t>
            </a:r>
            <a:r>
              <a:rPr lang="en-US" sz="2600" b="0" dirty="0"/>
              <a:t>.</a:t>
            </a:r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An atom that has </a:t>
            </a:r>
            <a:r>
              <a:rPr lang="en-US" sz="2600" b="1" dirty="0">
                <a:solidFill>
                  <a:srgbClr val="0070C0"/>
                </a:solidFill>
              </a:rPr>
              <a:t>gained</a:t>
            </a:r>
            <a:r>
              <a:rPr lang="en-US" sz="2600" dirty="0"/>
              <a:t> electrons is a </a:t>
            </a:r>
            <a:r>
              <a:rPr lang="en-US" sz="2600" dirty="0">
                <a:highlight>
                  <a:srgbClr val="FFFF00"/>
                </a:highlight>
              </a:rPr>
              <a:t>negative ion </a:t>
            </a:r>
            <a:r>
              <a:rPr lang="en-US" sz="2600" dirty="0"/>
              <a:t>because the extra electrons make it negative.</a:t>
            </a:r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An atom that has </a:t>
            </a:r>
            <a:r>
              <a:rPr lang="en-US" sz="2600" b="1" dirty="0">
                <a:solidFill>
                  <a:srgbClr val="0070C0"/>
                </a:solidFill>
              </a:rPr>
              <a:t>lost</a:t>
            </a:r>
            <a:r>
              <a:rPr lang="en-US" sz="2600" dirty="0"/>
              <a:t> electrons is a </a:t>
            </a:r>
            <a:r>
              <a:rPr lang="en-US" sz="2600" dirty="0">
                <a:highlight>
                  <a:srgbClr val="FFFF00"/>
                </a:highlight>
              </a:rPr>
              <a:t>positive ion </a:t>
            </a:r>
            <a:r>
              <a:rPr lang="en-US" sz="2600" dirty="0"/>
              <a:t>because the loss of electrons removes negative charge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9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10140</TotalTime>
  <Words>862</Words>
  <Application>Microsoft Macintosh PowerPoint</Application>
  <PresentationFormat>Widescreen</PresentationFormat>
  <Paragraphs>84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Meiryo</vt:lpstr>
      <vt:lpstr>Arial</vt:lpstr>
      <vt:lpstr>Calibri</vt:lpstr>
      <vt:lpstr>Corbel</vt:lpstr>
      <vt:lpstr>Wingdings</vt:lpstr>
      <vt:lpstr>ShojiVTI</vt:lpstr>
      <vt:lpstr>Ions</vt:lpstr>
      <vt:lpstr>Valence Electrons and Chemical Families</vt:lpstr>
      <vt:lpstr>Valence Electrons and Chemical Families</vt:lpstr>
      <vt:lpstr>Valence Electrons and Chemical Families</vt:lpstr>
      <vt:lpstr>Noble Gas Stability</vt:lpstr>
      <vt:lpstr>Gaining/Losing Electrons</vt:lpstr>
      <vt:lpstr>Gaining/Losing Electrons</vt:lpstr>
      <vt:lpstr>IONS!</vt:lpstr>
      <vt:lpstr>What Are Ions?</vt:lpstr>
      <vt:lpstr>PowerPoint Presentation</vt:lpstr>
      <vt:lpstr>NOBLE GASES DO NOT FORM IONS. WHY?</vt:lpstr>
      <vt:lpstr>PowerPoint Presentation</vt:lpstr>
      <vt:lpstr>Let’s practice drawing Bohr models of ions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</dc:title>
  <dc:creator>Laura Spindlove</dc:creator>
  <cp:lastModifiedBy>Laura Spindlove</cp:lastModifiedBy>
  <cp:revision>71</cp:revision>
  <dcterms:created xsi:type="dcterms:W3CDTF">2021-06-07T21:00:04Z</dcterms:created>
  <dcterms:modified xsi:type="dcterms:W3CDTF">2022-11-01T22:38:11Z</dcterms:modified>
</cp:coreProperties>
</file>