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22"/>
  </p:notesMasterIdLst>
  <p:sldIdLst>
    <p:sldId id="443" r:id="rId2"/>
    <p:sldId id="444" r:id="rId3"/>
    <p:sldId id="257" r:id="rId4"/>
    <p:sldId id="258" r:id="rId5"/>
    <p:sldId id="259" r:id="rId6"/>
    <p:sldId id="260" r:id="rId7"/>
    <p:sldId id="446" r:id="rId8"/>
    <p:sldId id="794" r:id="rId9"/>
    <p:sldId id="797" r:id="rId10"/>
    <p:sldId id="734" r:id="rId11"/>
    <p:sldId id="735" r:id="rId12"/>
    <p:sldId id="736" r:id="rId13"/>
    <p:sldId id="737" r:id="rId14"/>
    <p:sldId id="738" r:id="rId15"/>
    <p:sldId id="862" r:id="rId16"/>
    <p:sldId id="863" r:id="rId17"/>
    <p:sldId id="865" r:id="rId18"/>
    <p:sldId id="867" r:id="rId19"/>
    <p:sldId id="868" r:id="rId20"/>
    <p:sldId id="79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40FF"/>
    <a:srgbClr val="9437FF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2"/>
    <p:restoredTop sz="93139"/>
  </p:normalViewPr>
  <p:slideViewPr>
    <p:cSldViewPr snapToGrid="0" snapToObjects="1">
      <p:cViewPr>
        <p:scale>
          <a:sx n="86" d="100"/>
          <a:sy n="86" d="100"/>
        </p:scale>
        <p:origin x="880" y="5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10B3-D818-5644-AA53-546246B7EC04}" type="datetimeFigureOut">
              <a:rPr lang="en-US" smtClean="0"/>
              <a:t>10/5/21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C76A-5B43-674C-8390-A6909145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8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615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3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4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3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7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8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10/5/21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1" r:id="rId10"/>
    <p:sldLayoutId id="2147483760" r:id="rId11"/>
    <p:sldLayoutId id="2147483763" r:id="rId12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FdbY_V7vIo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175829-70EA-4A6D-978C-4D0923059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696" y="-2"/>
            <a:ext cx="4392304" cy="12184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5D2B4A-3399-4CCF-A171-7F8B1BF54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59253"/>
            <a:ext cx="640080" cy="43627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F8051A-999C-4F38-985C-673617805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1238464"/>
            <a:ext cx="7201313" cy="44042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A0AC2-95D8-413E-80CB-EA8785C1B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589" y="1536751"/>
            <a:ext cx="6073254" cy="3807725"/>
          </a:xfrm>
        </p:spPr>
        <p:txBody>
          <a:bodyPr>
            <a:normAutofit/>
          </a:bodyPr>
          <a:lstStyle/>
          <a:p>
            <a:pPr algn="ctr"/>
            <a:r>
              <a:rPr lang="en-US" sz="6600">
                <a:solidFill>
                  <a:schemeClr val="bg1"/>
                </a:solidFill>
              </a:rPr>
              <a:t>Mass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5608879"/>
            <a:ext cx="7759826" cy="124912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DF095C-665A-4B22-A777-D3196F495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3063" y="1226851"/>
            <a:ext cx="4348937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A1DA1C-6CE0-4AE4-918F-CC0E685C5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696" y="5631149"/>
            <a:ext cx="4392304" cy="12268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5E389A3-2501-4131-8C64-1530AAF5F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0965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001026-2FEF-483E-964D-67CD7E096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204578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EB196E-F444-432F-8790-88C18E667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598792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91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75829-70EA-4A6D-978C-4D0923059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3064" y="0"/>
            <a:ext cx="4348936" cy="17400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5D2B4A-3399-4CCF-A171-7F8B1BF54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04894"/>
            <a:ext cx="640080" cy="43627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94967F-D57B-433D-9A92-5C82B10CF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1778958"/>
            <a:ext cx="7159214" cy="43627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A0AC2-95D8-413E-80CB-EA8785C1B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060" y="2218414"/>
            <a:ext cx="5956534" cy="263188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Volume</a:t>
            </a:r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828A56-78F8-49CB-B2C3-4C7C093B8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294" y="1766026"/>
            <a:ext cx="4392706" cy="434637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57D892-A065-4003-93F3-65AB1A24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4695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Measuring Cup">
            <a:extLst>
              <a:ext uri="{FF2B5EF4-FFF2-40B4-BE49-F238E27FC236}">
                <a16:creationId xmlns:a16="http://schemas.microsoft.com/office/drawing/2014/main" id="{76112F46-D894-D945-AF4C-9F4D20BB5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48764" y="2309322"/>
            <a:ext cx="3325999" cy="332599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6167615"/>
            <a:ext cx="7759826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EA1DA1C-6CE0-4AE4-918F-CC0E685C5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294" y="6167615"/>
            <a:ext cx="4392706" cy="6903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C67C3D3-B919-4C65-907E-45C21C63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6898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CBF7BE-192C-47B7-816B-8213C256E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05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78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reading meniscus">
            <a:extLst>
              <a:ext uri="{FF2B5EF4-FFF2-40B4-BE49-F238E27FC236}">
                <a16:creationId xmlns:a16="http://schemas.microsoft.com/office/drawing/2014/main" id="{F3DE64E5-0E07-4A69-BAA4-76CFC86EE9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3" r="2" b="2529"/>
          <a:stretch/>
        </p:blipFill>
        <p:spPr bwMode="auto">
          <a:xfrm>
            <a:off x="20" y="719747"/>
            <a:ext cx="4458058" cy="5389675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CC8DF-685F-4917-88DE-76BE315DB7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53413" y="780582"/>
            <a:ext cx="7435537" cy="5323026"/>
          </a:xfrm>
        </p:spPr>
        <p:txBody>
          <a:bodyPr anchor="t">
            <a:noAutofit/>
          </a:bodyPr>
          <a:lstStyle/>
          <a:p>
            <a:pPr>
              <a:lnSpc>
                <a:spcPct val="130000"/>
              </a:lnSpc>
            </a:pPr>
            <a:r>
              <a:rPr lang="en-US" sz="1650" b="0" cap="none" dirty="0"/>
              <a:t>Volume is the </a:t>
            </a:r>
            <a:r>
              <a:rPr lang="en-US" sz="1650" cap="none" dirty="0"/>
              <a:t>amount of space </a:t>
            </a:r>
            <a:r>
              <a:rPr lang="en-US" sz="1650" b="0" cap="none" dirty="0"/>
              <a:t>taken up by an object or substance.</a:t>
            </a:r>
          </a:p>
          <a:p>
            <a:pPr>
              <a:lnSpc>
                <a:spcPct val="130000"/>
              </a:lnSpc>
            </a:pPr>
            <a:r>
              <a:rPr lang="en-US" sz="1650" b="1" u="sng" cap="none" dirty="0"/>
              <a:t>Liquids</a:t>
            </a:r>
            <a:r>
              <a:rPr lang="en-US" sz="1650" b="1" cap="none" dirty="0"/>
              <a:t>: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50" cap="none" dirty="0"/>
              <a:t>Volume is commonly measured with a </a:t>
            </a:r>
            <a:r>
              <a:rPr lang="en-US" sz="1650" b="1" cap="none" dirty="0"/>
              <a:t>graduated cylinder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50" cap="none" dirty="0"/>
              <a:t>Units for liquid volume is </a:t>
            </a:r>
            <a:r>
              <a:rPr lang="en-US" sz="1650" b="1" cap="none" dirty="0" err="1"/>
              <a:t>litres</a:t>
            </a:r>
            <a:r>
              <a:rPr lang="en-US" sz="1650" b="1" cap="none" dirty="0"/>
              <a:t> (L)</a:t>
            </a:r>
            <a:r>
              <a:rPr lang="en-US" sz="1650" cap="none" dirty="0"/>
              <a:t>, typically </a:t>
            </a:r>
            <a:r>
              <a:rPr lang="en-US" sz="1650" b="1" cap="none" dirty="0"/>
              <a:t>mL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50" cap="none" dirty="0"/>
              <a:t>When reading from a graduated cylinder, we read from the </a:t>
            </a:r>
            <a:r>
              <a:rPr lang="en-US" sz="1650" b="1" cap="none" dirty="0"/>
              <a:t>bottom</a:t>
            </a:r>
            <a:r>
              <a:rPr lang="en-US" sz="1650" cap="none" dirty="0"/>
              <a:t> of the curved water line. This is called the </a:t>
            </a:r>
            <a:r>
              <a:rPr lang="en-US" sz="1650" b="1" cap="none" dirty="0"/>
              <a:t>meniscus</a:t>
            </a:r>
            <a:r>
              <a:rPr lang="en-US" sz="1650" cap="none" dirty="0"/>
              <a:t>.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50" cap="none" dirty="0"/>
              <a:t>Be sure to be </a:t>
            </a:r>
            <a:r>
              <a:rPr lang="en-US" sz="1650" b="1" cap="none" dirty="0"/>
              <a:t>eye level </a:t>
            </a:r>
            <a:r>
              <a:rPr lang="en-US" sz="1650" cap="none" dirty="0"/>
              <a:t>with the meniscus to obtain an accurate measurement. 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50" cap="none" dirty="0"/>
              <a:t> A graduated cylinder can have numerous </a:t>
            </a:r>
            <a:r>
              <a:rPr lang="en-US" sz="1650" b="1" cap="none" dirty="0"/>
              <a:t>scales </a:t>
            </a:r>
            <a:r>
              <a:rPr lang="en-US" sz="1650" cap="none" dirty="0"/>
              <a:t>so be sure to determine the value of each of the gridlines prior to taking your measurement. 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1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A4E7B50-D68C-43EB-930F-EA442A13A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2822754-E01B-4742-88B9-BE0984BAF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87C5BBA-BBE2-4821-96CF-38FC49570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611DA2B-4CF7-4A57-82AC-FA120DE44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1095508"/>
            <a:ext cx="12187426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CC8DF-685F-4917-88DE-76BE315DB7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8279" y="1262691"/>
            <a:ext cx="7777799" cy="4771588"/>
          </a:xfrm>
        </p:spPr>
        <p:txBody>
          <a:bodyPr anchor="t">
            <a:normAutofit lnSpcReduction="10000"/>
          </a:bodyPr>
          <a:lstStyle/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cap="none" dirty="0"/>
              <a:t>Volume is measured with a </a:t>
            </a:r>
            <a:r>
              <a:rPr lang="en-US" sz="2800" b="1" cap="none" dirty="0"/>
              <a:t>ruler</a:t>
            </a:r>
            <a:r>
              <a:rPr lang="en-US" sz="2800" cap="none" dirty="0"/>
              <a:t> and </a:t>
            </a:r>
            <a:r>
              <a:rPr lang="en-US" sz="2800" b="1" cap="none" dirty="0"/>
              <a:t>calculated</a:t>
            </a:r>
            <a:r>
              <a:rPr lang="en-US" sz="2800" cap="none" dirty="0"/>
              <a:t> (</a:t>
            </a:r>
            <a:r>
              <a:rPr lang="en-US" sz="2800" b="1" i="1" cap="none" dirty="0"/>
              <a:t>l </a:t>
            </a:r>
            <a:r>
              <a:rPr lang="en-US" sz="2800" b="1" cap="none" dirty="0"/>
              <a:t>x </a:t>
            </a:r>
            <a:r>
              <a:rPr lang="en-US" sz="2800" b="1" i="1" cap="none" dirty="0"/>
              <a:t>w</a:t>
            </a:r>
            <a:r>
              <a:rPr lang="en-US" sz="2800" b="1" cap="none" dirty="0"/>
              <a:t> x </a:t>
            </a:r>
            <a:r>
              <a:rPr lang="en-US" sz="2800" b="1" i="1" cap="none" dirty="0"/>
              <a:t>h</a:t>
            </a:r>
            <a:r>
              <a:rPr lang="en-US" sz="2800" cap="none" dirty="0"/>
              <a:t>)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cap="none" dirty="0"/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cap="none" dirty="0"/>
              <a:t>Units for solid volume are </a:t>
            </a:r>
            <a:r>
              <a:rPr lang="en-US" sz="2800" b="1" cap="none" dirty="0"/>
              <a:t>cubic units</a:t>
            </a:r>
            <a:r>
              <a:rPr lang="en-US" sz="2800" cap="none" dirty="0"/>
              <a:t>, typically </a:t>
            </a:r>
            <a:r>
              <a:rPr lang="en-US" sz="2800" b="1" cap="none" dirty="0"/>
              <a:t>cm</a:t>
            </a:r>
            <a:r>
              <a:rPr lang="en-US" sz="2800" b="1" cap="none" baseline="30000" dirty="0"/>
              <a:t>3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800" i="1" cap="none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i="1" cap="none" dirty="0"/>
              <a:t>Example: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/>
              <a:t>Vol = 6 cm x 4 cm x 5 cm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/>
              <a:t>Vol = 120 cm</a:t>
            </a:r>
            <a:r>
              <a:rPr lang="en-US" sz="2800" cap="none" baseline="30000" dirty="0"/>
              <a:t>3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800" cap="none" baseline="30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b="1" i="1" dirty="0"/>
              <a:t>Note: the significant digits for this example are insufficient. We measure to tenth and estimate to hundredth for metric length.</a:t>
            </a:r>
            <a:endParaRPr lang="en-US" b="1" i="1" baseline="30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700" b="1" cap="none" baseline="30000" dirty="0"/>
          </a:p>
        </p:txBody>
      </p:sp>
      <p:pic>
        <p:nvPicPr>
          <p:cNvPr id="2050" name="Picture 2" descr="Image result for volume rectangular prism">
            <a:extLst>
              <a:ext uri="{FF2B5EF4-FFF2-40B4-BE49-F238E27FC236}">
                <a16:creationId xmlns:a16="http://schemas.microsoft.com/office/drawing/2014/main" id="{28CF26AE-BFCA-41C6-A8AC-A7B804B18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91163" y="2604053"/>
            <a:ext cx="3004022" cy="1978839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C1CF7BFC-0A02-4106-88A8-CCC0D9444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3167A8C-FFEF-4D1B-8459-E2BB5C045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CA3DFBE-30A6-4BDE-9238-14F3652B4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D1EAEF5-B4D8-F945-98C1-A163BDBF412C}"/>
              </a:ext>
            </a:extLst>
          </p:cNvPr>
          <p:cNvSpPr/>
          <p:nvPr/>
        </p:nvSpPr>
        <p:spPr>
          <a:xfrm>
            <a:off x="1493043" y="262037"/>
            <a:ext cx="5511894" cy="6201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u="sng" dirty="0"/>
              <a:t>Solids (“regularly” shaped):</a:t>
            </a:r>
          </a:p>
        </p:txBody>
      </p:sp>
    </p:spTree>
    <p:extLst>
      <p:ext uri="{BB962C8B-B14F-4D97-AF65-F5344CB8AC3E}">
        <p14:creationId xmlns:p14="http://schemas.microsoft.com/office/powerpoint/2010/main" val="42719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volume displacement">
            <a:extLst>
              <a:ext uri="{FF2B5EF4-FFF2-40B4-BE49-F238E27FC236}">
                <a16:creationId xmlns:a16="http://schemas.microsoft.com/office/drawing/2014/main" id="{CB78DD79-C86A-40A8-8B51-B50EE9CB81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9" r="267" b="-1"/>
          <a:stretch/>
        </p:blipFill>
        <p:spPr bwMode="auto">
          <a:xfrm>
            <a:off x="-1" y="10"/>
            <a:ext cx="4677553" cy="339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volume displacement">
            <a:extLst>
              <a:ext uri="{FF2B5EF4-FFF2-40B4-BE49-F238E27FC236}">
                <a16:creationId xmlns:a16="http://schemas.microsoft.com/office/drawing/2014/main" id="{35E38CB9-B184-4E0B-9271-E9EFE6F140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3" r="1075" b="-3"/>
          <a:stretch/>
        </p:blipFill>
        <p:spPr bwMode="auto">
          <a:xfrm>
            <a:off x="-1217" y="3429000"/>
            <a:ext cx="4678773" cy="3429000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CC8DF-685F-4917-88DE-76BE315DB7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99647" y="386367"/>
            <a:ext cx="6449436" cy="6243034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u="sng" dirty="0">
                <a:latin typeface="+mj-lt"/>
              </a:rPr>
              <a:t>Volume of Solids (“irregularly” shaped):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Volume is measured by </a:t>
            </a:r>
            <a:r>
              <a:rPr lang="en-US" b="1" dirty="0"/>
              <a:t>displacement method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b="1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i="1" dirty="0"/>
              <a:t>Steps</a:t>
            </a:r>
            <a:r>
              <a:rPr lang="en-US" dirty="0"/>
              <a:t>: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Add water to graduated cylinder and record volume of water (must be enough to completely cover object).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Add item to the cylinder. The water level will </a:t>
            </a:r>
            <a:r>
              <a:rPr lang="en-US" b="1" dirty="0"/>
              <a:t>rise</a:t>
            </a:r>
            <a:r>
              <a:rPr lang="en-US" dirty="0"/>
              <a:t>.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Record the new water level.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Subtract</a:t>
            </a:r>
            <a:r>
              <a:rPr lang="en-US" dirty="0"/>
              <a:t> the two volumes. This is the volume of the object.</a:t>
            </a:r>
          </a:p>
          <a:p>
            <a:pPr marL="457200"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i="1" dirty="0"/>
              <a:t>Be sure to think through the size of the object you are using and ensure you have an appropriately sized cylinder so it does not become stuck!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Solids are typically measured in cm</a:t>
            </a:r>
            <a:r>
              <a:rPr lang="en-US" baseline="30000" dirty="0"/>
              <a:t>3</a:t>
            </a:r>
            <a:r>
              <a:rPr lang="en-US" dirty="0"/>
              <a:t>. You will be measuring the water level in mL…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Conversions to note: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1000 mL = 1 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b="1" dirty="0"/>
              <a:t>1 cm</a:t>
            </a:r>
            <a:r>
              <a:rPr lang="en-US" b="1" baseline="30000" dirty="0"/>
              <a:t>3</a:t>
            </a:r>
            <a:r>
              <a:rPr lang="en-US" b="1" dirty="0"/>
              <a:t> = 1 mL</a:t>
            </a:r>
          </a:p>
        </p:txBody>
      </p:sp>
    </p:spTree>
    <p:extLst>
      <p:ext uri="{BB962C8B-B14F-4D97-AF65-F5344CB8AC3E}">
        <p14:creationId xmlns:p14="http://schemas.microsoft.com/office/powerpoint/2010/main" val="291214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7235" y="758246"/>
            <a:ext cx="4658480" cy="538631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002574-A563-4B62-9D5A-36DC45968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072110"/>
            <a:ext cx="3611029" cy="1862345"/>
          </a:xfr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 cap="all"/>
              <a:t>Practice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060C0F7-61A6-4E64-A77E-AFBD81127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84060" y="0"/>
            <a:ext cx="7507940" cy="7652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23C301-46C4-41D2-90CE-617D88BDC011}"/>
              </a:ext>
            </a:extLst>
          </p:cNvPr>
          <p:cNvSpPr txBox="1"/>
          <p:nvPr/>
        </p:nvSpPr>
        <p:spPr>
          <a:xfrm>
            <a:off x="4967935" y="5208702"/>
            <a:ext cx="3932763" cy="1049538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/>
          <a:p>
            <a:pPr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vol = 29.0mL – 19.0mL </a:t>
            </a:r>
          </a:p>
          <a:p>
            <a:pPr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 = 10.0 mL 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b="1" spc="150" dirty="0">
                <a:solidFill>
                  <a:srgbClr val="FF0000"/>
                </a:solidFill>
                <a:sym typeface="Wingdings" panose="05000000000000000000" pitchFamily="2" charset="2"/>
              </a:rPr>
              <a:t>10.0 cm</a:t>
            </a:r>
            <a:r>
              <a:rPr lang="en-US" b="1" spc="150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endParaRPr lang="en-US" b="1" spc="150" baseline="30000" dirty="0">
              <a:solidFill>
                <a:srgbClr val="FF0000"/>
              </a:solidFill>
            </a:endParaRPr>
          </a:p>
        </p:txBody>
      </p:sp>
      <p:pic>
        <p:nvPicPr>
          <p:cNvPr id="4100" name="Picture 4" descr="Image result for reading volume in a graduated cylinder">
            <a:extLst>
              <a:ext uri="{FF2B5EF4-FFF2-40B4-BE49-F238E27FC236}">
                <a16:creationId xmlns:a16="http://schemas.microsoft.com/office/drawing/2014/main" id="{EC663618-7698-49DE-953C-8FF6BA8554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6" b="15967"/>
          <a:stretch/>
        </p:blipFill>
        <p:spPr bwMode="auto">
          <a:xfrm>
            <a:off x="4641879" y="365002"/>
            <a:ext cx="7500472" cy="453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6" y="6144564"/>
            <a:ext cx="4656246" cy="713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15122" y="6167615"/>
            <a:ext cx="747382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624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71343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F6CD79-333F-47B6-B918-212E1FC4A87A}"/>
              </a:ext>
            </a:extLst>
          </p:cNvPr>
          <p:cNvSpPr txBox="1"/>
          <p:nvPr/>
        </p:nvSpPr>
        <p:spPr>
          <a:xfrm>
            <a:off x="8969702" y="5222454"/>
            <a:ext cx="340458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 vol = 68.0 mL – 64.0 mL </a:t>
            </a:r>
          </a:p>
          <a:p>
            <a:pPr>
              <a:spcAft>
                <a:spcPts val="600"/>
              </a:spcAft>
            </a:pPr>
            <a:r>
              <a:rPr lang="en-US" dirty="0"/>
              <a:t>vol </a:t>
            </a:r>
            <a:r>
              <a:rPr lang="en-US"/>
              <a:t>= 4.0 </a:t>
            </a:r>
            <a:r>
              <a:rPr lang="en-US" dirty="0"/>
              <a:t>mL </a:t>
            </a:r>
            <a:r>
              <a:rPr lang="en-US">
                <a:sym typeface="Wingdings" panose="05000000000000000000" pitchFamily="2" charset="2"/>
              </a:rPr>
              <a:t> </a:t>
            </a:r>
            <a:r>
              <a:rPr lang="en-US" b="1">
                <a:solidFill>
                  <a:srgbClr val="FF0000"/>
                </a:solidFill>
                <a:sym typeface="Wingdings" panose="05000000000000000000" pitchFamily="2" charset="2"/>
              </a:rPr>
              <a:t>4.0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cm</a:t>
            </a:r>
            <a:r>
              <a:rPr lang="en-US" b="1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8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A56A9-F330-744C-85E9-3FF8052FD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5659" y="430305"/>
            <a:ext cx="6671894" cy="638287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b="0" dirty="0"/>
              <a:t>When reading a graduated cylinder, you need to </a:t>
            </a:r>
            <a:endParaRPr lang="en-CA" sz="2400" b="0" dirty="0"/>
          </a:p>
          <a:p>
            <a:pPr marL="285750" lvl="0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b="0" dirty="0"/>
              <a:t>keep the graduated cylinder level on the desk</a:t>
            </a:r>
            <a:endParaRPr lang="en-CA" sz="2400" b="0" dirty="0"/>
          </a:p>
          <a:p>
            <a:pPr marL="285750" lvl="0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b="0" dirty="0"/>
              <a:t>determine the value of the graduations [minor grids]</a:t>
            </a:r>
            <a:endParaRPr lang="en-CA" sz="2400" b="0" dirty="0"/>
          </a:p>
          <a:p>
            <a:pPr marL="285750" lvl="0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b="0" dirty="0"/>
              <a:t>ensure that you are reading it at eye level of the meniscus</a:t>
            </a:r>
            <a:endParaRPr lang="en-CA" sz="2400" b="0" dirty="0"/>
          </a:p>
          <a:p>
            <a:pPr marL="285750" lvl="0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b="0" dirty="0"/>
              <a:t>read from the bottom of concave meniscus</a:t>
            </a:r>
            <a:endParaRPr lang="en-CA" sz="2400" b="0" dirty="0"/>
          </a:p>
          <a:p>
            <a:pPr marL="285750" lvl="0" indent="-28575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2400" b="0" dirty="0"/>
              <a:t>record measures with the correct number of </a:t>
            </a:r>
            <a:r>
              <a:rPr lang="en-US" sz="2400" b="0" u="sng" dirty="0"/>
              <a:t>significant digits</a:t>
            </a:r>
            <a:r>
              <a:rPr lang="en-US" sz="2400" b="0" dirty="0"/>
              <a:t>: </a:t>
            </a:r>
            <a:r>
              <a:rPr lang="en-US" sz="2400" dirty="0"/>
              <a:t>include one digit of estimation beyond smallest tick lines</a:t>
            </a:r>
            <a:endParaRPr lang="en-CA" sz="2400" dirty="0"/>
          </a:p>
          <a:p>
            <a:pPr>
              <a:lnSpc>
                <a:spcPct val="110000"/>
              </a:lnSpc>
            </a:pPr>
            <a:endParaRPr lang="en-US" sz="24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381E26-290E-CD49-99C2-CBD7BBE94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7" y="1671918"/>
            <a:ext cx="2473941" cy="4606223"/>
          </a:xfrm>
          <a:prstGeom prst="rect">
            <a:avLst/>
          </a:prstGeom>
          <a:noFill/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4DE81B5-CA88-FF4D-981D-EB3CEB971118}"/>
              </a:ext>
            </a:extLst>
          </p:cNvPr>
          <p:cNvCxnSpPr/>
          <p:nvPr/>
        </p:nvCxnSpPr>
        <p:spPr>
          <a:xfrm flipH="1">
            <a:off x="2061882" y="2330824"/>
            <a:ext cx="1846730" cy="12909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8F28173-7FE1-614B-90AB-178FC605E168}"/>
              </a:ext>
            </a:extLst>
          </p:cNvPr>
          <p:cNvSpPr/>
          <p:nvPr/>
        </p:nvSpPr>
        <p:spPr>
          <a:xfrm>
            <a:off x="3380758" y="1770539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12.4 mL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62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"/>
            <a:ext cx="11153232" cy="301074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87C0A78-1B13-4C11-AAEE-5A3BB2719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76907" y="1522476"/>
            <a:ext cx="31089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10748"/>
            <a:ext cx="12192000" cy="116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068288"/>
            <a:ext cx="1006766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F8DE124-5B8F-4771-B3B3-20FF2F899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82718" y="1522476"/>
            <a:ext cx="31089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1AC8282-2957-3D4A-B261-A82A3C815049}"/>
              </a:ext>
            </a:extLst>
          </p:cNvPr>
          <p:cNvSpPr txBox="1">
            <a:spLocks/>
          </p:cNvSpPr>
          <p:nvPr/>
        </p:nvSpPr>
        <p:spPr>
          <a:xfrm>
            <a:off x="1535371" y="3076212"/>
            <a:ext cx="10013709" cy="1030360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cap="all" dirty="0">
                <a:solidFill>
                  <a:schemeClr val="bg1"/>
                </a:solidFill>
              </a:rPr>
              <a:t>Determining scale</a:t>
            </a:r>
          </a:p>
        </p:txBody>
      </p:sp>
      <p:pic>
        <p:nvPicPr>
          <p:cNvPr id="27" name="image4.png" descr="Chart, box and whisker chart&#10;&#10;Description automatically generated">
            <a:extLst>
              <a:ext uri="{FF2B5EF4-FFF2-40B4-BE49-F238E27FC236}">
                <a16:creationId xmlns:a16="http://schemas.microsoft.com/office/drawing/2014/main" id="{AB76F7DB-FD67-A144-A691-CA8A0DB6C47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46111" y="110809"/>
            <a:ext cx="1522195" cy="2854116"/>
          </a:xfrm>
          <a:prstGeom prst="rect">
            <a:avLst/>
          </a:prstGeom>
        </p:spPr>
      </p:pic>
      <p:pic>
        <p:nvPicPr>
          <p:cNvPr id="25" name="image2.png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44541477-A490-0F48-9C96-7E9873FD0C7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432" y="4235"/>
            <a:ext cx="1522194" cy="2854113"/>
          </a:xfrm>
          <a:prstGeom prst="rect">
            <a:avLst/>
          </a:prstGeom>
        </p:spPr>
      </p:pic>
      <p:pic>
        <p:nvPicPr>
          <p:cNvPr id="26" name="image3.png" descr="Diagram&#10;&#10;Description automatically generated">
            <a:extLst>
              <a:ext uri="{FF2B5EF4-FFF2-40B4-BE49-F238E27FC236}">
                <a16:creationId xmlns:a16="http://schemas.microsoft.com/office/drawing/2014/main" id="{CE1536EA-383B-8D4D-A226-A779D99DB9E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61051" y="13553"/>
            <a:ext cx="1540968" cy="2889315"/>
          </a:xfrm>
          <a:prstGeom prst="rect">
            <a:avLst/>
          </a:prstGeom>
        </p:spPr>
      </p:pic>
      <p:sp>
        <p:nvSpPr>
          <p:cNvPr id="113" name="Rectangle 112">
            <a:extLst>
              <a:ext uri="{FF2B5EF4-FFF2-40B4-BE49-F238E27FC236}">
                <a16:creationId xmlns:a16="http://schemas.microsoft.com/office/drawing/2014/main" id="{74E41B2C-DD8A-48F1-B978-0863376B3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88054" y="1522476"/>
            <a:ext cx="31089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image1.png" descr="Chart&#10;&#10;Description automatically generated">
            <a:extLst>
              <a:ext uri="{FF2B5EF4-FFF2-40B4-BE49-F238E27FC236}">
                <a16:creationId xmlns:a16="http://schemas.microsoft.com/office/drawing/2014/main" id="{7EF21EF7-5FBD-C249-B0DC-E26F9E4E149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61710" y="48754"/>
            <a:ext cx="1522195" cy="2854114"/>
          </a:xfrm>
          <a:prstGeom prst="rect">
            <a:avLst/>
          </a:prstGeom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B602E6F-E619-0F49-BF94-F9E301D5699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371" y="4416014"/>
            <a:ext cx="10387687" cy="2289586"/>
          </a:xfrm>
          <a:prstGeom prst="rect">
            <a:avLst/>
          </a:prstGeom>
        </p:spPr>
        <p:txBody>
          <a:bodyPr vert="horz" lIns="109728" tIns="109728" rIns="109728" bIns="91440" rtlCol="0" anchor="t">
            <a:normAutofit fontScale="925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sz="3200" b="0" dirty="0">
                <a:highlight>
                  <a:srgbClr val="FFFF00"/>
                </a:highlight>
              </a:rPr>
              <a:t>Step 1:</a:t>
            </a:r>
            <a:r>
              <a:rPr lang="en-US" sz="3200" b="0" dirty="0"/>
              <a:t> Determine the value for the graduations [minor grids] on the cylinder. 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200" b="0" dirty="0"/>
              <a:t>what is the smallest “tick line” worth?  </a:t>
            </a:r>
            <a:r>
              <a:rPr lang="en-US" sz="3200" b="0" i="1" dirty="0"/>
              <a:t>[assume mL units]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92F9DFE-4058-5948-80BA-7C8BB7FC3E03}"/>
              </a:ext>
            </a:extLst>
          </p:cNvPr>
          <p:cNvSpPr/>
          <p:nvPr/>
        </p:nvSpPr>
        <p:spPr>
          <a:xfrm>
            <a:off x="1162287" y="360524"/>
            <a:ext cx="1038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Each tick = 1 mL</a:t>
            </a:r>
            <a:endParaRPr lang="en-US" sz="2400" b="1" dirty="0">
              <a:highlight>
                <a:srgbClr val="FFFF00"/>
              </a:highligh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7480D2E-A8E1-C943-AC26-C290CC8D3361}"/>
              </a:ext>
            </a:extLst>
          </p:cNvPr>
          <p:cNvSpPr/>
          <p:nvPr/>
        </p:nvSpPr>
        <p:spPr>
          <a:xfrm>
            <a:off x="3909975" y="384826"/>
            <a:ext cx="1038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Each tick = 2 mL</a:t>
            </a:r>
            <a:endParaRPr lang="en-US" sz="2400" b="1" dirty="0">
              <a:highlight>
                <a:srgbClr val="FFFF00"/>
              </a:highligh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2F35AB-6B9C-BC41-8929-166ED183191D}"/>
              </a:ext>
            </a:extLst>
          </p:cNvPr>
          <p:cNvSpPr/>
          <p:nvPr/>
        </p:nvSpPr>
        <p:spPr>
          <a:xfrm>
            <a:off x="6721390" y="453854"/>
            <a:ext cx="1163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Each tick = 0.2 mL</a:t>
            </a:r>
            <a:endParaRPr lang="en-US" sz="2400" b="1" dirty="0">
              <a:highlight>
                <a:srgbClr val="FFFF00"/>
              </a:highligh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9D3152-7CE7-3E4D-8501-554241D36A87}"/>
              </a:ext>
            </a:extLst>
          </p:cNvPr>
          <p:cNvSpPr/>
          <p:nvPr/>
        </p:nvSpPr>
        <p:spPr>
          <a:xfrm>
            <a:off x="9478099" y="453854"/>
            <a:ext cx="1153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Each tick = 0.5 mL</a:t>
            </a:r>
            <a:endParaRPr lang="en-US" sz="24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58701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"/>
            <a:ext cx="11153232" cy="301074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87C0A78-1B13-4C11-AAEE-5A3BB2719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76907" y="1522476"/>
            <a:ext cx="31089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10748"/>
            <a:ext cx="12192000" cy="116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068288"/>
            <a:ext cx="1006766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F8DE124-5B8F-4771-B3B3-20FF2F899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82718" y="1522476"/>
            <a:ext cx="31089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1AC8282-2957-3D4A-B261-A82A3C815049}"/>
              </a:ext>
            </a:extLst>
          </p:cNvPr>
          <p:cNvSpPr txBox="1">
            <a:spLocks/>
          </p:cNvSpPr>
          <p:nvPr/>
        </p:nvSpPr>
        <p:spPr>
          <a:xfrm>
            <a:off x="1535371" y="3076212"/>
            <a:ext cx="10013709" cy="1030360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cap="all" dirty="0">
                <a:solidFill>
                  <a:schemeClr val="bg1"/>
                </a:solidFill>
              </a:rPr>
              <a:t>Reading the volume</a:t>
            </a:r>
          </a:p>
        </p:txBody>
      </p:sp>
      <p:pic>
        <p:nvPicPr>
          <p:cNvPr id="27" name="image4.png" descr="Chart, box and whisker chart&#10;&#10;Description automatically generated">
            <a:extLst>
              <a:ext uri="{FF2B5EF4-FFF2-40B4-BE49-F238E27FC236}">
                <a16:creationId xmlns:a16="http://schemas.microsoft.com/office/drawing/2014/main" id="{AB76F7DB-FD67-A144-A691-CA8A0DB6C47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46111" y="110809"/>
            <a:ext cx="1522195" cy="2854116"/>
          </a:xfrm>
          <a:prstGeom prst="rect">
            <a:avLst/>
          </a:prstGeom>
        </p:spPr>
      </p:pic>
      <p:pic>
        <p:nvPicPr>
          <p:cNvPr id="25" name="image2.png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44541477-A490-0F48-9C96-7E9873FD0C7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432" y="4235"/>
            <a:ext cx="1522194" cy="2854113"/>
          </a:xfrm>
          <a:prstGeom prst="rect">
            <a:avLst/>
          </a:prstGeom>
        </p:spPr>
      </p:pic>
      <p:pic>
        <p:nvPicPr>
          <p:cNvPr id="26" name="image3.png" descr="Diagram&#10;&#10;Description automatically generated">
            <a:extLst>
              <a:ext uri="{FF2B5EF4-FFF2-40B4-BE49-F238E27FC236}">
                <a16:creationId xmlns:a16="http://schemas.microsoft.com/office/drawing/2014/main" id="{CE1536EA-383B-8D4D-A226-A779D99DB9E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61051" y="13553"/>
            <a:ext cx="1540968" cy="2889315"/>
          </a:xfrm>
          <a:prstGeom prst="rect">
            <a:avLst/>
          </a:prstGeom>
        </p:spPr>
      </p:pic>
      <p:sp>
        <p:nvSpPr>
          <p:cNvPr id="113" name="Rectangle 112">
            <a:extLst>
              <a:ext uri="{FF2B5EF4-FFF2-40B4-BE49-F238E27FC236}">
                <a16:creationId xmlns:a16="http://schemas.microsoft.com/office/drawing/2014/main" id="{74E41B2C-DD8A-48F1-B978-0863376B3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88054" y="1522476"/>
            <a:ext cx="31089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image1.png" descr="Chart&#10;&#10;Description automatically generated">
            <a:extLst>
              <a:ext uri="{FF2B5EF4-FFF2-40B4-BE49-F238E27FC236}">
                <a16:creationId xmlns:a16="http://schemas.microsoft.com/office/drawing/2014/main" id="{7EF21EF7-5FBD-C249-B0DC-E26F9E4E149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61710" y="48754"/>
            <a:ext cx="1522195" cy="2854114"/>
          </a:xfrm>
          <a:prstGeom prst="rect">
            <a:avLst/>
          </a:prstGeom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B602E6F-E619-0F49-BF94-F9E301D5699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35371" y="4416014"/>
            <a:ext cx="10387687" cy="2289586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/>
          <a:p>
            <a:pPr marL="285750" lvl="0" indent="-285750">
              <a:lnSpc>
                <a:spcPts val="3600"/>
              </a:lnSpc>
              <a:spcBef>
                <a:spcPts val="0"/>
              </a:spcBef>
              <a:spcAft>
                <a:spcPts val="125"/>
              </a:spcAft>
              <a:buFont typeface="Wingdings" pitchFamily="2" charset="2"/>
              <a:buChar char="Ø"/>
            </a:pPr>
            <a:r>
              <a:rPr lang="en-US" sz="3200" dirty="0">
                <a:highlight>
                  <a:srgbClr val="FFFF00"/>
                </a:highlight>
              </a:rPr>
              <a:t>Step 2:</a:t>
            </a:r>
            <a:r>
              <a:rPr lang="en-US" sz="3200" dirty="0"/>
              <a:t> </a:t>
            </a:r>
            <a:r>
              <a:rPr lang="en-US" sz="3200" b="0" dirty="0"/>
              <a:t>record measures with the correct number of </a:t>
            </a:r>
            <a:r>
              <a:rPr lang="en-US" sz="3200" b="0" u="sng" dirty="0"/>
              <a:t>significant digits</a:t>
            </a:r>
            <a:r>
              <a:rPr lang="en-US" sz="3200" b="0" dirty="0"/>
              <a:t>: </a:t>
            </a:r>
            <a:r>
              <a:rPr lang="en-US" sz="3200" dirty="0"/>
              <a:t>include one digit of estimation beyond smallest tick lines</a:t>
            </a:r>
            <a:endParaRPr lang="en-CA" sz="3200" dirty="0"/>
          </a:p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92F9DFE-4058-5948-80BA-7C8BB7FC3E03}"/>
              </a:ext>
            </a:extLst>
          </p:cNvPr>
          <p:cNvSpPr/>
          <p:nvPr/>
        </p:nvSpPr>
        <p:spPr>
          <a:xfrm>
            <a:off x="1162287" y="360524"/>
            <a:ext cx="1038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Each tick = 1 mL</a:t>
            </a:r>
            <a:endParaRPr lang="en-US" sz="24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7480D2E-A8E1-C943-AC26-C290CC8D3361}"/>
              </a:ext>
            </a:extLst>
          </p:cNvPr>
          <p:cNvSpPr/>
          <p:nvPr/>
        </p:nvSpPr>
        <p:spPr>
          <a:xfrm>
            <a:off x="3909975" y="384826"/>
            <a:ext cx="1038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Each tick = 2 mL</a:t>
            </a:r>
            <a:endParaRPr lang="en-US" sz="24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2F35AB-6B9C-BC41-8929-166ED183191D}"/>
              </a:ext>
            </a:extLst>
          </p:cNvPr>
          <p:cNvSpPr/>
          <p:nvPr/>
        </p:nvSpPr>
        <p:spPr>
          <a:xfrm>
            <a:off x="6721390" y="453854"/>
            <a:ext cx="1163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Each tick = 0.2 mL</a:t>
            </a:r>
            <a:endParaRPr lang="en-US" sz="2400" b="1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9D3152-7CE7-3E4D-8501-554241D36A87}"/>
              </a:ext>
            </a:extLst>
          </p:cNvPr>
          <p:cNvSpPr/>
          <p:nvPr/>
        </p:nvSpPr>
        <p:spPr>
          <a:xfrm>
            <a:off x="9478099" y="453854"/>
            <a:ext cx="1153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Each tick = 0.5 mL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87902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"/>
            <a:ext cx="11153232" cy="301074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87C0A78-1B13-4C11-AAEE-5A3BB2719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76907" y="1522476"/>
            <a:ext cx="31089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10748"/>
            <a:ext cx="12192000" cy="116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068288"/>
            <a:ext cx="1006766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F8DE124-5B8F-4771-B3B3-20FF2F899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82718" y="1522476"/>
            <a:ext cx="31089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image4.png" descr="Chart, box and whisker chart&#10;&#10;Description automatically generated">
            <a:extLst>
              <a:ext uri="{FF2B5EF4-FFF2-40B4-BE49-F238E27FC236}">
                <a16:creationId xmlns:a16="http://schemas.microsoft.com/office/drawing/2014/main" id="{AB76F7DB-FD67-A144-A691-CA8A0DB6C47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46111" y="110809"/>
            <a:ext cx="1522195" cy="2854116"/>
          </a:xfrm>
          <a:prstGeom prst="rect">
            <a:avLst/>
          </a:prstGeom>
        </p:spPr>
      </p:pic>
      <p:pic>
        <p:nvPicPr>
          <p:cNvPr id="25" name="image2.png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44541477-A490-0F48-9C96-7E9873FD0C7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432" y="4235"/>
            <a:ext cx="1522194" cy="2854113"/>
          </a:xfrm>
          <a:prstGeom prst="rect">
            <a:avLst/>
          </a:prstGeom>
        </p:spPr>
      </p:pic>
      <p:pic>
        <p:nvPicPr>
          <p:cNvPr id="26" name="image3.png" descr="Diagram&#10;&#10;Description automatically generated">
            <a:extLst>
              <a:ext uri="{FF2B5EF4-FFF2-40B4-BE49-F238E27FC236}">
                <a16:creationId xmlns:a16="http://schemas.microsoft.com/office/drawing/2014/main" id="{CE1536EA-383B-8D4D-A226-A779D99DB9E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61051" y="13553"/>
            <a:ext cx="1540968" cy="2889315"/>
          </a:xfrm>
          <a:prstGeom prst="rect">
            <a:avLst/>
          </a:prstGeom>
        </p:spPr>
      </p:pic>
      <p:sp>
        <p:nvSpPr>
          <p:cNvPr id="113" name="Rectangle 112">
            <a:extLst>
              <a:ext uri="{FF2B5EF4-FFF2-40B4-BE49-F238E27FC236}">
                <a16:creationId xmlns:a16="http://schemas.microsoft.com/office/drawing/2014/main" id="{74E41B2C-DD8A-48F1-B978-0863376B3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88054" y="1522476"/>
            <a:ext cx="31089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image1.png" descr="Chart&#10;&#10;Description automatically generated">
            <a:extLst>
              <a:ext uri="{FF2B5EF4-FFF2-40B4-BE49-F238E27FC236}">
                <a16:creationId xmlns:a16="http://schemas.microsoft.com/office/drawing/2014/main" id="{7EF21EF7-5FBD-C249-B0DC-E26F9E4E149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61710" y="48754"/>
            <a:ext cx="1522195" cy="285411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92F9DFE-4058-5948-80BA-7C8BB7FC3E03}"/>
              </a:ext>
            </a:extLst>
          </p:cNvPr>
          <p:cNvSpPr/>
          <p:nvPr/>
        </p:nvSpPr>
        <p:spPr>
          <a:xfrm>
            <a:off x="1162287" y="360524"/>
            <a:ext cx="1038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Each tick = 1 mL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7480D2E-A8E1-C943-AC26-C290CC8D3361}"/>
              </a:ext>
            </a:extLst>
          </p:cNvPr>
          <p:cNvSpPr/>
          <p:nvPr/>
        </p:nvSpPr>
        <p:spPr>
          <a:xfrm>
            <a:off x="3909975" y="384826"/>
            <a:ext cx="1038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Each tick = 2 mL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2F35AB-6B9C-BC41-8929-166ED183191D}"/>
              </a:ext>
            </a:extLst>
          </p:cNvPr>
          <p:cNvSpPr/>
          <p:nvPr/>
        </p:nvSpPr>
        <p:spPr>
          <a:xfrm>
            <a:off x="6721390" y="453854"/>
            <a:ext cx="1163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0432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Each tick = 0.2 mL</a:t>
            </a:r>
            <a:endParaRPr lang="en-US" sz="2400" b="1" dirty="0">
              <a:solidFill>
                <a:srgbClr val="0432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9D3152-7CE7-3E4D-8501-554241D36A87}"/>
              </a:ext>
            </a:extLst>
          </p:cNvPr>
          <p:cNvSpPr/>
          <p:nvPr/>
        </p:nvSpPr>
        <p:spPr>
          <a:xfrm>
            <a:off x="9478099" y="453854"/>
            <a:ext cx="1153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0432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Each tick = 0.5 mL</a:t>
            </a:r>
            <a:endParaRPr lang="en-US" sz="2400" b="1" dirty="0">
              <a:solidFill>
                <a:srgbClr val="0432FF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32E359-9C10-584F-A611-70C6D4543CE8}"/>
              </a:ext>
            </a:extLst>
          </p:cNvPr>
          <p:cNvSpPr/>
          <p:nvPr/>
        </p:nvSpPr>
        <p:spPr>
          <a:xfrm>
            <a:off x="1940744" y="4435373"/>
            <a:ext cx="38569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Each tick is a </a:t>
            </a:r>
            <a:r>
              <a:rPr lang="en-CA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whole number</a:t>
            </a:r>
            <a:r>
              <a:rPr lang="en-CA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so we need one digit PAST that (i.e. to the </a:t>
            </a:r>
            <a:r>
              <a:rPr lang="en-CA" sz="3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TENTH</a:t>
            </a:r>
            <a:r>
              <a:rPr lang="en-CA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95DD552-BC7E-4641-9128-E508F4FDBFF2}"/>
              </a:ext>
            </a:extLst>
          </p:cNvPr>
          <p:cNvSpPr/>
          <p:nvPr/>
        </p:nvSpPr>
        <p:spPr>
          <a:xfrm>
            <a:off x="7514076" y="4317008"/>
            <a:ext cx="45542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b="1" dirty="0">
                <a:solidFill>
                  <a:srgbClr val="0432FF"/>
                </a:solidFill>
                <a:latin typeface="Times New Roman" panose="02020603050405020304" pitchFamily="18" charset="0"/>
              </a:rPr>
              <a:t>Each tick is some </a:t>
            </a:r>
            <a:r>
              <a:rPr lang="en-CA" sz="3200" b="1" u="sng" dirty="0">
                <a:solidFill>
                  <a:srgbClr val="0432FF"/>
                </a:solidFill>
                <a:latin typeface="Times New Roman" panose="02020603050405020304" pitchFamily="18" charset="0"/>
              </a:rPr>
              <a:t>tenth</a:t>
            </a:r>
            <a:r>
              <a:rPr lang="en-CA" sz="3200" b="1" dirty="0">
                <a:solidFill>
                  <a:srgbClr val="0432FF"/>
                </a:solidFill>
                <a:latin typeface="Times New Roman" panose="02020603050405020304" pitchFamily="18" charset="0"/>
              </a:rPr>
              <a:t> (2/10, 5/10) </a:t>
            </a:r>
            <a:r>
              <a:rPr lang="en-CA" sz="3200" b="1" u="sng" dirty="0">
                <a:solidFill>
                  <a:srgbClr val="0432FF"/>
                </a:solidFill>
                <a:latin typeface="Times New Roman" panose="02020603050405020304" pitchFamily="18" charset="0"/>
              </a:rPr>
              <a:t>of a whole number,</a:t>
            </a:r>
            <a:r>
              <a:rPr lang="en-CA" sz="3200" b="1" dirty="0">
                <a:solidFill>
                  <a:srgbClr val="0432FF"/>
                </a:solidFill>
                <a:latin typeface="Times New Roman" panose="02020603050405020304" pitchFamily="18" charset="0"/>
              </a:rPr>
              <a:t> we need one digit PAST that (i.e. to the </a:t>
            </a:r>
            <a:r>
              <a:rPr lang="en-CA" sz="3200" b="1" i="1" u="sng" dirty="0">
                <a:solidFill>
                  <a:srgbClr val="0432FF"/>
                </a:solidFill>
                <a:latin typeface="Times New Roman" panose="02020603050405020304" pitchFamily="18" charset="0"/>
              </a:rPr>
              <a:t>HUNDREDTH</a:t>
            </a:r>
            <a:r>
              <a:rPr lang="en-CA" sz="3200" b="1" dirty="0">
                <a:solidFill>
                  <a:srgbClr val="0432FF"/>
                </a:solidFill>
                <a:latin typeface="Times New Roman" panose="02020603050405020304" pitchFamily="18" charset="0"/>
              </a:rPr>
              <a:t>)</a:t>
            </a:r>
            <a:endParaRPr lang="en-US" sz="3200" b="1" dirty="0">
              <a:solidFill>
                <a:srgbClr val="0432FF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FE27A68-B27C-8641-B556-3B77E62AD2F9}"/>
              </a:ext>
            </a:extLst>
          </p:cNvPr>
          <p:cNvCxnSpPr/>
          <p:nvPr/>
        </p:nvCxnSpPr>
        <p:spPr>
          <a:xfrm flipH="1" flipV="1">
            <a:off x="1439056" y="1585155"/>
            <a:ext cx="1450925" cy="27318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760797D-68C0-4947-92CF-4FC0A7A02BC7}"/>
              </a:ext>
            </a:extLst>
          </p:cNvPr>
          <p:cNvCxnSpPr/>
          <p:nvPr/>
        </p:nvCxnSpPr>
        <p:spPr>
          <a:xfrm flipV="1">
            <a:off x="3013023" y="1560853"/>
            <a:ext cx="1049311" cy="27561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6AEB2D4-7C03-434B-98A5-084347FCF69E}"/>
              </a:ext>
            </a:extLst>
          </p:cNvPr>
          <p:cNvCxnSpPr/>
          <p:nvPr/>
        </p:nvCxnSpPr>
        <p:spPr>
          <a:xfrm flipH="1" flipV="1">
            <a:off x="7165298" y="1585155"/>
            <a:ext cx="1948722" cy="2731853"/>
          </a:xfrm>
          <a:prstGeom prst="straightConnector1">
            <a:avLst/>
          </a:prstGeom>
          <a:ln w="3810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B9E4B0E-E7DF-2143-A0E0-2F87AB0708CC}"/>
              </a:ext>
            </a:extLst>
          </p:cNvPr>
          <p:cNvCxnSpPr/>
          <p:nvPr/>
        </p:nvCxnSpPr>
        <p:spPr>
          <a:xfrm flipV="1">
            <a:off x="9178977" y="1585155"/>
            <a:ext cx="654571" cy="2586881"/>
          </a:xfrm>
          <a:prstGeom prst="straightConnector1">
            <a:avLst/>
          </a:prstGeom>
          <a:ln w="3810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662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"/>
            <a:ext cx="11153232" cy="301074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87C0A78-1B13-4C11-AAEE-5A3BB2719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76907" y="1522476"/>
            <a:ext cx="31089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10748"/>
            <a:ext cx="12192000" cy="116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068288"/>
            <a:ext cx="1006766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F8DE124-5B8F-4771-B3B3-20FF2F899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82718" y="1522476"/>
            <a:ext cx="31089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image4.png" descr="Chart, box and whisker chart&#10;&#10;Description automatically generated">
            <a:extLst>
              <a:ext uri="{FF2B5EF4-FFF2-40B4-BE49-F238E27FC236}">
                <a16:creationId xmlns:a16="http://schemas.microsoft.com/office/drawing/2014/main" id="{AB76F7DB-FD67-A144-A691-CA8A0DB6C47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46111" y="110809"/>
            <a:ext cx="1522195" cy="2854116"/>
          </a:xfrm>
          <a:prstGeom prst="rect">
            <a:avLst/>
          </a:prstGeom>
        </p:spPr>
      </p:pic>
      <p:pic>
        <p:nvPicPr>
          <p:cNvPr id="25" name="image2.png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44541477-A490-0F48-9C96-7E9873FD0C7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432" y="4235"/>
            <a:ext cx="1522194" cy="2854113"/>
          </a:xfrm>
          <a:prstGeom prst="rect">
            <a:avLst/>
          </a:prstGeom>
        </p:spPr>
      </p:pic>
      <p:pic>
        <p:nvPicPr>
          <p:cNvPr id="26" name="image3.png" descr="Diagram&#10;&#10;Description automatically generated">
            <a:extLst>
              <a:ext uri="{FF2B5EF4-FFF2-40B4-BE49-F238E27FC236}">
                <a16:creationId xmlns:a16="http://schemas.microsoft.com/office/drawing/2014/main" id="{CE1536EA-383B-8D4D-A226-A779D99DB9E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61051" y="13553"/>
            <a:ext cx="1540968" cy="2889315"/>
          </a:xfrm>
          <a:prstGeom prst="rect">
            <a:avLst/>
          </a:prstGeom>
        </p:spPr>
      </p:pic>
      <p:sp>
        <p:nvSpPr>
          <p:cNvPr id="113" name="Rectangle 112">
            <a:extLst>
              <a:ext uri="{FF2B5EF4-FFF2-40B4-BE49-F238E27FC236}">
                <a16:creationId xmlns:a16="http://schemas.microsoft.com/office/drawing/2014/main" id="{74E41B2C-DD8A-48F1-B978-0863376B3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88054" y="1522476"/>
            <a:ext cx="31089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image1.png" descr="Chart&#10;&#10;Description automatically generated">
            <a:extLst>
              <a:ext uri="{FF2B5EF4-FFF2-40B4-BE49-F238E27FC236}">
                <a16:creationId xmlns:a16="http://schemas.microsoft.com/office/drawing/2014/main" id="{7EF21EF7-5FBD-C249-B0DC-E26F9E4E149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61710" y="48754"/>
            <a:ext cx="1522195" cy="285411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92F9DFE-4058-5948-80BA-7C8BB7FC3E03}"/>
              </a:ext>
            </a:extLst>
          </p:cNvPr>
          <p:cNvSpPr/>
          <p:nvPr/>
        </p:nvSpPr>
        <p:spPr>
          <a:xfrm>
            <a:off x="1162287" y="360524"/>
            <a:ext cx="1038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Each tick = 1 mL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7480D2E-A8E1-C943-AC26-C290CC8D3361}"/>
              </a:ext>
            </a:extLst>
          </p:cNvPr>
          <p:cNvSpPr/>
          <p:nvPr/>
        </p:nvSpPr>
        <p:spPr>
          <a:xfrm>
            <a:off x="3909975" y="384826"/>
            <a:ext cx="1038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Each tick = 2 mL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2F35AB-6B9C-BC41-8929-166ED183191D}"/>
              </a:ext>
            </a:extLst>
          </p:cNvPr>
          <p:cNvSpPr/>
          <p:nvPr/>
        </p:nvSpPr>
        <p:spPr>
          <a:xfrm>
            <a:off x="6721390" y="453854"/>
            <a:ext cx="1163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0432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Each tick = 0.2 mL</a:t>
            </a:r>
            <a:endParaRPr lang="en-US" sz="2400" b="1" dirty="0">
              <a:solidFill>
                <a:srgbClr val="0432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9D3152-7CE7-3E4D-8501-554241D36A87}"/>
              </a:ext>
            </a:extLst>
          </p:cNvPr>
          <p:cNvSpPr/>
          <p:nvPr/>
        </p:nvSpPr>
        <p:spPr>
          <a:xfrm>
            <a:off x="9478099" y="453854"/>
            <a:ext cx="1153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0432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Each tick = 0.5 mL</a:t>
            </a:r>
            <a:endParaRPr lang="en-US" sz="2400" b="1" dirty="0">
              <a:solidFill>
                <a:srgbClr val="0432FF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32E359-9C10-584F-A611-70C6D4543CE8}"/>
              </a:ext>
            </a:extLst>
          </p:cNvPr>
          <p:cNvSpPr/>
          <p:nvPr/>
        </p:nvSpPr>
        <p:spPr>
          <a:xfrm>
            <a:off x="1940744" y="4435373"/>
            <a:ext cx="38569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Each tick is a </a:t>
            </a:r>
            <a:r>
              <a:rPr lang="en-CA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whole number</a:t>
            </a:r>
            <a:r>
              <a:rPr lang="en-CA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so we need one digit PAST that (i.e. to the </a:t>
            </a:r>
            <a:r>
              <a:rPr lang="en-CA" sz="3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TENTH</a:t>
            </a:r>
            <a:r>
              <a:rPr lang="en-CA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95DD552-BC7E-4641-9128-E508F4FDBFF2}"/>
              </a:ext>
            </a:extLst>
          </p:cNvPr>
          <p:cNvSpPr/>
          <p:nvPr/>
        </p:nvSpPr>
        <p:spPr>
          <a:xfrm>
            <a:off x="7514076" y="4317008"/>
            <a:ext cx="45542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b="1" dirty="0">
                <a:solidFill>
                  <a:srgbClr val="0432FF"/>
                </a:solidFill>
                <a:latin typeface="Times New Roman" panose="02020603050405020304" pitchFamily="18" charset="0"/>
              </a:rPr>
              <a:t>Each tick is some </a:t>
            </a:r>
            <a:r>
              <a:rPr lang="en-CA" sz="3200" b="1" u="sng" dirty="0">
                <a:solidFill>
                  <a:srgbClr val="0432FF"/>
                </a:solidFill>
                <a:latin typeface="Times New Roman" panose="02020603050405020304" pitchFamily="18" charset="0"/>
              </a:rPr>
              <a:t>tenth</a:t>
            </a:r>
            <a:r>
              <a:rPr lang="en-CA" sz="3200" b="1" dirty="0">
                <a:solidFill>
                  <a:srgbClr val="0432FF"/>
                </a:solidFill>
                <a:latin typeface="Times New Roman" panose="02020603050405020304" pitchFamily="18" charset="0"/>
              </a:rPr>
              <a:t> (2/10, 5/10) </a:t>
            </a:r>
            <a:r>
              <a:rPr lang="en-CA" sz="3200" b="1" u="sng" dirty="0">
                <a:solidFill>
                  <a:srgbClr val="0432FF"/>
                </a:solidFill>
                <a:latin typeface="Times New Roman" panose="02020603050405020304" pitchFamily="18" charset="0"/>
              </a:rPr>
              <a:t>of a whole number,</a:t>
            </a:r>
            <a:r>
              <a:rPr lang="en-CA" sz="3200" b="1" dirty="0">
                <a:solidFill>
                  <a:srgbClr val="0432FF"/>
                </a:solidFill>
                <a:latin typeface="Times New Roman" panose="02020603050405020304" pitchFamily="18" charset="0"/>
              </a:rPr>
              <a:t> we need one digit PAST that (i.e. to the </a:t>
            </a:r>
            <a:r>
              <a:rPr lang="en-CA" sz="3200" b="1" i="1" u="sng" dirty="0">
                <a:solidFill>
                  <a:srgbClr val="0432FF"/>
                </a:solidFill>
                <a:latin typeface="Times New Roman" panose="02020603050405020304" pitchFamily="18" charset="0"/>
              </a:rPr>
              <a:t>HUNDREDTH</a:t>
            </a:r>
            <a:r>
              <a:rPr lang="en-CA" sz="3200" b="1" dirty="0">
                <a:solidFill>
                  <a:srgbClr val="0432FF"/>
                </a:solidFill>
                <a:latin typeface="Times New Roman" panose="02020603050405020304" pitchFamily="18" charset="0"/>
              </a:rPr>
              <a:t>)</a:t>
            </a:r>
            <a:endParaRPr lang="en-US" sz="3200" b="1" dirty="0">
              <a:solidFill>
                <a:srgbClr val="0432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6C8961D-EFDA-D344-A084-D1A2A26BDA55}"/>
              </a:ext>
            </a:extLst>
          </p:cNvPr>
          <p:cNvSpPr/>
          <p:nvPr/>
        </p:nvSpPr>
        <p:spPr>
          <a:xfrm>
            <a:off x="2323618" y="3274083"/>
            <a:ext cx="1768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x.x</a:t>
            </a:r>
            <a:r>
              <a:rPr lang="en-CA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5C970A7-7E42-5A42-A664-DC78E1F836F6}"/>
              </a:ext>
            </a:extLst>
          </p:cNvPr>
          <p:cNvSpPr/>
          <p:nvPr/>
        </p:nvSpPr>
        <p:spPr>
          <a:xfrm>
            <a:off x="4862689" y="3247978"/>
            <a:ext cx="1768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x.x</a:t>
            </a:r>
            <a:r>
              <a:rPr lang="en-CA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D97FDA0-943C-6A4D-BEF6-B32B821A550C}"/>
              </a:ext>
            </a:extLst>
          </p:cNvPr>
          <p:cNvSpPr/>
          <p:nvPr/>
        </p:nvSpPr>
        <p:spPr>
          <a:xfrm>
            <a:off x="7401760" y="3221873"/>
            <a:ext cx="2008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x.xx</a:t>
            </a:r>
            <a:r>
              <a:rPr lang="en-CA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C5BA769-DFA3-E944-A77F-D58E13FC0CBB}"/>
              </a:ext>
            </a:extLst>
          </p:cNvPr>
          <p:cNvSpPr/>
          <p:nvPr/>
        </p:nvSpPr>
        <p:spPr>
          <a:xfrm>
            <a:off x="10108536" y="3239726"/>
            <a:ext cx="2008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x.xx</a:t>
            </a:r>
            <a:r>
              <a:rPr lang="en-CA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mL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0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close up of a necklace&#10;&#10;Description automatically generated">
            <a:extLst>
              <a:ext uri="{FF2B5EF4-FFF2-40B4-BE49-F238E27FC236}">
                <a16:creationId xmlns:a16="http://schemas.microsoft.com/office/drawing/2014/main" id="{2E29908A-42F6-4834-B1EC-AA256F792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646" y="2296890"/>
            <a:ext cx="3328786" cy="2235389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2A2B4C-81C2-4190-8960-BE2EE76C1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967" y="683812"/>
            <a:ext cx="6627226" cy="1154102"/>
          </a:xfrm>
        </p:spPr>
        <p:txBody>
          <a:bodyPr>
            <a:normAutofit/>
          </a:bodyPr>
          <a:lstStyle/>
          <a:p>
            <a:r>
              <a:rPr lang="en-US" dirty="0"/>
              <a:t>MASS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D1090-A1B8-497B-AC95-2FE938E50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9822" y="1746728"/>
            <a:ext cx="7037532" cy="3988406"/>
          </a:xfrm>
        </p:spPr>
        <p:txBody>
          <a:bodyPr anchor="t">
            <a:no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The mass of an object is the </a:t>
            </a:r>
            <a:r>
              <a:rPr lang="en-US" sz="2400" dirty="0"/>
              <a:t>amount of matter</a:t>
            </a:r>
            <a:r>
              <a:rPr lang="en-US" sz="2400" b="0" dirty="0"/>
              <a:t> in a substance or object.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Mass is measured in </a:t>
            </a:r>
            <a:r>
              <a:rPr lang="en-US" sz="2400" dirty="0"/>
              <a:t>milligrams, grams, kilograms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Mass </a:t>
            </a:r>
            <a:r>
              <a:rPr lang="en-US" sz="2400" dirty="0"/>
              <a:t>≠</a:t>
            </a:r>
            <a:r>
              <a:rPr lang="en-US" sz="2400" b="0" dirty="0"/>
              <a:t> Weight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Weight is the force of </a:t>
            </a:r>
            <a:r>
              <a:rPr lang="en-US" sz="2400" b="1" dirty="0"/>
              <a:t>gravity</a:t>
            </a:r>
            <a:r>
              <a:rPr lang="en-US" sz="2400" dirty="0"/>
              <a:t> on an object. It changes depending on where in the universe the object is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Video: Mass vs Weight</a:t>
            </a:r>
            <a:endParaRPr lang="en-US" sz="24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1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5508"/>
            <a:ext cx="4668819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BD49B71-B686-4DFD-93AD-40CB19B62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2066" y="0"/>
            <a:ext cx="751993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6534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0EC2395-13AF-1C45-96FC-29750F36C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7674" y="3962373"/>
            <a:ext cx="5821009" cy="1613070"/>
          </a:xfrm>
          <a:prstGeom prst="ellipse">
            <a:avLst/>
          </a:prstGeom>
        </p:spPr>
        <p:txBody>
          <a:bodyPr vert="horz" lIns="109728" tIns="109728" rIns="109728" bIns="91440" rtlCol="0" anchor="b"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en-US" sz="2800" b="0" cap="all" dirty="0">
                <a:solidFill>
                  <a:schemeClr val="bg1"/>
                </a:solidFill>
              </a:rPr>
              <a:t>Measuring Volume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9F5BD9CB-7B5A-3748-BBEC-3298450D93CD}"/>
              </a:ext>
            </a:extLst>
          </p:cNvPr>
          <p:cNvSpPr txBox="1">
            <a:spLocks/>
          </p:cNvSpPr>
          <p:nvPr/>
        </p:nvSpPr>
        <p:spPr>
          <a:xfrm>
            <a:off x="404700" y="1802888"/>
            <a:ext cx="5516324" cy="2934270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en-US" sz="5400" b="0" cap="all" dirty="0">
                <a:solidFill>
                  <a:schemeClr val="bg1"/>
                </a:solidFill>
              </a:rPr>
              <a:t>Lab </a:t>
            </a:r>
          </a:p>
        </p:txBody>
      </p:sp>
      <p:pic>
        <p:nvPicPr>
          <p:cNvPr id="20" name="Content Placeholder 4" descr="Scientist">
            <a:extLst>
              <a:ext uri="{FF2B5EF4-FFF2-40B4-BE49-F238E27FC236}">
                <a16:creationId xmlns:a16="http://schemas.microsoft.com/office/drawing/2014/main" id="{83F8D96C-02F0-A443-8E64-7E9927A05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94105" y="1969384"/>
            <a:ext cx="2370387" cy="2370387"/>
          </a:xfrm>
          <a:prstGeom prst="rect">
            <a:avLst/>
          </a:prstGeom>
        </p:spPr>
      </p:pic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B4FD7A3-F9E9-F149-81FC-C482D067AFAA}"/>
              </a:ext>
            </a:extLst>
          </p:cNvPr>
          <p:cNvSpPr txBox="1">
            <a:spLocks/>
          </p:cNvSpPr>
          <p:nvPr/>
        </p:nvSpPr>
        <p:spPr>
          <a:xfrm>
            <a:off x="4680352" y="101600"/>
            <a:ext cx="7274162" cy="6654800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Question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Hypothesis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Objectives </a:t>
            </a:r>
            <a:r>
              <a:rPr lang="en-US" sz="2000" b="0" i="1" dirty="0"/>
              <a:t>(this is a lab whose purpose serves to strengthen skill)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Methods: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Materials </a:t>
            </a:r>
            <a:r>
              <a:rPr lang="en-US" sz="2000" i="1" dirty="0"/>
              <a:t>(reference)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Controls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Procedure </a:t>
            </a:r>
            <a:r>
              <a:rPr lang="en-US" sz="2000" dirty="0"/>
              <a:t>(reference)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Data table skeleton </a:t>
            </a:r>
            <a:r>
              <a:rPr lang="en-US" sz="2000" b="0" i="1" dirty="0"/>
              <a:t>(you generate, based on the procedure). Pre-load what you can.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DD9FC7-0FBD-F844-90A9-1AB993D3645B}"/>
              </a:ext>
            </a:extLst>
          </p:cNvPr>
          <p:cNvSpPr/>
          <p:nvPr/>
        </p:nvSpPr>
        <p:spPr>
          <a:xfrm>
            <a:off x="587125" y="178298"/>
            <a:ext cx="40514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Create a Pre-Lab for upcoming lab. Include:</a:t>
            </a:r>
          </a:p>
        </p:txBody>
      </p:sp>
    </p:spTree>
    <p:extLst>
      <p:ext uri="{BB962C8B-B14F-4D97-AF65-F5344CB8AC3E}">
        <p14:creationId xmlns:p14="http://schemas.microsoft.com/office/powerpoint/2010/main" val="175481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5508"/>
            <a:ext cx="4668819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BAF37C-FFCD-4F35-AD5A-D1E82083F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5" y="1709530"/>
            <a:ext cx="3754671" cy="2528515"/>
          </a:xfrm>
          <a:prstGeom prst="ellipse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2800" b="0" cap="all">
                <a:solidFill>
                  <a:schemeClr val="bg1"/>
                </a:solidFill>
              </a:rPr>
              <a:t>Triple Beam balance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BD49B71-B686-4DFD-93AD-40CB19B62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2066" y="0"/>
            <a:ext cx="751993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7" name="Picture 1">
            <a:extLst>
              <a:ext uri="{FF2B5EF4-FFF2-40B4-BE49-F238E27FC236}">
                <a16:creationId xmlns:a16="http://schemas.microsoft.com/office/drawing/2014/main" id="{D81BBD2E-8D79-45B7-8C35-E6404374DA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2285" y="1426780"/>
            <a:ext cx="6236248" cy="435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6534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7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E072D8F4-5CBC-45CB-BBCA-F1EEC9F56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274" y="360363"/>
            <a:ext cx="9775451" cy="57919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C9841A-F9F4-470F-ADB9-36B47798C7E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99751" y="4633785"/>
            <a:ext cx="6030097" cy="1611184"/>
          </a:xfrm>
        </p:spPr>
        <p:txBody>
          <a:bodyPr>
            <a:normAutofit/>
          </a:bodyPr>
          <a:lstStyle/>
          <a:p>
            <a:r>
              <a:rPr lang="en-US" sz="3200" dirty="0"/>
              <a:t>Transporting a Balance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941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72D8F4-5CBC-45CB-BBCA-F1EEC9F56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86" y="219208"/>
            <a:ext cx="10085549" cy="64195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C9841A-F9F4-470F-ADB9-36B47798C7E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05235" y="3707969"/>
            <a:ext cx="3836800" cy="1187450"/>
          </a:xfrm>
          <a:solidFill>
            <a:srgbClr val="FFFDCE"/>
          </a:solidFill>
        </p:spPr>
        <p:txBody>
          <a:bodyPr>
            <a:noAutofit/>
          </a:bodyPr>
          <a:lstStyle/>
          <a:p>
            <a:pPr algn="ctr"/>
            <a:r>
              <a:rPr lang="en-US" dirty="0"/>
              <a:t>Zeroing the Balance</a:t>
            </a:r>
          </a:p>
        </p:txBody>
      </p:sp>
    </p:spTree>
    <p:extLst>
      <p:ext uri="{BB962C8B-B14F-4D97-AF65-F5344CB8AC3E}">
        <p14:creationId xmlns:p14="http://schemas.microsoft.com/office/powerpoint/2010/main" val="102637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4" descr="A close up of a device&#10;&#10;Description automatically generated">
            <a:extLst>
              <a:ext uri="{FF2B5EF4-FFF2-40B4-BE49-F238E27FC236}">
                <a16:creationId xmlns:a16="http://schemas.microsoft.com/office/drawing/2014/main" id="{034B4185-7055-4ABC-B46A-DA19B85C5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50" y="152076"/>
            <a:ext cx="6076575" cy="4793162"/>
          </a:xfrm>
          <a:prstGeom prst="rect">
            <a:avLst/>
          </a:prstGeom>
        </p:spPr>
      </p:pic>
      <p:pic>
        <p:nvPicPr>
          <p:cNvPr id="7" name="Picture 6" descr="A close up of a device&#10;&#10;Description automatically generated">
            <a:extLst>
              <a:ext uri="{FF2B5EF4-FFF2-40B4-BE49-F238E27FC236}">
                <a16:creationId xmlns:a16="http://schemas.microsoft.com/office/drawing/2014/main" id="{05CF200A-0104-4A6B-8380-1D2980D82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9827" y="3146156"/>
            <a:ext cx="6912173" cy="35597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196140-653F-4A1B-ACFF-C22D446FFAB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3986" y="5238427"/>
            <a:ext cx="5155841" cy="1317948"/>
          </a:xfrm>
          <a:solidFill>
            <a:srgbClr val="ECEDEB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Determining the mass of an object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9BFF43-E9FA-5D49-993D-05D94401E2EF}"/>
              </a:ext>
            </a:extLst>
          </p:cNvPr>
          <p:cNvSpPr/>
          <p:nvPr/>
        </p:nvSpPr>
        <p:spPr>
          <a:xfrm>
            <a:off x="5279827" y="5811864"/>
            <a:ext cx="1957881" cy="894060"/>
          </a:xfrm>
          <a:prstGeom prst="rect">
            <a:avLst/>
          </a:prstGeom>
          <a:solidFill>
            <a:srgbClr val="FFFD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4972EC-5BD9-D04E-AE1F-077A861B61AD}"/>
              </a:ext>
            </a:extLst>
          </p:cNvPr>
          <p:cNvSpPr/>
          <p:nvPr/>
        </p:nvSpPr>
        <p:spPr>
          <a:xfrm>
            <a:off x="990651" y="152076"/>
            <a:ext cx="1349594" cy="421361"/>
          </a:xfrm>
          <a:prstGeom prst="rect">
            <a:avLst/>
          </a:prstGeom>
          <a:solidFill>
            <a:srgbClr val="FFFD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0FDDAD7-388D-1C41-8D99-553AF2146F46}"/>
              </a:ext>
            </a:extLst>
          </p:cNvPr>
          <p:cNvSpPr txBox="1">
            <a:spLocks/>
          </p:cNvSpPr>
          <p:nvPr/>
        </p:nvSpPr>
        <p:spPr>
          <a:xfrm>
            <a:off x="7448894" y="495944"/>
            <a:ext cx="3963641" cy="2030279"/>
          </a:xfrm>
          <a:prstGeom prst="rect">
            <a:avLst/>
          </a:prstGeom>
          <a:solidFill>
            <a:srgbClr val="ECEDEB"/>
          </a:solidFill>
          <a:ln>
            <a:noFill/>
          </a:ln>
        </p:spPr>
        <p:txBody>
          <a:bodyPr vert="horz" lIns="109728" tIns="109728" rIns="109728" bIns="9144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Start with the larger sliders/riders then work smaller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340880-0C68-B642-B3D2-B99928C1B51C}"/>
              </a:ext>
            </a:extLst>
          </p:cNvPr>
          <p:cNvSpPr/>
          <p:nvPr/>
        </p:nvSpPr>
        <p:spPr>
          <a:xfrm>
            <a:off x="5717632" y="4539374"/>
            <a:ext cx="1349594" cy="421361"/>
          </a:xfrm>
          <a:prstGeom prst="rect">
            <a:avLst/>
          </a:prstGeom>
          <a:solidFill>
            <a:srgbClr val="FFFD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7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14958113-578F-4739-AF10-4B8E3DDBD70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08651" y="918902"/>
            <a:ext cx="8582256" cy="51501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AE9AA6-7E53-4286-A06E-A5F20D23C0BA}"/>
              </a:ext>
            </a:extLst>
          </p:cNvPr>
          <p:cNvSpPr txBox="1"/>
          <p:nvPr/>
        </p:nvSpPr>
        <p:spPr>
          <a:xfrm>
            <a:off x="9812057" y="3380851"/>
            <a:ext cx="197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100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CB7A99-CBD5-4A23-B3E9-A23F49E8F4F1}"/>
              </a:ext>
            </a:extLst>
          </p:cNvPr>
          <p:cNvSpPr txBox="1"/>
          <p:nvPr/>
        </p:nvSpPr>
        <p:spPr>
          <a:xfrm>
            <a:off x="9812057" y="2512204"/>
            <a:ext cx="1490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60 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B07F01-5CA1-4BE6-8BB8-0FC092138CFA}"/>
              </a:ext>
            </a:extLst>
          </p:cNvPr>
          <p:cNvSpPr txBox="1"/>
          <p:nvPr/>
        </p:nvSpPr>
        <p:spPr>
          <a:xfrm>
            <a:off x="9884083" y="4249498"/>
            <a:ext cx="1707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3.70 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556D3C-85A6-428B-82B8-CC9CDEC3A23B}"/>
              </a:ext>
            </a:extLst>
          </p:cNvPr>
          <p:cNvSpPr txBox="1"/>
          <p:nvPr/>
        </p:nvSpPr>
        <p:spPr>
          <a:xfrm>
            <a:off x="9590907" y="5154271"/>
            <a:ext cx="2311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163.70 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E58259-5B1A-9F42-A356-1239558004CD}"/>
              </a:ext>
            </a:extLst>
          </p:cNvPr>
          <p:cNvSpPr txBox="1"/>
          <p:nvPr/>
        </p:nvSpPr>
        <p:spPr>
          <a:xfrm>
            <a:off x="787501" y="272571"/>
            <a:ext cx="302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Example: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DC0469-9A94-5B4D-A823-1629539026BB}"/>
              </a:ext>
            </a:extLst>
          </p:cNvPr>
          <p:cNvCxnSpPr/>
          <p:nvPr/>
        </p:nvCxnSpPr>
        <p:spPr>
          <a:xfrm>
            <a:off x="9812057" y="4881966"/>
            <a:ext cx="197082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phic 13" descr="Add">
            <a:extLst>
              <a:ext uri="{FF2B5EF4-FFF2-40B4-BE49-F238E27FC236}">
                <a16:creationId xmlns:a16="http://schemas.microsoft.com/office/drawing/2014/main" id="{71C6192E-94D5-684C-AE79-10A49B5924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54680" y="4161043"/>
            <a:ext cx="584771" cy="5847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8346F24-7359-B044-9FAF-9EEFB730D0C5}"/>
              </a:ext>
            </a:extLst>
          </p:cNvPr>
          <p:cNvSpPr txBox="1"/>
          <p:nvPr/>
        </p:nvSpPr>
        <p:spPr>
          <a:xfrm>
            <a:off x="9590907" y="144346"/>
            <a:ext cx="27133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Smallest graduation lines represent 0.1 so we must estimate to 0.01!</a:t>
            </a:r>
            <a:endParaRPr lang="en-CA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29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4EE865D-5A59-4DD1-A94D-A8DBE4A9E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29723A0-D41B-4C41-8D49-B56A87465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3467"/>
            <a:ext cx="642915" cy="5571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Percent Error Calculator">
            <a:extLst>
              <a:ext uri="{FF2B5EF4-FFF2-40B4-BE49-F238E27FC236}">
                <a16:creationId xmlns:a16="http://schemas.microsoft.com/office/drawing/2014/main" id="{BFCD36DF-D350-8548-864A-62E08CF0A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5044" y="1052342"/>
            <a:ext cx="4207385" cy="330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CB8E2193-D83A-4F93-AA5A-6B128ADC2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15" y="6214533"/>
            <a:ext cx="11599127" cy="64346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465BEC9-9A64-4330-A094-2323D0EE1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7891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B1DA58A-A755-4FCE-9BED-1E4AD6C9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146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cience Fair - Using a balance">
            <a:extLst>
              <a:ext uri="{FF2B5EF4-FFF2-40B4-BE49-F238E27FC236}">
                <a16:creationId xmlns:a16="http://schemas.microsoft.com/office/drawing/2014/main" id="{85BB6447-81D8-7240-9A5B-D33D2DF41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4564" y="1166552"/>
            <a:ext cx="6239482" cy="467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2E23EFB5-5855-497F-AC57-6C194148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8455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EB1152-AABD-5842-8BE0-B47AB322AB07}"/>
              </a:ext>
            </a:extLst>
          </p:cNvPr>
          <p:cNvSpPr txBox="1"/>
          <p:nvPr/>
        </p:nvSpPr>
        <p:spPr>
          <a:xfrm>
            <a:off x="6376736" y="1102689"/>
            <a:ext cx="58137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accuracy you use (how many numbers after decimal) depends on the specific tool, so pay attention to that!!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balances we’ll be using here are </a:t>
            </a:r>
            <a:r>
              <a:rPr lang="en-US" sz="2400" b="1" dirty="0"/>
              <a:t>centigram</a:t>
            </a:r>
            <a:r>
              <a:rPr lang="en-US" sz="2400" dirty="0"/>
              <a:t> balances and give us accuracy to the nearest centigram (or, </a:t>
            </a:r>
            <a:r>
              <a:rPr lang="en-US" sz="2400" b="1" dirty="0"/>
              <a:t>hundredth</a:t>
            </a:r>
            <a:r>
              <a:rPr lang="en-US" sz="2400" dirty="0"/>
              <a:t> of a gram).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i.e. there should be one estimated digit added to this!!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4B3BC5-F530-D64F-83E5-4BFB03ADC6E1}"/>
              </a:ext>
            </a:extLst>
          </p:cNvPr>
          <p:cNvSpPr txBox="1"/>
          <p:nvPr/>
        </p:nvSpPr>
        <p:spPr>
          <a:xfrm>
            <a:off x="4760138" y="5291379"/>
            <a:ext cx="2087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134.249 g</a:t>
            </a:r>
          </a:p>
        </p:txBody>
      </p:sp>
    </p:spTree>
    <p:extLst>
      <p:ext uri="{BB962C8B-B14F-4D97-AF65-F5344CB8AC3E}">
        <p14:creationId xmlns:p14="http://schemas.microsoft.com/office/powerpoint/2010/main" val="229295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5508"/>
            <a:ext cx="4668819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BD49B71-B686-4DFD-93AD-40CB19B62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2066" y="0"/>
            <a:ext cx="751993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6534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AD14650-E27F-FC45-AB99-B08E11A6295C}"/>
              </a:ext>
            </a:extLst>
          </p:cNvPr>
          <p:cNvSpPr txBox="1">
            <a:spLocks/>
          </p:cNvSpPr>
          <p:nvPr/>
        </p:nvSpPr>
        <p:spPr>
          <a:xfrm>
            <a:off x="-140645" y="4050802"/>
            <a:ext cx="4950105" cy="1613070"/>
          </a:xfrm>
          <a:prstGeom prst="ellipse">
            <a:avLst/>
          </a:prstGeom>
        </p:spPr>
        <p:txBody>
          <a:bodyPr vert="horz" lIns="109728" tIns="109728" rIns="109728" bIns="9144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</a:pPr>
            <a:r>
              <a:rPr lang="en-US" sz="2800" b="0" cap="all">
                <a:solidFill>
                  <a:schemeClr val="bg1"/>
                </a:solidFill>
              </a:rPr>
              <a:t>Measuring Mass</a:t>
            </a:r>
            <a:endParaRPr lang="en-US" sz="2800" b="0" cap="all" dirty="0">
              <a:solidFill>
                <a:schemeClr val="bg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1AC8282-2957-3D4A-B261-A82A3C815049}"/>
              </a:ext>
            </a:extLst>
          </p:cNvPr>
          <p:cNvSpPr txBox="1">
            <a:spLocks/>
          </p:cNvSpPr>
          <p:nvPr/>
        </p:nvSpPr>
        <p:spPr>
          <a:xfrm>
            <a:off x="564348" y="1838068"/>
            <a:ext cx="5516324" cy="2934270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en-US" sz="5400" b="0" cap="all" dirty="0">
                <a:solidFill>
                  <a:schemeClr val="bg1"/>
                </a:solidFill>
              </a:rPr>
              <a:t>Lab </a:t>
            </a:r>
          </a:p>
        </p:txBody>
      </p:sp>
      <p:pic>
        <p:nvPicPr>
          <p:cNvPr id="13" name="Content Placeholder 4" descr="Scientist">
            <a:extLst>
              <a:ext uri="{FF2B5EF4-FFF2-40B4-BE49-F238E27FC236}">
                <a16:creationId xmlns:a16="http://schemas.microsoft.com/office/drawing/2014/main" id="{F7C9E90F-3010-704B-AC43-400FF7A1B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94105" y="1969384"/>
            <a:ext cx="2370387" cy="237038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AF13BEC-07FC-4B44-9887-AE99A438E6E6}"/>
              </a:ext>
            </a:extLst>
          </p:cNvPr>
          <p:cNvSpPr/>
          <p:nvPr/>
        </p:nvSpPr>
        <p:spPr>
          <a:xfrm>
            <a:off x="587125" y="178298"/>
            <a:ext cx="40514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Create a Pre-Lab for upcoming lab. Include: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B063F1C-F661-A744-BCD4-E479364B3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459" y="178298"/>
            <a:ext cx="7149929" cy="641996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Title </a:t>
            </a:r>
            <a:r>
              <a:rPr lang="en-US" sz="2400" b="0" dirty="0"/>
              <a:t>(given)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Question </a:t>
            </a:r>
            <a:r>
              <a:rPr lang="en-US" sz="2400" b="0" dirty="0"/>
              <a:t>(given)</a:t>
            </a:r>
          </a:p>
          <a:p>
            <a:pPr>
              <a:lnSpc>
                <a:spcPct val="100000"/>
              </a:lnSpc>
            </a:pPr>
            <a:endParaRPr lang="en-US" sz="2400" b="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Hypothesis </a:t>
            </a:r>
            <a:r>
              <a:rPr lang="en-US" sz="2400" b="0" dirty="0"/>
              <a:t>(you generate, based on question and reading through procedure)</a:t>
            </a:r>
          </a:p>
          <a:p>
            <a:pPr>
              <a:lnSpc>
                <a:spcPct val="100000"/>
              </a:lnSpc>
            </a:pPr>
            <a:endParaRPr lang="en-US" sz="2400" b="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Methods</a:t>
            </a:r>
          </a:p>
          <a:p>
            <a:pPr marL="342900" lvl="2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300" i="0" dirty="0"/>
              <a:t>Materials (list)</a:t>
            </a:r>
          </a:p>
          <a:p>
            <a:pPr marL="342900" lvl="2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300" i="0" dirty="0"/>
              <a:t>IV - incl unit</a:t>
            </a:r>
          </a:p>
          <a:p>
            <a:pPr marL="342900" lvl="2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300" i="0" dirty="0"/>
              <a:t>DV - incl unit</a:t>
            </a:r>
          </a:p>
          <a:p>
            <a:pPr marL="342900" lvl="2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300" i="0" dirty="0"/>
              <a:t>CV(s) - incl how controlled</a:t>
            </a:r>
          </a:p>
          <a:p>
            <a:pPr marL="342900" lvl="2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300" i="0" dirty="0"/>
              <a:t>Procedure – reference it like this: See “Measuring Mass” handout, Kovacevic +Spindlove, 2021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Data table skeleton </a:t>
            </a:r>
            <a:r>
              <a:rPr lang="en-US" sz="2400" b="0" dirty="0"/>
              <a:t>(you generate, based on the procedure). Pre-load what you can.</a:t>
            </a:r>
          </a:p>
        </p:txBody>
      </p:sp>
    </p:spTree>
    <p:extLst>
      <p:ext uri="{BB962C8B-B14F-4D97-AF65-F5344CB8AC3E}">
        <p14:creationId xmlns:p14="http://schemas.microsoft.com/office/powerpoint/2010/main" val="204169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6442</TotalTime>
  <Words>971</Words>
  <Application>Microsoft Macintosh PowerPoint</Application>
  <PresentationFormat>Widescreen</PresentationFormat>
  <Paragraphs>128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Meiryo</vt:lpstr>
      <vt:lpstr>Arial</vt:lpstr>
      <vt:lpstr>Calibri</vt:lpstr>
      <vt:lpstr>Corbel</vt:lpstr>
      <vt:lpstr>Courier New</vt:lpstr>
      <vt:lpstr>Times New Roman</vt:lpstr>
      <vt:lpstr>Wingdings</vt:lpstr>
      <vt:lpstr>ShojiVTI</vt:lpstr>
      <vt:lpstr>Mass</vt:lpstr>
      <vt:lpstr>MASS</vt:lpstr>
      <vt:lpstr>Triple Beam balance</vt:lpstr>
      <vt:lpstr>Transporting a Balance </vt:lpstr>
      <vt:lpstr>Zeroing the Balance</vt:lpstr>
      <vt:lpstr>Determining the mass of an object </vt:lpstr>
      <vt:lpstr>PowerPoint Presentation</vt:lpstr>
      <vt:lpstr>PowerPoint Presentation</vt:lpstr>
      <vt:lpstr>PowerPoint Presentation</vt:lpstr>
      <vt:lpstr>Volume</vt:lpstr>
      <vt:lpstr>PowerPoint Presentation</vt:lpstr>
      <vt:lpstr>PowerPoint Presentation</vt:lpstr>
      <vt:lpstr>PowerPoint Presentation</vt:lpstr>
      <vt:lpstr>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Measuring Volume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PRE-IB Science 9</dc:title>
  <dc:creator>Laura Spindlove</dc:creator>
  <cp:lastModifiedBy>Laura Spindlove</cp:lastModifiedBy>
  <cp:revision>59</cp:revision>
  <dcterms:created xsi:type="dcterms:W3CDTF">2021-04-27T15:36:56Z</dcterms:created>
  <dcterms:modified xsi:type="dcterms:W3CDTF">2021-10-06T00:00:30Z</dcterms:modified>
</cp:coreProperties>
</file>