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29"/>
  </p:notesMasterIdLst>
  <p:sldIdLst>
    <p:sldId id="772" r:id="rId2"/>
    <p:sldId id="288" r:id="rId3"/>
    <p:sldId id="798" r:id="rId4"/>
    <p:sldId id="292" r:id="rId5"/>
    <p:sldId id="800" r:id="rId6"/>
    <p:sldId id="804" r:id="rId7"/>
    <p:sldId id="802" r:id="rId8"/>
    <p:sldId id="803" r:id="rId9"/>
    <p:sldId id="807" r:id="rId10"/>
    <p:sldId id="805" r:id="rId11"/>
    <p:sldId id="290" r:id="rId12"/>
    <p:sldId id="298" r:id="rId13"/>
    <p:sldId id="759" r:id="rId14"/>
    <p:sldId id="291" r:id="rId15"/>
    <p:sldId id="301" r:id="rId16"/>
    <p:sldId id="758" r:id="rId17"/>
    <p:sldId id="808" r:id="rId18"/>
    <p:sldId id="806" r:id="rId19"/>
    <p:sldId id="296" r:id="rId20"/>
    <p:sldId id="286" r:id="rId21"/>
    <p:sldId id="299" r:id="rId22"/>
    <p:sldId id="568" r:id="rId23"/>
    <p:sldId id="302" r:id="rId24"/>
    <p:sldId id="303" r:id="rId25"/>
    <p:sldId id="801" r:id="rId26"/>
    <p:sldId id="304" r:id="rId27"/>
    <p:sldId id="50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ECEDEB"/>
    <a:srgbClr val="0B0B0B"/>
    <a:srgbClr val="E7E7E7"/>
    <a:srgbClr val="FAFAFA"/>
    <a:srgbClr val="CB974C"/>
    <a:srgbClr val="FAFCF0"/>
    <a:srgbClr val="FFF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85427"/>
  </p:normalViewPr>
  <p:slideViewPr>
    <p:cSldViewPr snapToGrid="0" snapToObjects="1">
      <p:cViewPr varScale="1">
        <p:scale>
          <a:sx n="90" d="100"/>
          <a:sy n="90" d="100"/>
        </p:scale>
        <p:origin x="32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D10B3-D818-5644-AA53-546246B7EC04}" type="datetimeFigureOut">
              <a:rPr lang="en-US" smtClean="0"/>
              <a:t>3/9/22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AC76A-5B43-674C-8390-A69091453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1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properties do you see? Record on your list?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C76A-5B43-674C-8390-A690914533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properties do you see? Record on your list?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C76A-5B43-674C-8390-A690914533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98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C76A-5B43-674C-8390-A690914533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72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C76A-5B43-674C-8390-A690914533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56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C76A-5B43-674C-8390-A690914533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9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5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8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6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8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4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3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7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0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8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7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0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3/9/22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1" r:id="rId10"/>
    <p:sldLayoutId id="2147483760" r:id="rId11"/>
    <p:sldLayoutId id="2147483763" r:id="rId12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nPHegSulI_M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physical-change-vs-chemical-change/4facb561-1517-4498-ad1f-79ee508a7655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jpeg"/><Relationship Id="rId7" Type="http://schemas.openxmlformats.org/officeDocument/2006/relationships/hyperlink" Target="https://www.youtube.com/watch?v=LjbJELjLgZ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jpeg"/><Relationship Id="rId9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ZYnERZe3Cg?feature=oembed" TargetMode="Externa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N2VDcmuTl4?feature=oembed" TargetMode="Externa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-2732"/>
            <a:ext cx="4626864" cy="157678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263F21-FD5C-49D9-B5D3-5B94A4C99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1"/>
            <a:ext cx="1000102" cy="35728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5FEE01-7E1C-48BD-8FD4-2790F781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1"/>
            <a:ext cx="6547110" cy="3572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A0AC2-95D8-413E-80CB-EA8785C1B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03" y="1936224"/>
            <a:ext cx="5516324" cy="293427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Investigating 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Matter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0AB6C7-ECE6-4D0A-85D7-607621F7A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1638059"/>
            <a:ext cx="4626862" cy="355171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36EA07-E1C7-4DE1-B196-FBCA4D1A0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598E82-FBBE-4514-AC7D-75D1347F8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254388"/>
            <a:ext cx="7498081" cy="15972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4747C8-ADEB-4B35-AE69-2C31E57F9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3865" y="1897626"/>
            <a:ext cx="4231076" cy="3062748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Describing Matter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Chemical Change vs Physical Change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C17599-20C8-4B64-8853-7E2891FC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B342F4-B533-4771-B828-654C36158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177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Magnifying glass">
            <a:extLst>
              <a:ext uri="{FF2B5EF4-FFF2-40B4-BE49-F238E27FC236}">
                <a16:creationId xmlns:a16="http://schemas.microsoft.com/office/drawing/2014/main" id="{40D99B41-3EB8-9847-9694-3127FFD9B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8518" y="3237492"/>
            <a:ext cx="1389530" cy="13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53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86DD79-F4CA-4DD7-9C78-AC180665F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495508"/>
            <a:ext cx="4426072" cy="4368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D4C2F-83FC-0E49-ADEF-8FE2DC35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952825"/>
            <a:ext cx="3411973" cy="36356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Changes in Matter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4426072" cy="15144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514475"/>
            <a:ext cx="7765922" cy="43569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01324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51" y="5863306"/>
            <a:ext cx="12192001" cy="9946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80746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154431-31BA-C147-A3B3-5E6057ED8B65}"/>
              </a:ext>
            </a:extLst>
          </p:cNvPr>
          <p:cNvSpPr/>
          <p:nvPr/>
        </p:nvSpPr>
        <p:spPr>
          <a:xfrm>
            <a:off x="5068990" y="2228671"/>
            <a:ext cx="6829633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dirty="0"/>
              <a:t>Matter can undergo two types of changes: </a:t>
            </a:r>
          </a:p>
          <a:p>
            <a:pPr>
              <a:spcAft>
                <a:spcPts val="600"/>
              </a:spcAft>
            </a:pPr>
            <a:endParaRPr lang="en-US" sz="3600" dirty="0"/>
          </a:p>
          <a:p>
            <a:pPr marL="571500" indent="-5715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dirty="0"/>
              <a:t>physical</a:t>
            </a:r>
            <a:r>
              <a:rPr lang="en-US" sz="3600" dirty="0"/>
              <a:t> change</a:t>
            </a:r>
          </a:p>
          <a:p>
            <a:pPr marL="571500" indent="-5715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600" b="1" dirty="0"/>
              <a:t>chemical</a:t>
            </a:r>
            <a:r>
              <a:rPr lang="en-US" sz="3600" dirty="0"/>
              <a:t> change</a:t>
            </a:r>
          </a:p>
        </p:txBody>
      </p:sp>
    </p:spTree>
    <p:extLst>
      <p:ext uri="{BB962C8B-B14F-4D97-AF65-F5344CB8AC3E}">
        <p14:creationId xmlns:p14="http://schemas.microsoft.com/office/powerpoint/2010/main" val="287031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D47A81-99FC-4710-9504-B74136AF2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0" y="364789"/>
            <a:ext cx="5165347" cy="1862345"/>
          </a:xfrm>
        </p:spPr>
        <p:txBody>
          <a:bodyPr>
            <a:normAutofit/>
          </a:bodyPr>
          <a:lstStyle/>
          <a:p>
            <a:r>
              <a:rPr lang="en-US" b="1" dirty="0"/>
              <a:t>Physical changes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3185FF-2537-45AC-AE44-F733A19933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0334" y="1973744"/>
            <a:ext cx="4048995" cy="3739401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0" dirty="0"/>
              <a:t>A physical change is a change in which the </a:t>
            </a:r>
            <a:r>
              <a:rPr lang="en-US" sz="2400" dirty="0">
                <a:highlight>
                  <a:srgbClr val="FFFF00"/>
                </a:highlight>
              </a:rPr>
              <a:t>appearance</a:t>
            </a:r>
            <a:r>
              <a:rPr lang="en-US" sz="2400" b="0" dirty="0"/>
              <a:t> of matter may change but no chemical bonds are broken or made and </a:t>
            </a:r>
            <a:r>
              <a:rPr lang="en-US" sz="2400" dirty="0">
                <a:highlight>
                  <a:srgbClr val="FFFF00"/>
                </a:highlight>
              </a:rPr>
              <a:t>no</a:t>
            </a:r>
            <a:r>
              <a:rPr lang="en-US" sz="2400" b="0" dirty="0"/>
              <a:t> new substance is formed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b="0" dirty="0"/>
              <a:t>A </a:t>
            </a:r>
            <a:r>
              <a:rPr lang="en-US" sz="2400" i="1" dirty="0"/>
              <a:t>change of state </a:t>
            </a:r>
            <a:r>
              <a:rPr lang="en-US" sz="2400" b="0" dirty="0"/>
              <a:t>is a physical change</a:t>
            </a:r>
          </a:p>
          <a:p>
            <a:pPr>
              <a:lnSpc>
                <a:spcPct val="100000"/>
              </a:lnSpc>
            </a:pPr>
            <a:endParaRPr lang="en-US" sz="2400" b="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5440CBB-B750-AD4A-8C6C-589F5BD0B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4072" y="1295962"/>
            <a:ext cx="6503753" cy="426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4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kinetic molecular theory">
            <a:extLst>
              <a:ext uri="{FF2B5EF4-FFF2-40B4-BE49-F238E27FC236}">
                <a16:creationId xmlns:a16="http://schemas.microsoft.com/office/drawing/2014/main" id="{2AB47DBE-57A7-4086-918B-B74BAD5D4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59" y="2399398"/>
            <a:ext cx="4138988" cy="222850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3185FF-2537-45AC-AE44-F733A19933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17119" y="680217"/>
            <a:ext cx="7374881" cy="549756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u="sng" dirty="0"/>
              <a:t>SOLID</a:t>
            </a:r>
            <a:r>
              <a:rPr lang="en-US" dirty="0"/>
              <a:t>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Definite shape and volume.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KMT: particles packed together tightly and vibrating</a:t>
            </a:r>
          </a:p>
          <a:p>
            <a:pPr>
              <a:lnSpc>
                <a:spcPct val="110000"/>
              </a:lnSpc>
            </a:pPr>
            <a:r>
              <a:rPr lang="en-US" sz="2400" u="sng" dirty="0"/>
              <a:t>LIQUID</a:t>
            </a:r>
            <a:endParaRPr lang="en-US" u="sng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Definite volume; shape determined by surroundings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KMT : particles in contact with each other and can move past each other (slip/slide) </a:t>
            </a:r>
          </a:p>
          <a:p>
            <a:pPr>
              <a:lnSpc>
                <a:spcPct val="110000"/>
              </a:lnSpc>
            </a:pPr>
            <a:r>
              <a:rPr lang="en-US" sz="2400" u="sng" dirty="0"/>
              <a:t>GAS</a:t>
            </a:r>
            <a:endParaRPr lang="en-US" u="sng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shape and volume determined by surroundings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KMT : particles have very large spaces between them and move freely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B2CBBF-AB9B-C248-A8B6-6846661C3FA9}"/>
              </a:ext>
            </a:extLst>
          </p:cNvPr>
          <p:cNvSpPr txBox="1"/>
          <p:nvPr/>
        </p:nvSpPr>
        <p:spPr>
          <a:xfrm>
            <a:off x="569431" y="1604210"/>
            <a:ext cx="3673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States of Matter</a:t>
            </a:r>
          </a:p>
        </p:txBody>
      </p:sp>
    </p:spTree>
    <p:extLst>
      <p:ext uri="{BB962C8B-B14F-4D97-AF65-F5344CB8AC3E}">
        <p14:creationId xmlns:p14="http://schemas.microsoft.com/office/powerpoint/2010/main" val="25103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F8719-9C2B-8F49-ADCD-11D825216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38" y="534060"/>
            <a:ext cx="4391107" cy="18623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Kinetic Molecular Theory (KMT)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EF6842F-316B-534E-88EA-31C733AF5536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260138" y="2197609"/>
            <a:ext cx="4327099" cy="4032503"/>
          </a:xfrm>
        </p:spPr>
        <p:txBody>
          <a:bodyPr anchor="t">
            <a:normAutofit fontScale="85000" lnSpcReduction="10000"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defRPr/>
            </a:pPr>
            <a:r>
              <a:rPr lang="en-US" dirty="0"/>
              <a:t>Describes what happens to matter when the kinetic energy of particles changes. 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endParaRPr lang="en-US" dirty="0"/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dirty="0"/>
              <a:t>The main points in the theory are:</a:t>
            </a:r>
          </a:p>
          <a:p>
            <a:pPr marL="228600" indent="-22860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i="1" dirty="0"/>
              <a:t>Matter is made of small particles.</a:t>
            </a:r>
          </a:p>
          <a:p>
            <a:pPr marL="228600" indent="-22860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i="1" dirty="0"/>
              <a:t>There is empty space between particles.</a:t>
            </a:r>
          </a:p>
          <a:p>
            <a:pPr marL="228600" indent="-22860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i="1" dirty="0"/>
              <a:t>Particles are constantly moving.</a:t>
            </a:r>
          </a:p>
          <a:p>
            <a:pPr marL="228600" indent="-22860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i="1" dirty="0"/>
              <a:t>Energy makes particles move.  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430687F-E6F9-FE4E-AC9C-A67B3D272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6115" y="1295962"/>
            <a:ext cx="6179667" cy="426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4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747A3BEC-27F0-44FD-8E39-E547CEAE5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16" y="382577"/>
            <a:ext cx="6291262" cy="60928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D8A5E8-7559-4114-BAD8-B4E02B69999B}"/>
              </a:ext>
            </a:extLst>
          </p:cNvPr>
          <p:cNvSpPr/>
          <p:nvPr/>
        </p:nvSpPr>
        <p:spPr>
          <a:xfrm rot="19378272">
            <a:off x="9628241" y="3045380"/>
            <a:ext cx="542925" cy="1194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D914FD-B3F6-4709-8FE1-44613F742BFB}"/>
              </a:ext>
            </a:extLst>
          </p:cNvPr>
          <p:cNvSpPr/>
          <p:nvPr/>
        </p:nvSpPr>
        <p:spPr>
          <a:xfrm rot="19378272">
            <a:off x="9046127" y="3045379"/>
            <a:ext cx="542925" cy="1194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71BF5B-D8CB-4FDE-99DD-0426F53A8191}"/>
              </a:ext>
            </a:extLst>
          </p:cNvPr>
          <p:cNvSpPr/>
          <p:nvPr/>
        </p:nvSpPr>
        <p:spPr>
          <a:xfrm rot="12929447">
            <a:off x="7658951" y="3262736"/>
            <a:ext cx="542925" cy="1370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CDEBD0-43A3-4086-AE6A-C1CCF084FA38}"/>
              </a:ext>
            </a:extLst>
          </p:cNvPr>
          <p:cNvSpPr/>
          <p:nvPr/>
        </p:nvSpPr>
        <p:spPr>
          <a:xfrm rot="12929447">
            <a:off x="7251852" y="3271702"/>
            <a:ext cx="542925" cy="1104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E8DBA7-737E-4CC1-AEC0-1CA4C6E606F2}"/>
              </a:ext>
            </a:extLst>
          </p:cNvPr>
          <p:cNvSpPr/>
          <p:nvPr/>
        </p:nvSpPr>
        <p:spPr>
          <a:xfrm rot="16200000">
            <a:off x="7749507" y="4567828"/>
            <a:ext cx="542925" cy="1370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453792-B310-40FF-AE4C-A8E44A743742}"/>
              </a:ext>
            </a:extLst>
          </p:cNvPr>
          <p:cNvSpPr/>
          <p:nvPr/>
        </p:nvSpPr>
        <p:spPr>
          <a:xfrm rot="16200000">
            <a:off x="8641069" y="5152200"/>
            <a:ext cx="542925" cy="1152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0C202-2DCB-4611-8415-629CBC416B5B}"/>
              </a:ext>
            </a:extLst>
          </p:cNvPr>
          <p:cNvSpPr txBox="1"/>
          <p:nvPr/>
        </p:nvSpPr>
        <p:spPr>
          <a:xfrm>
            <a:off x="196827" y="377916"/>
            <a:ext cx="42164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Changes of state depend on factors such as </a:t>
            </a:r>
            <a:r>
              <a:rPr lang="en-US" sz="3200" b="1" dirty="0"/>
              <a:t>temperature</a:t>
            </a:r>
          </a:p>
          <a:p>
            <a:endParaRPr lang="en-US" sz="3200" dirty="0"/>
          </a:p>
          <a:p>
            <a:r>
              <a:rPr lang="en-US" sz="3200" dirty="0"/>
              <a:t>When heat is added to a substance, its particles </a:t>
            </a:r>
            <a:r>
              <a:rPr lang="en-US" sz="3200" b="1" dirty="0"/>
              <a:t>gain</a:t>
            </a:r>
            <a:r>
              <a:rPr lang="en-US" sz="3200" dirty="0"/>
              <a:t> kinetic energy and move </a:t>
            </a:r>
            <a:r>
              <a:rPr lang="en-US" sz="3200" b="1" dirty="0"/>
              <a:t>faster</a:t>
            </a:r>
            <a:r>
              <a:rPr lang="en-US" sz="3200" dirty="0"/>
              <a:t>, causing them to move </a:t>
            </a:r>
            <a:r>
              <a:rPr lang="en-US" sz="3200" b="1" dirty="0"/>
              <a:t>farther</a:t>
            </a:r>
            <a:r>
              <a:rPr lang="en-US" sz="3200" dirty="0"/>
              <a:t> apart</a:t>
            </a:r>
          </a:p>
        </p:txBody>
      </p:sp>
    </p:spTree>
    <p:extLst>
      <p:ext uri="{BB962C8B-B14F-4D97-AF65-F5344CB8AC3E}">
        <p14:creationId xmlns:p14="http://schemas.microsoft.com/office/powerpoint/2010/main" val="20243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F8719-9C2B-8F49-ADCD-11D825216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38" y="534060"/>
            <a:ext cx="4391107" cy="186234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Chemical Changes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BEF6842F-316B-534E-88EA-31C733AF5536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393150" y="2703798"/>
            <a:ext cx="4327099" cy="2858240"/>
          </a:xfrm>
        </p:spPr>
        <p:txBody>
          <a:bodyPr anchor="t">
            <a:normAutofit/>
          </a:bodyPr>
          <a:lstStyle/>
          <a:p>
            <a:r>
              <a:rPr lang="en-US" sz="2400" b="0" dirty="0"/>
              <a:t>A chemical change is a change that occurs when substances combine to form </a:t>
            </a:r>
            <a:r>
              <a:rPr lang="en-US" sz="2400" dirty="0">
                <a:highlight>
                  <a:srgbClr val="FFFF00"/>
                </a:highlight>
              </a:rPr>
              <a:t>new</a:t>
            </a:r>
            <a:r>
              <a:rPr lang="en-US" sz="2400" b="0" dirty="0"/>
              <a:t> substances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 Media 2" descr="The Chemistry of Fireworks">
            <a:hlinkClick r:id="" action="ppaction://media"/>
            <a:extLst>
              <a:ext uri="{FF2B5EF4-FFF2-40B4-BE49-F238E27FC236}">
                <a16:creationId xmlns:a16="http://schemas.microsoft.com/office/drawing/2014/main" id="{AB224258-2EA5-2C4C-9AE4-370ED18D83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73866" y="1478664"/>
            <a:ext cx="7074314" cy="39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8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iagram&#10;&#10;Description automatically generated">
            <a:extLst>
              <a:ext uri="{FF2B5EF4-FFF2-40B4-BE49-F238E27FC236}">
                <a16:creationId xmlns:a16="http://schemas.microsoft.com/office/drawing/2014/main" id="{5D8DE79B-A95D-EA4D-AB8A-80D8C1676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68" y="283986"/>
            <a:ext cx="9423263" cy="629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32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C372-A092-1240-BB0A-3445BDE8C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497" y="0"/>
            <a:ext cx="897100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79DE94-77C6-4F45-AD9A-34CF54E25BF6}"/>
              </a:ext>
            </a:extLst>
          </p:cNvPr>
          <p:cNvSpPr/>
          <p:nvPr/>
        </p:nvSpPr>
        <p:spPr>
          <a:xfrm>
            <a:off x="1842053" y="1470991"/>
            <a:ext cx="6069495" cy="1318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C0A97A-EB67-8848-A5A9-8D6ACF23835C}"/>
              </a:ext>
            </a:extLst>
          </p:cNvPr>
          <p:cNvSpPr/>
          <p:nvPr/>
        </p:nvSpPr>
        <p:spPr>
          <a:xfrm>
            <a:off x="1842053" y="2802834"/>
            <a:ext cx="5440733" cy="821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C5ACBC-E200-0A47-A61C-76AF8183F48B}"/>
              </a:ext>
            </a:extLst>
          </p:cNvPr>
          <p:cNvSpPr/>
          <p:nvPr/>
        </p:nvSpPr>
        <p:spPr>
          <a:xfrm>
            <a:off x="1610498" y="3637720"/>
            <a:ext cx="5672288" cy="821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E40AD0-DB73-D040-B97F-DF05E78C9326}"/>
              </a:ext>
            </a:extLst>
          </p:cNvPr>
          <p:cNvSpPr/>
          <p:nvPr/>
        </p:nvSpPr>
        <p:spPr>
          <a:xfrm>
            <a:off x="1725739" y="4412974"/>
            <a:ext cx="5672288" cy="1113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FD3C7A-E987-B544-8ABD-873B49A01401}"/>
              </a:ext>
            </a:extLst>
          </p:cNvPr>
          <p:cNvSpPr/>
          <p:nvPr/>
        </p:nvSpPr>
        <p:spPr>
          <a:xfrm>
            <a:off x="7911548" y="1470991"/>
            <a:ext cx="2159568" cy="1113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A5B2FF-76B5-8C43-929F-7C3D8893704E}"/>
              </a:ext>
            </a:extLst>
          </p:cNvPr>
          <p:cNvSpPr/>
          <p:nvPr/>
        </p:nvSpPr>
        <p:spPr>
          <a:xfrm>
            <a:off x="1610498" y="5526157"/>
            <a:ext cx="5672288" cy="1331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3BD1A58E-2881-694A-A0E0-516C939D2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" r="10288" b="-2"/>
          <a:stretch/>
        </p:blipFill>
        <p:spPr>
          <a:xfrm>
            <a:off x="1" y="10"/>
            <a:ext cx="4654296" cy="529051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F16255-2617-234B-9096-5039D976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71" y="265706"/>
            <a:ext cx="6399212" cy="1162801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Kahoot.it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3C8D46-620D-4B5F-9519-4CF373A74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670" y="1940119"/>
            <a:ext cx="6172413" cy="302944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Chemical Changes</a:t>
            </a:r>
          </a:p>
          <a:p>
            <a:pPr algn="ctr"/>
            <a:r>
              <a:rPr lang="en-US" sz="3600" dirty="0"/>
              <a:t> vs </a:t>
            </a:r>
          </a:p>
          <a:p>
            <a:pPr algn="ctr"/>
            <a:r>
              <a:rPr lang="en-US" sz="3600" dirty="0"/>
              <a:t>Physical Changes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Play with solid fill">
            <a:hlinkClick r:id="rId3"/>
            <a:extLst>
              <a:ext uri="{FF2B5EF4-FFF2-40B4-BE49-F238E27FC236}">
                <a16:creationId xmlns:a16="http://schemas.microsoft.com/office/drawing/2014/main" id="{828BFA7A-DDDD-9147-91D2-B96675B2D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39622" y="56524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03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55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69024"/>
            <a:ext cx="7534656" cy="50544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Soda + Mentos = Cray Cray">
            <a:extLst>
              <a:ext uri="{FF2B5EF4-FFF2-40B4-BE49-F238E27FC236}">
                <a16:creationId xmlns:a16="http://schemas.microsoft.com/office/drawing/2014/main" id="{1A17D92D-387D-D243-9F1E-31E3517FD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795" y="1188010"/>
            <a:ext cx="2307997" cy="230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mazon.com : Mentos Mint Candy, 1.32-Ounce Rolls (Pack of 30) : Grocery &amp;  Gourmet Food">
            <a:extLst>
              <a:ext uri="{FF2B5EF4-FFF2-40B4-BE49-F238E27FC236}">
                <a16:creationId xmlns:a16="http://schemas.microsoft.com/office/drawing/2014/main" id="{D4DB8017-DC69-E149-9C94-A07E719C1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795" y="3819218"/>
            <a:ext cx="2305051" cy="23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626" y="1071350"/>
            <a:ext cx="4629374" cy="50410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6B81E-1129-1046-9D76-E1BA9B46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2834" y="681591"/>
            <a:ext cx="3754671" cy="2528515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4400" b="0" cap="all" dirty="0">
                <a:solidFill>
                  <a:schemeClr val="bg1"/>
                </a:solidFill>
              </a:rPr>
              <a:t>Demo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9E843B-168A-434F-8361-E0EFACAC3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26316" y="3558549"/>
            <a:ext cx="506577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B5E7C6C-B1FA-4754-B40B-ABE18CE2A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77470"/>
            <a:ext cx="37398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4" descr="Scientist">
            <a:extLst>
              <a:ext uri="{FF2B5EF4-FFF2-40B4-BE49-F238E27FC236}">
                <a16:creationId xmlns:a16="http://schemas.microsoft.com/office/drawing/2014/main" id="{F57EC4A1-D0C8-CA4F-95E9-03F43635D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18427" y="2280878"/>
            <a:ext cx="2867592" cy="2867592"/>
          </a:xfrm>
          <a:prstGeom prst="rect">
            <a:avLst/>
          </a:prstGeom>
        </p:spPr>
      </p:pic>
      <p:pic>
        <p:nvPicPr>
          <p:cNvPr id="7" name="Graphic 6" descr="Link">
            <a:hlinkClick r:id="rId7"/>
            <a:extLst>
              <a:ext uri="{FF2B5EF4-FFF2-40B4-BE49-F238E27FC236}">
                <a16:creationId xmlns:a16="http://schemas.microsoft.com/office/drawing/2014/main" id="{B2F7A926-CE54-5349-8711-EB580F66BF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50570" y="29314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6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B1CCE3-FB1D-471C-9AFE-D20E81E64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2F38E4-1C61-4032-A6D5-2DA53FD349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4622" y="1113327"/>
            <a:ext cx="4862811" cy="2019488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Investigating matter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F38E87-6AF8-4488-B608-9FA2F57B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C3B76D-CC6E-42D0-8666-2A2164AB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5589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BA9D6C-8214-4E25-AF8B-48762AD8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9" y="3419903"/>
            <a:ext cx="5789163" cy="34380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E9B8BD-472F-4F54-AC9D-101EE349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71A14F-64B0-4CCE-900E-695C55EF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25689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11667-AFE1-4FF4-B118-E3F1202BE9B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102778" y="3419901"/>
            <a:ext cx="5565134" cy="3419906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M</a:t>
            </a:r>
            <a:r>
              <a:rPr lang="en-US" sz="2400" b="1" dirty="0"/>
              <a:t>atter</a:t>
            </a:r>
            <a:r>
              <a:rPr lang="en-US" sz="2400" dirty="0"/>
              <a:t> is </a:t>
            </a:r>
            <a:r>
              <a:rPr lang="en-US" sz="2400" u="sng" dirty="0"/>
              <a:t>anything that has </a:t>
            </a:r>
            <a:r>
              <a:rPr lang="en-US" sz="2400" b="1" u="sng" dirty="0"/>
              <a:t>MASS</a:t>
            </a:r>
            <a:r>
              <a:rPr lang="en-US" sz="2400" u="sng" dirty="0"/>
              <a:t> and </a:t>
            </a:r>
            <a:r>
              <a:rPr lang="en-US" sz="2400" b="1" u="sng" dirty="0"/>
              <a:t>VOLUME</a:t>
            </a:r>
          </a:p>
          <a:p>
            <a:pPr marL="2857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Mass</a:t>
            </a:r>
            <a:r>
              <a:rPr lang="en-US" dirty="0"/>
              <a:t> is the amount of matter in an object</a:t>
            </a:r>
          </a:p>
          <a:p>
            <a:pPr marL="2857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Volume</a:t>
            </a:r>
            <a:r>
              <a:rPr lang="en-US" dirty="0"/>
              <a:t> is the amount of space the matter occupies</a:t>
            </a:r>
          </a:p>
          <a:p>
            <a:pPr>
              <a:lnSpc>
                <a:spcPct val="130000"/>
              </a:lnSpc>
            </a:pPr>
            <a:r>
              <a:rPr lang="en-US" sz="2000" dirty="0"/>
              <a:t>Matter can be described by its </a:t>
            </a:r>
            <a:r>
              <a:rPr lang="en-US" sz="2000" u="sng" dirty="0"/>
              <a:t>properties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DBC76A-295F-4635-A28D-ADA24F38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animal, mammal&#10;&#10;Description automatically generated">
            <a:extLst>
              <a:ext uri="{FF2B5EF4-FFF2-40B4-BE49-F238E27FC236}">
                <a16:creationId xmlns:a16="http://schemas.microsoft.com/office/drawing/2014/main" id="{6683E794-648F-470B-8DC2-20FF0C57D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569" y="510836"/>
            <a:ext cx="4362798" cy="5772317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6392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263F21-FD5C-49D9-B5D3-5B94A4C99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1"/>
            <a:ext cx="1000102" cy="35728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5FEE01-7E1C-48BD-8FD4-2790F781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1"/>
            <a:ext cx="6547110" cy="3572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6B81E-1129-1046-9D76-E1BA9B46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936224"/>
            <a:ext cx="5516324" cy="293427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5400" b="0" cap="all" dirty="0">
                <a:solidFill>
                  <a:schemeClr val="bg1"/>
                </a:solidFill>
              </a:rPr>
              <a:t>Demo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1608268"/>
            <a:ext cx="4626864" cy="35998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4" descr="Scientist">
            <a:extLst>
              <a:ext uri="{FF2B5EF4-FFF2-40B4-BE49-F238E27FC236}">
                <a16:creationId xmlns:a16="http://schemas.microsoft.com/office/drawing/2014/main" id="{F57EC4A1-D0C8-CA4F-95E9-03F43635D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8756" y="2077776"/>
            <a:ext cx="2582221" cy="25822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0598E82-FBBE-4514-AC7D-75D1347F8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254388"/>
            <a:ext cx="7498081" cy="15972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36EA07-E1C7-4DE1-B196-FBCA4D1A0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C17599-20C8-4B64-8853-7E2891FC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B342F4-B533-4771-B828-654C36158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177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7D3A06-1DA9-5B43-B38C-C880A6352F9C}"/>
              </a:ext>
            </a:extLst>
          </p:cNvPr>
          <p:cNvSpPr txBox="1"/>
          <p:nvPr/>
        </p:nvSpPr>
        <p:spPr>
          <a:xfrm>
            <a:off x="1852397" y="5597032"/>
            <a:ext cx="5207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Chemical Changes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3E594-185C-BA43-B932-97495C2F6D6C}"/>
              </a:ext>
            </a:extLst>
          </p:cNvPr>
          <p:cNvSpPr txBox="1"/>
          <p:nvPr/>
        </p:nvSpPr>
        <p:spPr>
          <a:xfrm>
            <a:off x="7786428" y="3656740"/>
            <a:ext cx="4341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What is the evidence that it was a chemical change?</a:t>
            </a:r>
            <a:endParaRPr lang="en-US" sz="20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E55584-519B-1C4D-9D07-73194B55853F}"/>
              </a:ext>
            </a:extLst>
          </p:cNvPr>
          <p:cNvSpPr txBox="1"/>
          <p:nvPr/>
        </p:nvSpPr>
        <p:spPr>
          <a:xfrm>
            <a:off x="8324630" y="1988819"/>
            <a:ext cx="3483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Calcium + Water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B7444A-1013-BB47-B46F-C5B8BAABA1D4}"/>
              </a:ext>
            </a:extLst>
          </p:cNvPr>
          <p:cNvSpPr txBox="1"/>
          <p:nvPr/>
        </p:nvSpPr>
        <p:spPr>
          <a:xfrm>
            <a:off x="7786428" y="2757041"/>
            <a:ext cx="5237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Ca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(s)</a:t>
            </a: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dirty="0"/>
              <a:t>+ 2H</a:t>
            </a:r>
            <a:r>
              <a:rPr lang="en-US" sz="1600" b="1" baseline="-25000" dirty="0"/>
              <a:t>2</a:t>
            </a:r>
            <a:r>
              <a:rPr lang="en-US" sz="1600" b="1" dirty="0"/>
              <a:t>O </a:t>
            </a:r>
            <a:r>
              <a:rPr lang="en-US" sz="1600" b="1" dirty="0">
                <a:sym typeface="Wingdings" pitchFamily="2" charset="2"/>
              </a:rPr>
              <a:t> Ca(OH)</a:t>
            </a:r>
            <a:r>
              <a:rPr lang="en-US" sz="1600" b="1" baseline="-25000" dirty="0">
                <a:sym typeface="Wingdings" pitchFamily="2" charset="2"/>
              </a:rPr>
              <a:t>2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(s)</a:t>
            </a:r>
            <a:r>
              <a:rPr lang="en-US" sz="1600" b="1" dirty="0">
                <a:sym typeface="Wingdings" pitchFamily="2" charset="2"/>
              </a:rPr>
              <a:t> + H</a:t>
            </a:r>
            <a:r>
              <a:rPr lang="en-US" sz="1600" b="1" baseline="-25000" dirty="0">
                <a:sym typeface="Wingdings" pitchFamily="2" charset="2"/>
              </a:rPr>
              <a:t>2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(g)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8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263F21-FD5C-49D9-B5D3-5B94A4C99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1"/>
            <a:ext cx="1000102" cy="35728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5FEE01-7E1C-48BD-8FD4-2790F781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1"/>
            <a:ext cx="6547110" cy="3572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6B81E-1129-1046-9D76-E1BA9B46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936224"/>
            <a:ext cx="5516324" cy="293427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5400" b="0" cap="all" dirty="0">
                <a:solidFill>
                  <a:schemeClr val="bg1"/>
                </a:solidFill>
              </a:rPr>
              <a:t>Demo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1608268"/>
            <a:ext cx="4626864" cy="35998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4" descr="Scientist">
            <a:extLst>
              <a:ext uri="{FF2B5EF4-FFF2-40B4-BE49-F238E27FC236}">
                <a16:creationId xmlns:a16="http://schemas.microsoft.com/office/drawing/2014/main" id="{F57EC4A1-D0C8-CA4F-95E9-03F43635D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8756" y="2077776"/>
            <a:ext cx="2582221" cy="25822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0598E82-FBBE-4514-AC7D-75D1347F8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254388"/>
            <a:ext cx="7498081" cy="15972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36EA07-E1C7-4DE1-B196-FBCA4D1A0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C17599-20C8-4B64-8853-7E2891FC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B342F4-B533-4771-B828-654C36158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177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7D3A06-1DA9-5B43-B38C-C880A6352F9C}"/>
              </a:ext>
            </a:extLst>
          </p:cNvPr>
          <p:cNvSpPr txBox="1"/>
          <p:nvPr/>
        </p:nvSpPr>
        <p:spPr>
          <a:xfrm>
            <a:off x="75672" y="5597032"/>
            <a:ext cx="749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Observing Chemical Changes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3E594-185C-BA43-B932-97495C2F6D6C}"/>
              </a:ext>
            </a:extLst>
          </p:cNvPr>
          <p:cNvSpPr txBox="1"/>
          <p:nvPr/>
        </p:nvSpPr>
        <p:spPr>
          <a:xfrm>
            <a:off x="7714635" y="2517237"/>
            <a:ext cx="43417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What kind of qualitative observations can we make regarding the following demo?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18CB3C-6F9B-B34D-9E22-915B9118740A}"/>
              </a:ext>
            </a:extLst>
          </p:cNvPr>
          <p:cNvSpPr txBox="1"/>
          <p:nvPr/>
        </p:nvSpPr>
        <p:spPr>
          <a:xfrm>
            <a:off x="7844733" y="4820318"/>
            <a:ext cx="43417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i="1" dirty="0"/>
          </a:p>
          <a:p>
            <a:r>
              <a:rPr lang="en-US" i="1" dirty="0"/>
              <a:t>Materials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30%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Dish soap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Catalyst, such as KI (or yeast + warm water)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BB227F-8AAD-7C40-8D06-C371D9F86657}"/>
              </a:ext>
            </a:extLst>
          </p:cNvPr>
          <p:cNvSpPr/>
          <p:nvPr/>
        </p:nvSpPr>
        <p:spPr>
          <a:xfrm>
            <a:off x="8354703" y="327598"/>
            <a:ext cx="28842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Elephant </a:t>
            </a:r>
          </a:p>
          <a:p>
            <a:r>
              <a:rPr lang="en-US" sz="3600" b="1" dirty="0"/>
              <a:t>Toothpaste</a:t>
            </a:r>
          </a:p>
        </p:txBody>
      </p:sp>
    </p:spTree>
    <p:extLst>
      <p:ext uri="{BB962C8B-B14F-4D97-AF65-F5344CB8AC3E}">
        <p14:creationId xmlns:p14="http://schemas.microsoft.com/office/powerpoint/2010/main" val="1483567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263F21-FD5C-49D9-B5D3-5B94A4C99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1"/>
            <a:ext cx="1000102" cy="35728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5FEE01-7E1C-48BD-8FD4-2790F781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1"/>
            <a:ext cx="6547110" cy="3572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6B81E-1129-1046-9D76-E1BA9B46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823" y="259008"/>
            <a:ext cx="2618242" cy="1163631"/>
          </a:xfrm>
        </p:spPr>
        <p:txBody>
          <a:bodyPr vert="horz" lIns="109728" tIns="109728" rIns="109728" bIns="91440" rtlCol="0" anchor="ctr"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en-US" sz="5400" b="0" cap="all" dirty="0">
                <a:solidFill>
                  <a:schemeClr val="tx2"/>
                </a:solidFill>
              </a:rPr>
              <a:t>Labs</a:t>
            </a:r>
            <a:r>
              <a:rPr lang="en-US" sz="5400" b="0" cap="al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1608268"/>
            <a:ext cx="4626864" cy="35998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4" descr="Scientist">
            <a:extLst>
              <a:ext uri="{FF2B5EF4-FFF2-40B4-BE49-F238E27FC236}">
                <a16:creationId xmlns:a16="http://schemas.microsoft.com/office/drawing/2014/main" id="{F57EC4A1-D0C8-CA4F-95E9-03F43635D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6890" y="-33075"/>
            <a:ext cx="1593797" cy="159379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0598E82-FBBE-4514-AC7D-75D1347F8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254388"/>
            <a:ext cx="7498081" cy="15972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36EA07-E1C7-4DE1-B196-FBCA4D1A0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C17599-20C8-4B64-8853-7E2891FC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B342F4-B533-4771-B828-654C36158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177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7D3A06-1DA9-5B43-B38C-C880A6352F9C}"/>
              </a:ext>
            </a:extLst>
          </p:cNvPr>
          <p:cNvSpPr txBox="1"/>
          <p:nvPr/>
        </p:nvSpPr>
        <p:spPr>
          <a:xfrm>
            <a:off x="1632622" y="5729849"/>
            <a:ext cx="6638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Observing Matter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E55584-519B-1C4D-9D07-73194B55853F}"/>
              </a:ext>
            </a:extLst>
          </p:cNvPr>
          <p:cNvSpPr txBox="1"/>
          <p:nvPr/>
        </p:nvSpPr>
        <p:spPr>
          <a:xfrm>
            <a:off x="1221278" y="1905405"/>
            <a:ext cx="6389810" cy="1451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spcBef>
                <a:spcPts val="930"/>
              </a:spcBef>
              <a:buFont typeface="+mj-lt"/>
              <a:buAutoNum type="arabicPeriod"/>
            </a:pPr>
            <a:r>
              <a:rPr lang="en-US" sz="3200" b="1" spc="150" dirty="0">
                <a:solidFill>
                  <a:schemeClr val="bg1"/>
                </a:solidFill>
              </a:rPr>
              <a:t>Bag of Change  </a:t>
            </a:r>
          </a:p>
          <a:p>
            <a:pPr marL="457200" indent="-457200">
              <a:lnSpc>
                <a:spcPct val="130000"/>
              </a:lnSpc>
              <a:spcBef>
                <a:spcPts val="930"/>
              </a:spcBef>
              <a:buFont typeface="+mj-lt"/>
              <a:buAutoNum type="arabicPeriod"/>
            </a:pPr>
            <a:r>
              <a:rPr lang="en-US" sz="3200" b="1" spc="150" dirty="0">
                <a:solidFill>
                  <a:schemeClr val="bg1"/>
                </a:solidFill>
              </a:rPr>
              <a:t>Slivers of Silver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359E3251-7C75-7B48-979A-3D65B56F77C2}"/>
              </a:ext>
            </a:extLst>
          </p:cNvPr>
          <p:cNvSpPr txBox="1">
            <a:spLocks/>
          </p:cNvSpPr>
          <p:nvPr/>
        </p:nvSpPr>
        <p:spPr>
          <a:xfrm>
            <a:off x="7730718" y="763823"/>
            <a:ext cx="4390521" cy="455268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For </a:t>
            </a:r>
            <a:r>
              <a:rPr lang="en-US" sz="3200" u="sng" dirty="0"/>
              <a:t>each</a:t>
            </a:r>
            <a:r>
              <a:rPr lang="en-US" sz="3200" dirty="0"/>
              <a:t> lab: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Question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Hypothesis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Procedure: See &lt;</a:t>
            </a:r>
            <a:r>
              <a:rPr lang="en-US" sz="3200" dirty="0">
                <a:solidFill>
                  <a:srgbClr val="FF0000"/>
                </a:solidFill>
              </a:rPr>
              <a:t>title of lab</a:t>
            </a:r>
            <a:r>
              <a:rPr lang="en-US" sz="3200" dirty="0"/>
              <a:t>&gt;, p. </a:t>
            </a:r>
            <a:r>
              <a:rPr lang="en-US" sz="3200" dirty="0">
                <a:solidFill>
                  <a:srgbClr val="FF0000"/>
                </a:solidFill>
              </a:rPr>
              <a:t>__</a:t>
            </a:r>
            <a:r>
              <a:rPr lang="en-US" sz="3200" dirty="0"/>
              <a:t>, BC Science 9, 2007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Observations &amp; Data: </a:t>
            </a:r>
            <a:r>
              <a:rPr lang="en-US" sz="3200" i="1" dirty="0"/>
              <a:t>make data table skeleton(s)</a:t>
            </a:r>
          </a:p>
        </p:txBody>
      </p:sp>
    </p:spTree>
    <p:extLst>
      <p:ext uri="{BB962C8B-B14F-4D97-AF65-F5344CB8AC3E}">
        <p14:creationId xmlns:p14="http://schemas.microsoft.com/office/powerpoint/2010/main" val="2941434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328B42-F209-5A42-BE49-6A7A11A94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301" y="0"/>
            <a:ext cx="9417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62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D48E98-495F-AA48-9C31-74C8AEAA0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397" y="0"/>
            <a:ext cx="9811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61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7933153-4D0E-7E42-876A-FB01989C8B46}"/>
              </a:ext>
            </a:extLst>
          </p:cNvPr>
          <p:cNvSpPr txBox="1"/>
          <p:nvPr/>
        </p:nvSpPr>
        <p:spPr>
          <a:xfrm>
            <a:off x="467571" y="1284182"/>
            <a:ext cx="5196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Slivers of Silver Lab: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DF0407-DBF6-1341-9382-76CF7DF02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245" y="601182"/>
            <a:ext cx="6367755" cy="22526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C2BD919-EBE4-2842-894E-B9F160708C28}"/>
              </a:ext>
            </a:extLst>
          </p:cNvPr>
          <p:cNvSpPr txBox="1"/>
          <p:nvPr/>
        </p:nvSpPr>
        <p:spPr>
          <a:xfrm>
            <a:off x="627529" y="4436569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Bag of Change Lab: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73F8C9-99CA-DA45-85C9-6FE45CD59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743" y="4004159"/>
            <a:ext cx="2097221" cy="199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27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FBB494-D3DA-7149-8242-17F6CCB69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6439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9976E8-A769-6144-A2B9-705DEA2AB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65545"/>
            <a:ext cx="6096000" cy="313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20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F1DDE2-0F2D-454A-A489-354330C5B661}"/>
              </a:ext>
            </a:extLst>
          </p:cNvPr>
          <p:cNvSpPr txBox="1"/>
          <p:nvPr/>
        </p:nvSpPr>
        <p:spPr>
          <a:xfrm>
            <a:off x="986757" y="2598003"/>
            <a:ext cx="5468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Hydrogen Lab: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9BB75F-0711-BD49-A1EE-7698C4F37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230" y="1834350"/>
            <a:ext cx="2419066" cy="248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2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86DD79-F4CA-4DD7-9C78-AC180665F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495508"/>
            <a:ext cx="4426072" cy="4368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D4C2F-83FC-0E49-ADEF-8FE2DC35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952825"/>
            <a:ext cx="3411973" cy="36356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are properties?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4426072" cy="15144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514475"/>
            <a:ext cx="7765922" cy="43569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01324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51" y="5863306"/>
            <a:ext cx="12192001" cy="9946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80746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154431-31BA-C147-A3B3-5E6057ED8B65}"/>
              </a:ext>
            </a:extLst>
          </p:cNvPr>
          <p:cNvSpPr/>
          <p:nvPr/>
        </p:nvSpPr>
        <p:spPr>
          <a:xfrm>
            <a:off x="6103954" y="182276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400" b="1" dirty="0"/>
              <a:t>PHYSICAL PROPERTIES</a:t>
            </a:r>
            <a:r>
              <a:rPr lang="en-US" sz="2400" dirty="0"/>
              <a:t>: </a:t>
            </a:r>
            <a:r>
              <a:rPr lang="en-CA" sz="2400" dirty="0"/>
              <a:t>is a characteristic of a substance that can be </a:t>
            </a:r>
            <a:r>
              <a:rPr lang="en-CA" sz="2400" b="1" dirty="0"/>
              <a:t>observed</a:t>
            </a:r>
            <a:r>
              <a:rPr lang="en-CA" sz="2400" dirty="0"/>
              <a:t> or </a:t>
            </a:r>
            <a:r>
              <a:rPr lang="en-CA" sz="2400" b="1" dirty="0"/>
              <a:t>measured</a:t>
            </a:r>
            <a:r>
              <a:rPr lang="en-CA" sz="2400" dirty="0"/>
              <a:t> without changing the identity of the substance</a:t>
            </a:r>
            <a:endParaRPr lang="en-US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54661D-80D8-C04C-AA02-6A8FD93049AB}"/>
              </a:ext>
            </a:extLst>
          </p:cNvPr>
          <p:cNvSpPr/>
          <p:nvPr/>
        </p:nvSpPr>
        <p:spPr>
          <a:xfrm>
            <a:off x="6016155" y="4082292"/>
            <a:ext cx="59424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400" b="1" dirty="0"/>
              <a:t>CHEMICAL PROPERTIES</a:t>
            </a:r>
            <a:r>
              <a:rPr lang="en-US" sz="2400" dirty="0"/>
              <a:t>: describe a substances ability to </a:t>
            </a:r>
            <a:r>
              <a:rPr lang="en-US" sz="2400" b="1" dirty="0"/>
              <a:t>react chemically </a:t>
            </a:r>
            <a:r>
              <a:rPr lang="en-US" sz="2400" dirty="0"/>
              <a:t>with other  substances to form new products.</a:t>
            </a:r>
          </a:p>
        </p:txBody>
      </p:sp>
      <p:pic>
        <p:nvPicPr>
          <p:cNvPr id="9" name="Graphic 8" descr="Beaker with solid fill">
            <a:extLst>
              <a:ext uri="{FF2B5EF4-FFF2-40B4-BE49-F238E27FC236}">
                <a16:creationId xmlns:a16="http://schemas.microsoft.com/office/drawing/2014/main" id="{7456128A-94CD-814D-9D85-BEF836732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8082" y="4054936"/>
            <a:ext cx="1278079" cy="127807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8E5195C-E0F2-4A41-91B2-98D57CF1CA3E}"/>
              </a:ext>
            </a:extLst>
          </p:cNvPr>
          <p:cNvSpPr/>
          <p:nvPr/>
        </p:nvSpPr>
        <p:spPr>
          <a:xfrm>
            <a:off x="4430646" y="1172818"/>
            <a:ext cx="7950330" cy="2720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812DF2-7818-AD44-93C4-5585056124EA}"/>
              </a:ext>
            </a:extLst>
          </p:cNvPr>
          <p:cNvCxnSpPr/>
          <p:nvPr/>
        </p:nvCxnSpPr>
        <p:spPr>
          <a:xfrm>
            <a:off x="6545628" y="2899075"/>
            <a:ext cx="15574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1C0438-A1B0-8344-ADF3-EF612B7AFD09}"/>
              </a:ext>
            </a:extLst>
          </p:cNvPr>
          <p:cNvCxnSpPr/>
          <p:nvPr/>
        </p:nvCxnSpPr>
        <p:spPr>
          <a:xfrm>
            <a:off x="8586462" y="2912329"/>
            <a:ext cx="15574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Magnifying glass with solid fill">
            <a:extLst>
              <a:ext uri="{FF2B5EF4-FFF2-40B4-BE49-F238E27FC236}">
                <a16:creationId xmlns:a16="http://schemas.microsoft.com/office/drawing/2014/main" id="{8CA397D9-D558-B841-9A3E-B1CF36296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98635" y="1584414"/>
            <a:ext cx="914400" cy="914400"/>
          </a:xfrm>
          <a:prstGeom prst="rect">
            <a:avLst/>
          </a:prstGeom>
        </p:spPr>
      </p:pic>
      <p:pic>
        <p:nvPicPr>
          <p:cNvPr id="23" name="Graphic 22" descr="Ruler with solid fill">
            <a:extLst>
              <a:ext uri="{FF2B5EF4-FFF2-40B4-BE49-F238E27FC236}">
                <a16:creationId xmlns:a16="http://schemas.microsoft.com/office/drawing/2014/main" id="{11B721BB-9432-9542-B8E6-FB202EB9F1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32721" y="2172616"/>
            <a:ext cx="914400" cy="914400"/>
          </a:xfrm>
          <a:prstGeom prst="rect">
            <a:avLst/>
          </a:prstGeom>
        </p:spPr>
      </p:pic>
      <p:pic>
        <p:nvPicPr>
          <p:cNvPr id="24" name="Graphic 23" descr="Scale with solid fill">
            <a:extLst>
              <a:ext uri="{FF2B5EF4-FFF2-40B4-BE49-F238E27FC236}">
                <a16:creationId xmlns:a16="http://schemas.microsoft.com/office/drawing/2014/main" id="{8C553BED-14F6-484A-AAC0-192F59A561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57384" y="2466624"/>
            <a:ext cx="914400" cy="914400"/>
          </a:xfrm>
          <a:prstGeom prst="rect">
            <a:avLst/>
          </a:prstGeom>
        </p:spPr>
      </p:pic>
      <p:pic>
        <p:nvPicPr>
          <p:cNvPr id="25" name="Graphic 24" descr="Thermometer with solid fill">
            <a:extLst>
              <a:ext uri="{FF2B5EF4-FFF2-40B4-BE49-F238E27FC236}">
                <a16:creationId xmlns:a16="http://schemas.microsoft.com/office/drawing/2014/main" id="{00F07781-28D3-0840-B457-E07C556DCF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76981" y="27999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6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E1977-E47D-427F-A9E8-0EA8010D23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437" y="1133198"/>
            <a:ext cx="3844092" cy="3302547"/>
          </a:xfrm>
        </p:spPr>
        <p:txBody>
          <a:bodyPr vert="horz" lIns="109728" tIns="109728" rIns="109728" bIns="91440" rtlCol="0" anchor="ctr"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PHYSICAL PROPERTIES used to describe matter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83860-92B3-4164-AA5B-C58622BACCE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8733" y="4958044"/>
            <a:ext cx="3616073" cy="106510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Two categories: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CC16270-0198-443D-A201-2FB3163CC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082" y="1735318"/>
            <a:ext cx="2843784" cy="2486130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CE50A25-23E4-44AC-A4E5-38C15E08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00792" y="773513"/>
            <a:ext cx="64008" cy="53858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clock&#10;&#10;Description automatically generated">
            <a:extLst>
              <a:ext uri="{FF2B5EF4-FFF2-40B4-BE49-F238E27FC236}">
                <a16:creationId xmlns:a16="http://schemas.microsoft.com/office/drawing/2014/main" id="{6A71DF7B-523F-4CB1-A813-87AB7A894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155" y="1801808"/>
            <a:ext cx="2843784" cy="2287391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635DE8C-37E1-6B47-848E-C69EC070683A}"/>
              </a:ext>
            </a:extLst>
          </p:cNvPr>
          <p:cNvSpPr txBox="1">
            <a:spLocks/>
          </p:cNvSpPr>
          <p:nvPr/>
        </p:nvSpPr>
        <p:spPr>
          <a:xfrm>
            <a:off x="8810152" y="4056209"/>
            <a:ext cx="3055142" cy="1434389"/>
          </a:xfrm>
          <a:prstGeom prst="rect">
            <a:avLst/>
          </a:prstGeom>
        </p:spPr>
        <p:txBody>
          <a:bodyPr vert="horz" lIns="109728" tIns="109728" rIns="109728" bIns="9144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30000"/>
              </a:lnSpc>
            </a:pPr>
            <a:endParaRPr lang="en-US" sz="1400" b="1" dirty="0"/>
          </a:p>
          <a:p>
            <a:pPr lvl="1" indent="-342900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sz="2400" dirty="0"/>
              <a:t>measured </a:t>
            </a:r>
            <a:r>
              <a:rPr lang="en-US" sz="2400" b="1" dirty="0"/>
              <a:t>numerically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EB4E241-3D9E-4145-980F-D1CAFFDA3EA3}"/>
              </a:ext>
            </a:extLst>
          </p:cNvPr>
          <p:cNvSpPr txBox="1">
            <a:spLocks/>
          </p:cNvSpPr>
          <p:nvPr/>
        </p:nvSpPr>
        <p:spPr>
          <a:xfrm>
            <a:off x="8580383" y="487682"/>
            <a:ext cx="3564960" cy="1434389"/>
          </a:xfrm>
          <a:prstGeom prst="rect">
            <a:avLst/>
          </a:prstGeom>
        </p:spPr>
        <p:txBody>
          <a:bodyPr vert="horz" lIns="109728" tIns="109728" rIns="109728" bIns="91440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30000"/>
              </a:lnSpc>
            </a:pPr>
            <a:endParaRPr lang="en-US" sz="1400" b="1" dirty="0"/>
          </a:p>
          <a:p>
            <a:pPr lvl="1" algn="ctr">
              <a:lnSpc>
                <a:spcPct val="130000"/>
              </a:lnSpc>
            </a:pPr>
            <a:r>
              <a:rPr lang="en-US" sz="3900" b="1" dirty="0"/>
              <a:t>Quantitative</a:t>
            </a:r>
            <a:endParaRPr lang="en-US" sz="1400" b="1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BA81315-044B-AB41-BE80-636B03DABEB9}"/>
              </a:ext>
            </a:extLst>
          </p:cNvPr>
          <p:cNvSpPr txBox="1">
            <a:spLocks/>
          </p:cNvSpPr>
          <p:nvPr/>
        </p:nvSpPr>
        <p:spPr>
          <a:xfrm>
            <a:off x="4848727" y="4350930"/>
            <a:ext cx="3616073" cy="921654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described</a:t>
            </a:r>
            <a:r>
              <a:rPr lang="en-US" sz="2400" b="0" dirty="0"/>
              <a:t> but not measured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categorical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E3465D0-7F41-FE41-B20D-4DC77B1D29FF}"/>
              </a:ext>
            </a:extLst>
          </p:cNvPr>
          <p:cNvSpPr txBox="1">
            <a:spLocks/>
          </p:cNvSpPr>
          <p:nvPr/>
        </p:nvSpPr>
        <p:spPr>
          <a:xfrm>
            <a:off x="4769522" y="398818"/>
            <a:ext cx="3616073" cy="1468759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endParaRPr lang="en-US" sz="1400" dirty="0"/>
          </a:p>
          <a:p>
            <a:pPr lvl="1" algn="ctr">
              <a:lnSpc>
                <a:spcPct val="130000"/>
              </a:lnSpc>
            </a:pPr>
            <a:r>
              <a:rPr lang="en-US" sz="3600" b="1" dirty="0"/>
              <a:t>Qualitative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7965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E1977-E47D-427F-A9E8-0EA8010D23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6143" y="462144"/>
            <a:ext cx="3844092" cy="3302547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PHYSICAL PROPERTIES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83860-92B3-4164-AA5B-C58622BACCE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58733" y="4958044"/>
            <a:ext cx="3616073" cy="106510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Two categories: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CE50A25-23E4-44AC-A4E5-38C15E08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00792" y="773513"/>
            <a:ext cx="64008" cy="53858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EB4E241-3D9E-4145-980F-D1CAFFDA3EA3}"/>
              </a:ext>
            </a:extLst>
          </p:cNvPr>
          <p:cNvSpPr txBox="1">
            <a:spLocks/>
          </p:cNvSpPr>
          <p:nvPr/>
        </p:nvSpPr>
        <p:spPr>
          <a:xfrm>
            <a:off x="8580383" y="487682"/>
            <a:ext cx="3564960" cy="1434389"/>
          </a:xfrm>
          <a:prstGeom prst="rect">
            <a:avLst/>
          </a:prstGeom>
        </p:spPr>
        <p:txBody>
          <a:bodyPr vert="horz" lIns="109728" tIns="109728" rIns="109728" bIns="91440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30000"/>
              </a:lnSpc>
            </a:pPr>
            <a:endParaRPr lang="en-US" sz="1400" b="1" dirty="0"/>
          </a:p>
          <a:p>
            <a:pPr lvl="1" algn="ctr">
              <a:lnSpc>
                <a:spcPct val="130000"/>
              </a:lnSpc>
            </a:pPr>
            <a:r>
              <a:rPr lang="en-US" sz="3900" b="1" dirty="0"/>
              <a:t>Quantitative</a:t>
            </a:r>
            <a:endParaRPr lang="en-US" sz="1400" b="1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E3465D0-7F41-FE41-B20D-4DC77B1D29FF}"/>
              </a:ext>
            </a:extLst>
          </p:cNvPr>
          <p:cNvSpPr txBox="1">
            <a:spLocks/>
          </p:cNvSpPr>
          <p:nvPr/>
        </p:nvSpPr>
        <p:spPr>
          <a:xfrm>
            <a:off x="4769522" y="398818"/>
            <a:ext cx="3616073" cy="1468759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endParaRPr lang="en-US" sz="1400" dirty="0"/>
          </a:p>
          <a:p>
            <a:pPr lvl="1" algn="ctr">
              <a:lnSpc>
                <a:spcPct val="130000"/>
              </a:lnSpc>
            </a:pPr>
            <a:r>
              <a:rPr lang="en-US" sz="3600" b="1" dirty="0"/>
              <a:t>Qualitative</a:t>
            </a:r>
            <a:endParaRPr lang="en-US" sz="1400" b="1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C6ABA39-BDD3-D740-9034-FB7862451107}"/>
              </a:ext>
            </a:extLst>
          </p:cNvPr>
          <p:cNvSpPr txBox="1">
            <a:spLocks/>
          </p:cNvSpPr>
          <p:nvPr/>
        </p:nvSpPr>
        <p:spPr>
          <a:xfrm>
            <a:off x="4769521" y="2451122"/>
            <a:ext cx="3616073" cy="2200391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endParaRPr lang="en-US" sz="1400" dirty="0"/>
          </a:p>
          <a:p>
            <a:pPr lvl="1" algn="ctr">
              <a:lnSpc>
                <a:spcPct val="130000"/>
              </a:lnSpc>
            </a:pPr>
            <a:r>
              <a:rPr lang="en-US" sz="3600" b="1" dirty="0"/>
              <a:t>Qua</a:t>
            </a:r>
            <a:r>
              <a:rPr lang="en-US" sz="6900" b="1" dirty="0">
                <a:solidFill>
                  <a:srgbClr val="FF0000"/>
                </a:solidFill>
              </a:rPr>
              <a:t>L</a:t>
            </a:r>
            <a:r>
              <a:rPr lang="en-US" sz="3600" b="1" dirty="0"/>
              <a:t>itative</a:t>
            </a:r>
            <a:endParaRPr lang="en-US" sz="1400" b="1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C2CCA87-3FD9-C448-9F4E-F1F2EBEC548A}"/>
              </a:ext>
            </a:extLst>
          </p:cNvPr>
          <p:cNvSpPr txBox="1">
            <a:spLocks/>
          </p:cNvSpPr>
          <p:nvPr/>
        </p:nvSpPr>
        <p:spPr>
          <a:xfrm>
            <a:off x="8423560" y="2513936"/>
            <a:ext cx="3878606" cy="1554433"/>
          </a:xfrm>
          <a:prstGeom prst="rect">
            <a:avLst/>
          </a:prstGeom>
        </p:spPr>
        <p:txBody>
          <a:bodyPr vert="horz" lIns="109728" tIns="109728" rIns="109728" bIns="91440" rtlCol="0" anchor="t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30000"/>
              </a:lnSpc>
            </a:pPr>
            <a:endParaRPr lang="en-US" sz="1400" b="1" dirty="0"/>
          </a:p>
          <a:p>
            <a:pPr lvl="1" algn="ctr">
              <a:lnSpc>
                <a:spcPct val="130000"/>
              </a:lnSpc>
            </a:pPr>
            <a:r>
              <a:rPr lang="en-US" sz="3600" b="1" dirty="0"/>
              <a:t>Qua</a:t>
            </a:r>
            <a:r>
              <a:rPr lang="en-US" sz="6000" b="1" dirty="0">
                <a:solidFill>
                  <a:srgbClr val="FF0000"/>
                </a:solidFill>
              </a:rPr>
              <a:t>N</a:t>
            </a:r>
            <a:r>
              <a:rPr lang="en-US" sz="3600" b="1" dirty="0"/>
              <a:t>titative</a:t>
            </a:r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7C8EC-DEA7-D949-BE02-6C347CD2363C}"/>
              </a:ext>
            </a:extLst>
          </p:cNvPr>
          <p:cNvSpPr txBox="1"/>
          <p:nvPr/>
        </p:nvSpPr>
        <p:spPr>
          <a:xfrm>
            <a:off x="9725000" y="3948527"/>
            <a:ext cx="6026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B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E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R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DA6CA8C5-EF4F-D843-BA92-8B35DE2B1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08338">
            <a:off x="6405519" y="2832948"/>
            <a:ext cx="1092208" cy="10922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A1555AD-378D-2140-B231-221E451493E8}"/>
              </a:ext>
            </a:extLst>
          </p:cNvPr>
          <p:cNvSpPr txBox="1"/>
          <p:nvPr/>
        </p:nvSpPr>
        <p:spPr>
          <a:xfrm rot="20411421">
            <a:off x="7498655" y="2798051"/>
            <a:ext cx="593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K</a:t>
            </a:r>
          </a:p>
        </p:txBody>
      </p:sp>
      <p:pic>
        <p:nvPicPr>
          <p:cNvPr id="35" name="Picture 34" descr="A picture containing light&#10;&#10;Description automatically generated">
            <a:extLst>
              <a:ext uri="{FF2B5EF4-FFF2-40B4-BE49-F238E27FC236}">
                <a16:creationId xmlns:a16="http://schemas.microsoft.com/office/drawing/2014/main" id="{9321983F-4461-694C-A7E8-7D9490F88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847" y="2835328"/>
            <a:ext cx="1936587" cy="208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60B38-0EF2-0443-8DB9-C52C20A7C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09" y="343202"/>
            <a:ext cx="3411973" cy="3271464"/>
          </a:xfrm>
        </p:spPr>
        <p:txBody>
          <a:bodyPr/>
          <a:lstStyle/>
          <a:p>
            <a:pPr algn="ctr"/>
            <a:r>
              <a:rPr lang="en-US" dirty="0"/>
              <a:t>Observing Physical Properties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E818C4-16C5-D84C-8A5A-2E76FF01A513}"/>
              </a:ext>
            </a:extLst>
          </p:cNvPr>
          <p:cNvSpPr txBox="1"/>
          <p:nvPr/>
        </p:nvSpPr>
        <p:spPr>
          <a:xfrm>
            <a:off x="5179134" y="320457"/>
            <a:ext cx="67197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We’re going to start an </a:t>
            </a:r>
            <a:r>
              <a:rPr lang="en-US" sz="2800" dirty="0">
                <a:solidFill>
                  <a:srgbClr val="FF0000"/>
                </a:solidFill>
              </a:rPr>
              <a:t>ongoing list</a:t>
            </a:r>
            <a:r>
              <a:rPr lang="en-US" sz="2800" dirty="0"/>
              <a:t> that will be helpful for future labs to give you some ideas for how to set-up your data table skeletons (</a:t>
            </a:r>
            <a:r>
              <a:rPr lang="en-US" sz="2800" i="1" dirty="0"/>
              <a:t>remember, all labs are not the same and the procedure drives the table, not the other way around</a:t>
            </a:r>
            <a:r>
              <a:rPr lang="en-US" sz="2800" dirty="0"/>
              <a:t>!)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15040EE-C672-9C41-A23A-3E5F49B4A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301911"/>
              </p:ext>
            </p:extLst>
          </p:nvPr>
        </p:nvGraphicFramePr>
        <p:xfrm>
          <a:off x="961895" y="4210493"/>
          <a:ext cx="10776449" cy="2069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367">
                  <a:extLst>
                    <a:ext uri="{9D8B030D-6E8A-4147-A177-3AD203B41FA5}">
                      <a16:colId xmlns:a16="http://schemas.microsoft.com/office/drawing/2014/main" val="10252816"/>
                    </a:ext>
                  </a:extLst>
                </a:gridCol>
                <a:gridCol w="4436933">
                  <a:extLst>
                    <a:ext uri="{9D8B030D-6E8A-4147-A177-3AD203B41FA5}">
                      <a16:colId xmlns:a16="http://schemas.microsoft.com/office/drawing/2014/main" val="3881625855"/>
                    </a:ext>
                  </a:extLst>
                </a:gridCol>
                <a:gridCol w="3592149">
                  <a:extLst>
                    <a:ext uri="{9D8B030D-6E8A-4147-A177-3AD203B41FA5}">
                      <a16:colId xmlns:a16="http://schemas.microsoft.com/office/drawing/2014/main" val="1711800839"/>
                    </a:ext>
                  </a:extLst>
                </a:gridCol>
              </a:tblGrid>
              <a:tr h="13368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Qualitative or Quantitative?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Definition/</a:t>
                      </a:r>
                    </a:p>
                    <a:p>
                      <a:pPr algn="ctr"/>
                      <a:r>
                        <a:rPr lang="en-US" sz="32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352676"/>
                  </a:ext>
                </a:extLst>
              </a:tr>
              <a:tr h="733120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815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25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Hunting for Properties: Crash Course Kids #9.1">
            <a:hlinkClick r:id="" action="ppaction://media"/>
            <a:extLst>
              <a:ext uri="{FF2B5EF4-FFF2-40B4-BE49-F238E27FC236}">
                <a16:creationId xmlns:a16="http://schemas.microsoft.com/office/drawing/2014/main" id="{89FD15F7-0C79-274C-B9D8-B99E8C7E8A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25735" y="281800"/>
            <a:ext cx="11140530" cy="62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5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The Science of Lunch: Crash Course Kids #15.2">
            <a:hlinkClick r:id="" action="ppaction://media"/>
            <a:extLst>
              <a:ext uri="{FF2B5EF4-FFF2-40B4-BE49-F238E27FC236}">
                <a16:creationId xmlns:a16="http://schemas.microsoft.com/office/drawing/2014/main" id="{3F5414D5-427E-AB45-A942-A8FA1AEFF6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87814" y="303102"/>
            <a:ext cx="11065126" cy="625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8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175829-70EA-4A6D-978C-4D0923059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3064" y="0"/>
            <a:ext cx="4348936" cy="17400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D2B4A-3399-4CCF-A171-7F8B1BF54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04894"/>
            <a:ext cx="640080" cy="43627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94967F-D57B-433D-9A92-5C82B10CF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1778958"/>
            <a:ext cx="7159214" cy="43627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8A697-3EAE-9F46-B27B-7D56E56D3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060" y="2218414"/>
            <a:ext cx="5956534" cy="1242156"/>
          </a:xfrm>
        </p:spPr>
        <p:txBody>
          <a:bodyPr vert="horz" lIns="109728" tIns="109728" rIns="109728" bIns="91440" rtlCol="0" anchor="ctr">
            <a:normAutofit fontScale="90000"/>
          </a:bodyPr>
          <a:lstStyle/>
          <a:p>
            <a:r>
              <a:rPr lang="en-US" sz="5400" b="0" cap="all" dirty="0">
                <a:solidFill>
                  <a:schemeClr val="bg1"/>
                </a:solidFill>
              </a:rPr>
              <a:t>Sorting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AC5B4-0758-8346-A060-9555B156D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7176" y="4240297"/>
            <a:ext cx="5045022" cy="1920995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40000"/>
              </a:lnSpc>
              <a:spcBef>
                <a:spcPts val="930"/>
              </a:spcBef>
            </a:pPr>
            <a:r>
              <a:rPr lang="en-US" sz="3600" dirty="0">
                <a:solidFill>
                  <a:schemeClr val="bg1"/>
                </a:solidFill>
              </a:rPr>
              <a:t>Physical vs Chemical Properties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828A56-78F8-49CB-B2C3-4C7C093B8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9294" y="1766026"/>
            <a:ext cx="4392706" cy="43463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57D892-A065-4003-93F3-65AB1A24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46954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Left Brain with solid fill">
            <a:extLst>
              <a:ext uri="{FF2B5EF4-FFF2-40B4-BE49-F238E27FC236}">
                <a16:creationId xmlns:a16="http://schemas.microsoft.com/office/drawing/2014/main" id="{BB330CB7-1D4F-E64B-BC3A-58F2B3A69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48764" y="2309322"/>
            <a:ext cx="3325999" cy="332599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6167615"/>
            <a:ext cx="7759826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A1DA1C-6CE0-4AE4-918F-CC0E685C5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9294" y="6167615"/>
            <a:ext cx="4392706" cy="6903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67C3D3-B919-4C65-907E-45C21C63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6898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CBF7BE-192C-47B7-816B-8213C256E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05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79732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574</Words>
  <Application>Microsoft Macintosh PowerPoint</Application>
  <PresentationFormat>Widescreen</PresentationFormat>
  <Paragraphs>120</Paragraphs>
  <Slides>27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Meiryo</vt:lpstr>
      <vt:lpstr>Arial</vt:lpstr>
      <vt:lpstr>Calibri</vt:lpstr>
      <vt:lpstr>Corbel</vt:lpstr>
      <vt:lpstr>Wingdings</vt:lpstr>
      <vt:lpstr>ShojiVTI</vt:lpstr>
      <vt:lpstr>Investigating  Matter</vt:lpstr>
      <vt:lpstr>Investigating matter</vt:lpstr>
      <vt:lpstr>What are properties?</vt:lpstr>
      <vt:lpstr>PHYSICAL PROPERTIES used to describe matter</vt:lpstr>
      <vt:lpstr>PHYSICAL PROPERTIES </vt:lpstr>
      <vt:lpstr>Observing Physical Properties</vt:lpstr>
      <vt:lpstr>PowerPoint Presentation</vt:lpstr>
      <vt:lpstr>PowerPoint Presentation</vt:lpstr>
      <vt:lpstr>Sorting Activity</vt:lpstr>
      <vt:lpstr>Changes in Matter </vt:lpstr>
      <vt:lpstr>Physical changes</vt:lpstr>
      <vt:lpstr>PowerPoint Presentation</vt:lpstr>
      <vt:lpstr>Kinetic Molecular Theory (KMT)</vt:lpstr>
      <vt:lpstr>PowerPoint Presentation</vt:lpstr>
      <vt:lpstr>Chemical Changes</vt:lpstr>
      <vt:lpstr>PowerPoint Presentation</vt:lpstr>
      <vt:lpstr>PowerPoint Presentation</vt:lpstr>
      <vt:lpstr>Kahoot.it</vt:lpstr>
      <vt:lpstr>Demo </vt:lpstr>
      <vt:lpstr>Demo </vt:lpstr>
      <vt:lpstr>Demo </vt:lpstr>
      <vt:lpstr>Labs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</dc:title>
  <dc:creator>Laura Spindlove</dc:creator>
  <cp:lastModifiedBy>Laura Spindlove</cp:lastModifiedBy>
  <cp:revision>12</cp:revision>
  <dcterms:created xsi:type="dcterms:W3CDTF">2021-06-07T21:00:04Z</dcterms:created>
  <dcterms:modified xsi:type="dcterms:W3CDTF">2022-03-09T16:46:00Z</dcterms:modified>
</cp:coreProperties>
</file>