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20"/>
  </p:notesMasterIdLst>
  <p:sldIdLst>
    <p:sldId id="271" r:id="rId2"/>
    <p:sldId id="262" r:id="rId3"/>
    <p:sldId id="263" r:id="rId4"/>
    <p:sldId id="257" r:id="rId5"/>
    <p:sldId id="258" r:id="rId6"/>
    <p:sldId id="259" r:id="rId7"/>
    <p:sldId id="260" r:id="rId8"/>
    <p:sldId id="261" r:id="rId9"/>
    <p:sldId id="285" r:id="rId10"/>
    <p:sldId id="273" r:id="rId11"/>
    <p:sldId id="275" r:id="rId12"/>
    <p:sldId id="278" r:id="rId13"/>
    <p:sldId id="279" r:id="rId14"/>
    <p:sldId id="280" r:id="rId15"/>
    <p:sldId id="281" r:id="rId16"/>
    <p:sldId id="283" r:id="rId17"/>
    <p:sldId id="284"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974C"/>
    <a:srgbClr val="FAFAFA"/>
    <a:srgbClr val="ECEDEB"/>
    <a:srgbClr val="FAFCF0"/>
    <a:srgbClr val="E7E7E7"/>
    <a:srgbClr val="FFF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41"/>
    <p:restoredTop sz="86061"/>
  </p:normalViewPr>
  <p:slideViewPr>
    <p:cSldViewPr snapToGrid="0" snapToObjects="1">
      <p:cViewPr>
        <p:scale>
          <a:sx n="68" d="100"/>
          <a:sy n="68" d="100"/>
        </p:scale>
        <p:origin x="1312" y="8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D10B3-D818-5644-AA53-546246B7EC04}" type="datetimeFigureOut">
              <a:rPr lang="en-US" smtClean="0"/>
              <a:t>12/1/20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AC76A-5B43-674C-8390-A6909145331E}" type="slidenum">
              <a:rPr lang="en-US" smtClean="0"/>
              <a:t>‹#›</a:t>
            </a:fld>
            <a:endParaRPr lang="en-US"/>
          </a:p>
        </p:txBody>
      </p:sp>
    </p:spTree>
    <p:extLst>
      <p:ext uri="{BB962C8B-B14F-4D97-AF65-F5344CB8AC3E}">
        <p14:creationId xmlns:p14="http://schemas.microsoft.com/office/powerpoint/2010/main" val="312531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12/1/20</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20845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50688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12/1/20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615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66282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03544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12/1/20</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30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603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12/1/20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77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12/1/20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420670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12/1/20</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74358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12/1/20</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06457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12/1/20</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170280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12/1/20</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19539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1" r:id="rId10"/>
    <p:sldLayoutId id="2147483760" r:id="rId11"/>
    <p:sldLayoutId id="2147483763" r:id="rId12"/>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rFdbY_V7vIo"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2088" y="-2732"/>
            <a:ext cx="4626864" cy="157678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263F21-FD5C-49D9-B5D3-5B94A4C99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16941"/>
            <a:ext cx="1000102" cy="35728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75FEE01-7E1C-48BD-8FD4-2790F781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02" y="1616941"/>
            <a:ext cx="6547110" cy="35728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4A0AC2-95D8-413E-80CB-EA8785C1BA30}"/>
              </a:ext>
            </a:extLst>
          </p:cNvPr>
          <p:cNvSpPr>
            <a:spLocks noGrp="1"/>
          </p:cNvSpPr>
          <p:nvPr>
            <p:ph type="ctrTitle"/>
          </p:nvPr>
        </p:nvSpPr>
        <p:spPr>
          <a:xfrm>
            <a:off x="1635103" y="1936224"/>
            <a:ext cx="5516324" cy="2934270"/>
          </a:xfrm>
        </p:spPr>
        <p:txBody>
          <a:bodyPr>
            <a:normAutofit/>
          </a:bodyPr>
          <a:lstStyle/>
          <a:p>
            <a:r>
              <a:rPr lang="en-US" sz="5400">
                <a:solidFill>
                  <a:schemeClr val="bg1"/>
                </a:solidFill>
              </a:rPr>
              <a:t>Mass</a:t>
            </a:r>
          </a:p>
        </p:txBody>
      </p:sp>
      <p:sp>
        <p:nvSpPr>
          <p:cNvPr id="16" name="Rectangle 15">
            <a:extLst>
              <a:ext uri="{FF2B5EF4-FFF2-40B4-BE49-F238E27FC236}">
                <a16:creationId xmlns:a16="http://schemas.microsoft.com/office/drawing/2014/main" id="{D10AB6C7-ECE6-4D0A-85D7-607621F7A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2088" y="1638059"/>
            <a:ext cx="4626862" cy="35517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D36EA07-E1C7-4DE1-B196-FBCA4D1A0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74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598E82-FBBE-4514-AC7D-75D1347F8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54388"/>
            <a:ext cx="7498081" cy="159725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94747C8-ADEB-4B35-AE69-2C31E57F95DB}"/>
              </a:ext>
            </a:extLst>
          </p:cNvPr>
          <p:cNvSpPr>
            <a:spLocks noGrp="1"/>
          </p:cNvSpPr>
          <p:nvPr>
            <p:ph type="subTitle" idx="1"/>
          </p:nvPr>
        </p:nvSpPr>
        <p:spPr>
          <a:xfrm>
            <a:off x="1635104" y="5431808"/>
            <a:ext cx="5227711" cy="792469"/>
          </a:xfrm>
        </p:spPr>
        <p:txBody>
          <a:bodyPr anchor="t">
            <a:normAutofit/>
          </a:bodyPr>
          <a:lstStyle/>
          <a:p>
            <a:endParaRPr lang="en-US" sz="2000"/>
          </a:p>
        </p:txBody>
      </p:sp>
      <p:sp>
        <p:nvSpPr>
          <p:cNvPr id="22" name="Rectangle 21">
            <a:extLst>
              <a:ext uri="{FF2B5EF4-FFF2-40B4-BE49-F238E27FC236}">
                <a16:creationId xmlns:a16="http://schemas.microsoft.com/office/drawing/2014/main" id="{FFC17599-20C8-4B64-8853-7E2891FC7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08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2B342F4-B533-4771-B828-654C36158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177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091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2" name="Rectangle 11">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1263F21-FD5C-49D9-B5D3-5B94A4C99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16941"/>
            <a:ext cx="1000102" cy="35728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75FEE01-7E1C-48BD-8FD4-2790F781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02" y="1616941"/>
            <a:ext cx="6547110" cy="35728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6B81E-1129-1046-9D76-E1BA9B4633DD}"/>
              </a:ext>
            </a:extLst>
          </p:cNvPr>
          <p:cNvSpPr>
            <a:spLocks noGrp="1"/>
          </p:cNvSpPr>
          <p:nvPr>
            <p:ph type="title"/>
          </p:nvPr>
        </p:nvSpPr>
        <p:spPr>
          <a:xfrm>
            <a:off x="1635103" y="1936224"/>
            <a:ext cx="5516324" cy="2934270"/>
          </a:xfrm>
        </p:spPr>
        <p:txBody>
          <a:bodyPr vert="horz" lIns="109728" tIns="109728" rIns="109728" bIns="91440" rtlCol="0" anchor="ctr">
            <a:normAutofit/>
          </a:bodyPr>
          <a:lstStyle/>
          <a:p>
            <a:pPr>
              <a:lnSpc>
                <a:spcPct val="125000"/>
              </a:lnSpc>
            </a:pPr>
            <a:r>
              <a:rPr lang="en-US" sz="5400" b="0" cap="all">
                <a:solidFill>
                  <a:schemeClr val="bg1"/>
                </a:solidFill>
              </a:rPr>
              <a:t>Lab </a:t>
            </a:r>
          </a:p>
        </p:txBody>
      </p:sp>
      <p:sp>
        <p:nvSpPr>
          <p:cNvPr id="20" name="Rectangle 19">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2088" y="1608268"/>
            <a:ext cx="4626864" cy="35998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4" descr="Scientist">
            <a:extLst>
              <a:ext uri="{FF2B5EF4-FFF2-40B4-BE49-F238E27FC236}">
                <a16:creationId xmlns:a16="http://schemas.microsoft.com/office/drawing/2014/main" id="{F57EC4A1-D0C8-CA4F-95E9-03F43635DB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88756" y="2077776"/>
            <a:ext cx="2582221" cy="2582221"/>
          </a:xfrm>
          <a:prstGeom prst="rect">
            <a:avLst/>
          </a:prstGeom>
        </p:spPr>
      </p:pic>
      <p:sp>
        <p:nvSpPr>
          <p:cNvPr id="22" name="Rectangle 21">
            <a:extLst>
              <a:ext uri="{FF2B5EF4-FFF2-40B4-BE49-F238E27FC236}">
                <a16:creationId xmlns:a16="http://schemas.microsoft.com/office/drawing/2014/main" id="{C0598E82-FBBE-4514-AC7D-75D1347F8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54388"/>
            <a:ext cx="7498081" cy="159725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D36EA07-E1C7-4DE1-B196-FBCA4D1A0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74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C17599-20C8-4B64-8853-7E2891FC7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08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2B342F4-B533-4771-B828-654C36158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177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37D3A06-1DA9-5B43-B38C-C880A6352F9C}"/>
              </a:ext>
            </a:extLst>
          </p:cNvPr>
          <p:cNvSpPr txBox="1"/>
          <p:nvPr/>
        </p:nvSpPr>
        <p:spPr>
          <a:xfrm>
            <a:off x="1852397" y="5597032"/>
            <a:ext cx="5207431" cy="707886"/>
          </a:xfrm>
          <a:prstGeom prst="rect">
            <a:avLst/>
          </a:prstGeom>
          <a:noFill/>
        </p:spPr>
        <p:txBody>
          <a:bodyPr wrap="square" rtlCol="0">
            <a:spAutoFit/>
          </a:bodyPr>
          <a:lstStyle/>
          <a:p>
            <a:r>
              <a:rPr lang="en-US" sz="4000" dirty="0"/>
              <a:t>Measuring Mass</a:t>
            </a:r>
          </a:p>
        </p:txBody>
      </p:sp>
      <p:sp>
        <p:nvSpPr>
          <p:cNvPr id="5" name="TextBox 4">
            <a:extLst>
              <a:ext uri="{FF2B5EF4-FFF2-40B4-BE49-F238E27FC236}">
                <a16:creationId xmlns:a16="http://schemas.microsoft.com/office/drawing/2014/main" id="{A663E594-185C-BA43-B932-97495C2F6D6C}"/>
              </a:ext>
            </a:extLst>
          </p:cNvPr>
          <p:cNvSpPr txBox="1"/>
          <p:nvPr/>
        </p:nvSpPr>
        <p:spPr>
          <a:xfrm>
            <a:off x="7766189" y="2008172"/>
            <a:ext cx="4191827" cy="3046988"/>
          </a:xfrm>
          <a:prstGeom prst="rect">
            <a:avLst/>
          </a:prstGeom>
          <a:noFill/>
        </p:spPr>
        <p:txBody>
          <a:bodyPr wrap="square" rtlCol="0">
            <a:spAutoFit/>
          </a:bodyPr>
          <a:lstStyle/>
          <a:p>
            <a:r>
              <a:rPr lang="en-US" sz="2400" b="1" dirty="0"/>
              <a:t>Create a Pre-Lab for tomorrow’s lab. Include:</a:t>
            </a:r>
          </a:p>
          <a:p>
            <a:pPr marL="285750" indent="-285750">
              <a:buFont typeface="Arial" panose="020B0604020202020204" pitchFamily="34" charset="0"/>
              <a:buChar char="•"/>
            </a:pPr>
            <a:r>
              <a:rPr lang="en-US" b="1" dirty="0"/>
              <a:t>Title</a:t>
            </a:r>
          </a:p>
          <a:p>
            <a:pPr marL="285750" indent="-285750">
              <a:buFont typeface="Arial" panose="020B0604020202020204" pitchFamily="34" charset="0"/>
              <a:buChar char="•"/>
            </a:pPr>
            <a:r>
              <a:rPr lang="en-US" b="1" dirty="0"/>
              <a:t>Question</a:t>
            </a:r>
            <a:r>
              <a:rPr lang="en-US" dirty="0"/>
              <a:t> (</a:t>
            </a:r>
            <a:r>
              <a:rPr lang="en-US" i="1" dirty="0"/>
              <a:t>given</a:t>
            </a:r>
            <a:r>
              <a:rPr lang="en-US" dirty="0"/>
              <a:t>)</a:t>
            </a:r>
            <a:br>
              <a:rPr lang="en-US" dirty="0"/>
            </a:br>
            <a:r>
              <a:rPr lang="en-US" b="1" dirty="0"/>
              <a:t>Hypothesis</a:t>
            </a:r>
            <a:r>
              <a:rPr lang="en-US" dirty="0"/>
              <a:t> (</a:t>
            </a:r>
            <a:r>
              <a:rPr lang="en-US" i="1" dirty="0"/>
              <a:t>you generate, based on question and reading through procedure</a:t>
            </a:r>
            <a:r>
              <a:rPr lang="en-US" dirty="0"/>
              <a:t>)</a:t>
            </a:r>
          </a:p>
          <a:p>
            <a:pPr marL="285750" indent="-285750">
              <a:buFont typeface="Arial" panose="020B0604020202020204" pitchFamily="34" charset="0"/>
              <a:buChar char="•"/>
            </a:pPr>
            <a:r>
              <a:rPr lang="en-US" b="1" dirty="0"/>
              <a:t>Data table skeleton </a:t>
            </a:r>
            <a:r>
              <a:rPr lang="en-US" dirty="0"/>
              <a:t>(</a:t>
            </a:r>
            <a:r>
              <a:rPr lang="en-US" i="1" dirty="0"/>
              <a:t>you generate, based on the procedure)</a:t>
            </a:r>
          </a:p>
        </p:txBody>
      </p:sp>
    </p:spTree>
    <p:extLst>
      <p:ext uri="{BB962C8B-B14F-4D97-AF65-F5344CB8AC3E}">
        <p14:creationId xmlns:p14="http://schemas.microsoft.com/office/powerpoint/2010/main" val="42687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2088" y="-2732"/>
            <a:ext cx="4626864" cy="157678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263F21-FD5C-49D9-B5D3-5B94A4C99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16941"/>
            <a:ext cx="1000102" cy="35728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75FEE01-7E1C-48BD-8FD4-2790F781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02" y="1616941"/>
            <a:ext cx="6547110" cy="35728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4A0AC2-95D8-413E-80CB-EA8785C1BA30}"/>
              </a:ext>
            </a:extLst>
          </p:cNvPr>
          <p:cNvSpPr>
            <a:spLocks noGrp="1"/>
          </p:cNvSpPr>
          <p:nvPr>
            <p:ph type="ctrTitle"/>
          </p:nvPr>
        </p:nvSpPr>
        <p:spPr>
          <a:xfrm>
            <a:off x="1635103" y="1936224"/>
            <a:ext cx="5516324" cy="2934270"/>
          </a:xfrm>
        </p:spPr>
        <p:txBody>
          <a:bodyPr>
            <a:normAutofit/>
          </a:bodyPr>
          <a:lstStyle/>
          <a:p>
            <a:r>
              <a:rPr lang="en-US" sz="5400" dirty="0">
                <a:solidFill>
                  <a:schemeClr val="bg1"/>
                </a:solidFill>
              </a:rPr>
              <a:t>Volume</a:t>
            </a:r>
          </a:p>
        </p:txBody>
      </p:sp>
      <p:sp>
        <p:nvSpPr>
          <p:cNvPr id="16" name="Rectangle 15">
            <a:extLst>
              <a:ext uri="{FF2B5EF4-FFF2-40B4-BE49-F238E27FC236}">
                <a16:creationId xmlns:a16="http://schemas.microsoft.com/office/drawing/2014/main" id="{D10AB6C7-ECE6-4D0A-85D7-607621F7A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2088" y="1638059"/>
            <a:ext cx="4626862" cy="35517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D36EA07-E1C7-4DE1-B196-FBCA4D1A0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74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598E82-FBBE-4514-AC7D-75D1347F8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54388"/>
            <a:ext cx="7498081" cy="159725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94747C8-ADEB-4B35-AE69-2C31E57F95DB}"/>
              </a:ext>
            </a:extLst>
          </p:cNvPr>
          <p:cNvSpPr>
            <a:spLocks noGrp="1"/>
          </p:cNvSpPr>
          <p:nvPr>
            <p:ph type="subTitle" idx="1"/>
          </p:nvPr>
        </p:nvSpPr>
        <p:spPr>
          <a:xfrm>
            <a:off x="1635104" y="5431808"/>
            <a:ext cx="5227711" cy="792469"/>
          </a:xfrm>
        </p:spPr>
        <p:txBody>
          <a:bodyPr anchor="t">
            <a:normAutofit/>
          </a:bodyPr>
          <a:lstStyle/>
          <a:p>
            <a:endParaRPr lang="en-US" sz="2000"/>
          </a:p>
        </p:txBody>
      </p:sp>
      <p:sp>
        <p:nvSpPr>
          <p:cNvPr id="22" name="Rectangle 21">
            <a:extLst>
              <a:ext uri="{FF2B5EF4-FFF2-40B4-BE49-F238E27FC236}">
                <a16:creationId xmlns:a16="http://schemas.microsoft.com/office/drawing/2014/main" id="{FFC17599-20C8-4B64-8853-7E2891FC7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08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2B342F4-B533-4771-B828-654C36158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177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Measuring Cup">
            <a:extLst>
              <a:ext uri="{FF2B5EF4-FFF2-40B4-BE49-F238E27FC236}">
                <a16:creationId xmlns:a16="http://schemas.microsoft.com/office/drawing/2014/main" id="{76112F46-D894-D945-AF4C-9F4D20BB55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43500" y="2657475"/>
            <a:ext cx="1543050" cy="1543050"/>
          </a:xfrm>
          <a:prstGeom prst="rect">
            <a:avLst/>
          </a:prstGeom>
        </p:spPr>
      </p:pic>
    </p:spTree>
    <p:extLst>
      <p:ext uri="{BB962C8B-B14F-4D97-AF65-F5344CB8AC3E}">
        <p14:creationId xmlns:p14="http://schemas.microsoft.com/office/powerpoint/2010/main" val="778778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reading meniscus">
            <a:extLst>
              <a:ext uri="{FF2B5EF4-FFF2-40B4-BE49-F238E27FC236}">
                <a16:creationId xmlns:a16="http://schemas.microsoft.com/office/drawing/2014/main" id="{F3DE64E5-0E07-4A69-BAA4-76CFC86EE9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13" r="2" b="2529"/>
          <a:stretch/>
        </p:blipFill>
        <p:spPr bwMode="auto">
          <a:xfrm>
            <a:off x="23873" y="777941"/>
            <a:ext cx="4458058" cy="5389675"/>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6CC8DF-685F-4917-88DE-76BE315DB793}"/>
              </a:ext>
            </a:extLst>
          </p:cNvPr>
          <p:cNvSpPr>
            <a:spLocks noGrp="1"/>
          </p:cNvSpPr>
          <p:nvPr>
            <p:ph sz="quarter" idx="13"/>
          </p:nvPr>
        </p:nvSpPr>
        <p:spPr>
          <a:xfrm>
            <a:off x="4696284" y="809943"/>
            <a:ext cx="7145957" cy="4964651"/>
          </a:xfrm>
        </p:spPr>
        <p:txBody>
          <a:bodyPr anchor="t">
            <a:noAutofit/>
          </a:bodyPr>
          <a:lstStyle/>
          <a:p>
            <a:pPr>
              <a:lnSpc>
                <a:spcPct val="130000"/>
              </a:lnSpc>
            </a:pPr>
            <a:r>
              <a:rPr lang="en-US" sz="1600" cap="none" dirty="0"/>
              <a:t>Volume is the amount of </a:t>
            </a:r>
            <a:r>
              <a:rPr lang="en-US" sz="1600" b="1" cap="none" dirty="0"/>
              <a:t>space</a:t>
            </a:r>
            <a:r>
              <a:rPr lang="en-US" sz="1600" cap="none" dirty="0"/>
              <a:t> taken up by an object or substance.</a:t>
            </a:r>
          </a:p>
          <a:p>
            <a:pPr>
              <a:lnSpc>
                <a:spcPct val="130000"/>
              </a:lnSpc>
            </a:pPr>
            <a:r>
              <a:rPr lang="en-US" sz="1600" b="1" u="sng" cap="none" dirty="0"/>
              <a:t>Liquids</a:t>
            </a:r>
            <a:r>
              <a:rPr lang="en-US" sz="1600" b="1" cap="none" dirty="0"/>
              <a:t>:</a:t>
            </a:r>
          </a:p>
          <a:p>
            <a:pPr marL="285750" lvl="1" indent="-285750">
              <a:lnSpc>
                <a:spcPct val="130000"/>
              </a:lnSpc>
              <a:buFont typeface="Arial" panose="020B0604020202020204" pitchFamily="34" charset="0"/>
              <a:buChar char="•"/>
            </a:pPr>
            <a:r>
              <a:rPr lang="en-US" cap="none" dirty="0"/>
              <a:t>Volume is commonly measured with a </a:t>
            </a:r>
            <a:r>
              <a:rPr lang="en-US" b="1" cap="none" dirty="0"/>
              <a:t>graduated cylinder</a:t>
            </a:r>
          </a:p>
          <a:p>
            <a:pPr marL="285750" lvl="1" indent="-285750">
              <a:lnSpc>
                <a:spcPct val="130000"/>
              </a:lnSpc>
              <a:buFont typeface="Arial" panose="020B0604020202020204" pitchFamily="34" charset="0"/>
              <a:buChar char="•"/>
            </a:pPr>
            <a:r>
              <a:rPr lang="en-US" cap="none" dirty="0"/>
              <a:t>Units for liquid volume is </a:t>
            </a:r>
            <a:r>
              <a:rPr lang="en-US" b="1" cap="none" dirty="0" err="1"/>
              <a:t>litres</a:t>
            </a:r>
            <a:r>
              <a:rPr lang="en-US" b="1" cap="none" dirty="0"/>
              <a:t> (L)</a:t>
            </a:r>
            <a:r>
              <a:rPr lang="en-US" cap="none" dirty="0"/>
              <a:t>, typically </a:t>
            </a:r>
            <a:r>
              <a:rPr lang="en-US" b="1" cap="none" dirty="0"/>
              <a:t>mL</a:t>
            </a:r>
          </a:p>
          <a:p>
            <a:pPr marL="285750" lvl="1" indent="-285750">
              <a:lnSpc>
                <a:spcPct val="130000"/>
              </a:lnSpc>
              <a:buFont typeface="Arial" panose="020B0604020202020204" pitchFamily="34" charset="0"/>
              <a:buChar char="•"/>
            </a:pPr>
            <a:r>
              <a:rPr lang="en-US" cap="none" dirty="0"/>
              <a:t>When reading from a graduated cylinder, we read from the </a:t>
            </a:r>
            <a:r>
              <a:rPr lang="en-US" b="1" cap="none" dirty="0"/>
              <a:t>bottom</a:t>
            </a:r>
            <a:r>
              <a:rPr lang="en-US" cap="none" dirty="0"/>
              <a:t> of the curved water line. This is called the </a:t>
            </a:r>
            <a:r>
              <a:rPr lang="en-US" b="1" cap="none" dirty="0"/>
              <a:t>meniscus</a:t>
            </a:r>
            <a:r>
              <a:rPr lang="en-US" cap="none" dirty="0"/>
              <a:t>.</a:t>
            </a:r>
          </a:p>
          <a:p>
            <a:pPr marL="285750" lvl="1" indent="-285750">
              <a:lnSpc>
                <a:spcPct val="130000"/>
              </a:lnSpc>
              <a:buFont typeface="Arial" panose="020B0604020202020204" pitchFamily="34" charset="0"/>
              <a:buChar char="•"/>
            </a:pPr>
            <a:r>
              <a:rPr lang="en-US" cap="none" dirty="0"/>
              <a:t>Be sure to be </a:t>
            </a:r>
            <a:r>
              <a:rPr lang="en-US" b="1" cap="none" dirty="0"/>
              <a:t>eye level </a:t>
            </a:r>
            <a:r>
              <a:rPr lang="en-US" cap="none" dirty="0"/>
              <a:t>with the meniscus to obtain an accurate measurement. </a:t>
            </a:r>
          </a:p>
          <a:p>
            <a:pPr marL="285750" lvl="1" indent="-285750">
              <a:lnSpc>
                <a:spcPct val="130000"/>
              </a:lnSpc>
              <a:buFont typeface="Arial" panose="020B0604020202020204" pitchFamily="34" charset="0"/>
              <a:buChar char="•"/>
            </a:pPr>
            <a:r>
              <a:rPr lang="en-US" cap="none" dirty="0"/>
              <a:t> A graduated cylinder can have numerous </a:t>
            </a:r>
            <a:r>
              <a:rPr lang="en-US" b="1" cap="none" dirty="0"/>
              <a:t>scales </a:t>
            </a:r>
            <a:r>
              <a:rPr lang="en-US" cap="none" dirty="0"/>
              <a:t>so be sure to determine the value of each of the gridlines prior to taking your measurement. </a:t>
            </a:r>
          </a:p>
        </p:txBody>
      </p:sp>
      <p:sp>
        <p:nvSpPr>
          <p:cNvPr id="81" name="Rectangle 80">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41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A4E7B50-D68C-43EB-930F-EA442A13A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2822754-E01B-4742-88B9-BE0984BAF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87C5BBA-BBE2-4821-96CF-38FC49570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611DA2B-4CF7-4A57-82AC-FA120DE44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095508"/>
            <a:ext cx="12187426"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6CC8DF-685F-4917-88DE-76BE315DB793}"/>
              </a:ext>
            </a:extLst>
          </p:cNvPr>
          <p:cNvSpPr>
            <a:spLocks noGrp="1"/>
          </p:cNvSpPr>
          <p:nvPr>
            <p:ph sz="quarter" idx="13"/>
          </p:nvPr>
        </p:nvSpPr>
        <p:spPr>
          <a:xfrm>
            <a:off x="787179" y="1447801"/>
            <a:ext cx="6623039" cy="4326794"/>
          </a:xfrm>
        </p:spPr>
        <p:txBody>
          <a:bodyPr anchor="t">
            <a:normAutofit/>
          </a:bodyPr>
          <a:lstStyle/>
          <a:p>
            <a:r>
              <a:rPr lang="en-US" sz="2000" b="1" u="sng" cap="none" dirty="0"/>
              <a:t>Solids (“regularly” shaped):</a:t>
            </a:r>
          </a:p>
          <a:p>
            <a:pPr marL="285750" lvl="1" indent="-285750">
              <a:buFont typeface="Arial" panose="020B0604020202020204" pitchFamily="34" charset="0"/>
              <a:buChar char="•"/>
            </a:pPr>
            <a:r>
              <a:rPr lang="en-US" sz="1800" cap="none" dirty="0"/>
              <a:t>Volume is measured with a </a:t>
            </a:r>
            <a:r>
              <a:rPr lang="en-US" sz="1800" b="1" cap="none" dirty="0"/>
              <a:t>ruler</a:t>
            </a:r>
            <a:r>
              <a:rPr lang="en-US" sz="1800" cap="none" dirty="0"/>
              <a:t> and </a:t>
            </a:r>
            <a:r>
              <a:rPr lang="en-US" sz="1800" b="1" cap="none" dirty="0"/>
              <a:t>calculated</a:t>
            </a:r>
            <a:r>
              <a:rPr lang="en-US" sz="1800" cap="none" dirty="0"/>
              <a:t> (</a:t>
            </a:r>
            <a:r>
              <a:rPr lang="en-US" sz="1800" b="1" i="1" cap="none" dirty="0"/>
              <a:t>l </a:t>
            </a:r>
            <a:r>
              <a:rPr lang="en-US" sz="1800" b="1" cap="none" dirty="0"/>
              <a:t>x </a:t>
            </a:r>
            <a:r>
              <a:rPr lang="en-US" sz="1800" b="1" i="1" cap="none" dirty="0"/>
              <a:t>w</a:t>
            </a:r>
            <a:r>
              <a:rPr lang="en-US" sz="1800" b="1" cap="none" dirty="0"/>
              <a:t> x </a:t>
            </a:r>
            <a:r>
              <a:rPr lang="en-US" sz="1800" b="1" i="1" cap="none" dirty="0"/>
              <a:t>h</a:t>
            </a:r>
            <a:r>
              <a:rPr lang="en-US" sz="1800" cap="none" dirty="0"/>
              <a:t>)</a:t>
            </a:r>
          </a:p>
          <a:p>
            <a:pPr marL="285750" lvl="1" indent="-285750">
              <a:buFont typeface="Arial" panose="020B0604020202020204" pitchFamily="34" charset="0"/>
              <a:buChar char="•"/>
            </a:pPr>
            <a:r>
              <a:rPr lang="en-US" sz="1800" cap="none" dirty="0"/>
              <a:t>Units for solid volume are </a:t>
            </a:r>
            <a:r>
              <a:rPr lang="en-US" sz="1800" b="1" cap="none" dirty="0"/>
              <a:t>cubic units</a:t>
            </a:r>
            <a:r>
              <a:rPr lang="en-US" sz="1800" cap="none" dirty="0"/>
              <a:t>, typically </a:t>
            </a:r>
            <a:r>
              <a:rPr lang="en-US" sz="1800" b="1" cap="none" dirty="0"/>
              <a:t>cm</a:t>
            </a:r>
            <a:r>
              <a:rPr lang="en-US" sz="1800" b="1" cap="none" baseline="30000" dirty="0"/>
              <a:t>3</a:t>
            </a:r>
          </a:p>
          <a:p>
            <a:pPr lvl="1"/>
            <a:r>
              <a:rPr lang="en-US" sz="1800" i="1" cap="none" dirty="0"/>
              <a:t>Example: </a:t>
            </a:r>
          </a:p>
          <a:p>
            <a:pPr lvl="1"/>
            <a:r>
              <a:rPr lang="en-US" sz="1800" cap="none" dirty="0"/>
              <a:t>Vol = 6 cm x 4 cm x 5 cm</a:t>
            </a:r>
          </a:p>
          <a:p>
            <a:pPr lvl="1"/>
            <a:r>
              <a:rPr lang="en-US" sz="1800" cap="none" dirty="0"/>
              <a:t>Vol = 120 cm</a:t>
            </a:r>
            <a:r>
              <a:rPr lang="en-US" sz="1800" cap="none" baseline="30000" dirty="0"/>
              <a:t>3</a:t>
            </a:r>
            <a:endParaRPr lang="en-US" sz="1800" b="1" cap="none" baseline="30000" dirty="0"/>
          </a:p>
        </p:txBody>
      </p:sp>
      <p:pic>
        <p:nvPicPr>
          <p:cNvPr id="2050" name="Picture 2" descr="Image result for volume rectangular prism">
            <a:extLst>
              <a:ext uri="{FF2B5EF4-FFF2-40B4-BE49-F238E27FC236}">
                <a16:creationId xmlns:a16="http://schemas.microsoft.com/office/drawing/2014/main" id="{28CF26AE-BFCA-41C6-A8AC-A7B804B181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91163" y="2604053"/>
            <a:ext cx="3004022" cy="1978839"/>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C1CF7BFC-0A02-4106-88A8-CCC0D9444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3167A8C-FFEF-4D1B-8459-E2BB5C04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CA3DFBE-30A6-4BDE-9238-14F3652B4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9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D000C23-E7C4-47A4-959E-D03967B32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Image result for volume displacement">
            <a:extLst>
              <a:ext uri="{FF2B5EF4-FFF2-40B4-BE49-F238E27FC236}">
                <a16:creationId xmlns:a16="http://schemas.microsoft.com/office/drawing/2014/main" id="{CB78DD79-C86A-40A8-8B51-B50EE9CB81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29" r="267" b="-1"/>
          <a:stretch/>
        </p:blipFill>
        <p:spPr bwMode="auto">
          <a:xfrm>
            <a:off x="-1" y="10"/>
            <a:ext cx="4677553" cy="33969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volume displacement">
            <a:extLst>
              <a:ext uri="{FF2B5EF4-FFF2-40B4-BE49-F238E27FC236}">
                <a16:creationId xmlns:a16="http://schemas.microsoft.com/office/drawing/2014/main" id="{35E38CB9-B184-4E0B-9271-E9EFE6F140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73" r="1075" b="-3"/>
          <a:stretch/>
        </p:blipFill>
        <p:spPr bwMode="auto">
          <a:xfrm>
            <a:off x="-1217" y="3429000"/>
            <a:ext cx="4678773" cy="3429000"/>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80A17507-890B-423E-9E12-BCDC9049D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8B0F70A-99FB-43EE-922F-C3C1DF8CB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5339CA27-1B4E-4005-9597-6F77252D4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96996"/>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6CC8DF-685F-4917-88DE-76BE315DB793}"/>
              </a:ext>
            </a:extLst>
          </p:cNvPr>
          <p:cNvSpPr>
            <a:spLocks noGrp="1"/>
          </p:cNvSpPr>
          <p:nvPr>
            <p:ph sz="quarter" idx="13"/>
          </p:nvPr>
        </p:nvSpPr>
        <p:spPr>
          <a:xfrm>
            <a:off x="5099647" y="386367"/>
            <a:ext cx="6449436" cy="6243034"/>
          </a:xfrm>
        </p:spPr>
        <p:txBody>
          <a:bodyPr anchor="t">
            <a:noAutofit/>
          </a:bodyPr>
          <a:lstStyle/>
          <a:p>
            <a:pPr>
              <a:lnSpc>
                <a:spcPct val="100000"/>
              </a:lnSpc>
              <a:spcBef>
                <a:spcPts val="0"/>
              </a:spcBef>
            </a:pPr>
            <a:r>
              <a:rPr lang="en-US" u="sng" dirty="0">
                <a:latin typeface="+mj-lt"/>
              </a:rPr>
              <a:t>Volume of Solids (“irregularly” shaped):</a:t>
            </a:r>
          </a:p>
          <a:p>
            <a:pPr lvl="1">
              <a:lnSpc>
                <a:spcPct val="100000"/>
              </a:lnSpc>
              <a:spcBef>
                <a:spcPts val="0"/>
              </a:spcBef>
            </a:pPr>
            <a:endParaRPr lang="en-US" dirty="0"/>
          </a:p>
          <a:p>
            <a:pPr lvl="1">
              <a:lnSpc>
                <a:spcPct val="100000"/>
              </a:lnSpc>
              <a:spcBef>
                <a:spcPts val="0"/>
              </a:spcBef>
            </a:pPr>
            <a:r>
              <a:rPr lang="en-US" dirty="0"/>
              <a:t>Volume is measured by </a:t>
            </a:r>
            <a:r>
              <a:rPr lang="en-US" b="1" dirty="0"/>
              <a:t>displacement method </a:t>
            </a:r>
          </a:p>
          <a:p>
            <a:pPr lvl="1">
              <a:lnSpc>
                <a:spcPct val="100000"/>
              </a:lnSpc>
              <a:spcBef>
                <a:spcPts val="0"/>
              </a:spcBef>
            </a:pPr>
            <a:endParaRPr lang="en-US" b="1" i="1" dirty="0"/>
          </a:p>
          <a:p>
            <a:pPr lvl="1">
              <a:lnSpc>
                <a:spcPct val="100000"/>
              </a:lnSpc>
              <a:spcBef>
                <a:spcPts val="0"/>
              </a:spcBef>
            </a:pPr>
            <a:r>
              <a:rPr lang="en-US" i="1" dirty="0"/>
              <a:t>Steps</a:t>
            </a:r>
            <a:r>
              <a:rPr lang="en-US" dirty="0"/>
              <a:t>: </a:t>
            </a:r>
          </a:p>
          <a:p>
            <a:pPr marL="800100" lvl="1" indent="-342900">
              <a:lnSpc>
                <a:spcPct val="100000"/>
              </a:lnSpc>
              <a:spcBef>
                <a:spcPts val="0"/>
              </a:spcBef>
              <a:buFont typeface="+mj-lt"/>
              <a:buAutoNum type="arabicPeriod"/>
            </a:pPr>
            <a:r>
              <a:rPr lang="en-US" dirty="0"/>
              <a:t>Add water to graduated cylinder and record volume of water (must be enough to completely cover object).</a:t>
            </a:r>
          </a:p>
          <a:p>
            <a:pPr marL="800100" lvl="1" indent="-342900">
              <a:lnSpc>
                <a:spcPct val="100000"/>
              </a:lnSpc>
              <a:spcBef>
                <a:spcPts val="0"/>
              </a:spcBef>
              <a:buFont typeface="+mj-lt"/>
              <a:buAutoNum type="arabicPeriod"/>
            </a:pPr>
            <a:r>
              <a:rPr lang="en-US" dirty="0"/>
              <a:t>Add item to the cylinder. The water level will rise.</a:t>
            </a:r>
          </a:p>
          <a:p>
            <a:pPr marL="800100" lvl="1" indent="-342900">
              <a:lnSpc>
                <a:spcPct val="100000"/>
              </a:lnSpc>
              <a:spcBef>
                <a:spcPts val="0"/>
              </a:spcBef>
              <a:buFont typeface="+mj-lt"/>
              <a:buAutoNum type="arabicPeriod"/>
            </a:pPr>
            <a:r>
              <a:rPr lang="en-US" dirty="0"/>
              <a:t>Record the new water level.</a:t>
            </a:r>
          </a:p>
          <a:p>
            <a:pPr marL="800100" lvl="1" indent="-342900">
              <a:lnSpc>
                <a:spcPct val="100000"/>
              </a:lnSpc>
              <a:spcBef>
                <a:spcPts val="0"/>
              </a:spcBef>
              <a:buFont typeface="+mj-lt"/>
              <a:buAutoNum type="arabicPeriod"/>
            </a:pPr>
            <a:r>
              <a:rPr lang="en-US" dirty="0"/>
              <a:t>Subtract the two volumes. This is the volume of the object.</a:t>
            </a:r>
          </a:p>
          <a:p>
            <a:pPr marL="457200" lvl="1">
              <a:lnSpc>
                <a:spcPct val="100000"/>
              </a:lnSpc>
              <a:spcBef>
                <a:spcPts val="0"/>
              </a:spcBef>
            </a:pPr>
            <a:endParaRPr lang="en-US" dirty="0"/>
          </a:p>
          <a:p>
            <a:pPr lvl="1">
              <a:lnSpc>
                <a:spcPct val="100000"/>
              </a:lnSpc>
              <a:spcBef>
                <a:spcPts val="0"/>
              </a:spcBef>
            </a:pPr>
            <a:r>
              <a:rPr lang="en-US" i="1" dirty="0"/>
              <a:t>Be sure to think through the size of the object you are using and ensure you have an appropriately sized cylinder so it does not become stuck!</a:t>
            </a:r>
          </a:p>
          <a:p>
            <a:pPr lvl="1">
              <a:lnSpc>
                <a:spcPct val="100000"/>
              </a:lnSpc>
              <a:spcBef>
                <a:spcPts val="0"/>
              </a:spcBef>
            </a:pPr>
            <a:endParaRPr lang="en-US" dirty="0"/>
          </a:p>
          <a:p>
            <a:pPr marL="285750" lvl="1" indent="-285750">
              <a:lnSpc>
                <a:spcPct val="100000"/>
              </a:lnSpc>
              <a:spcBef>
                <a:spcPts val="0"/>
              </a:spcBef>
              <a:buFont typeface="Arial" panose="020B0604020202020204" pitchFamily="34" charset="0"/>
              <a:buChar char="•"/>
            </a:pPr>
            <a:r>
              <a:rPr lang="en-US" dirty="0"/>
              <a:t>Solids are typically measured in cm</a:t>
            </a:r>
            <a:r>
              <a:rPr lang="en-US" baseline="30000" dirty="0"/>
              <a:t>3</a:t>
            </a:r>
            <a:r>
              <a:rPr lang="en-US" dirty="0"/>
              <a:t>. You will be measuring the water level in mL…</a:t>
            </a:r>
          </a:p>
          <a:p>
            <a:pPr lvl="1">
              <a:lnSpc>
                <a:spcPct val="100000"/>
              </a:lnSpc>
              <a:spcBef>
                <a:spcPts val="0"/>
              </a:spcBef>
            </a:pPr>
            <a:endParaRPr lang="en-US" dirty="0"/>
          </a:p>
          <a:p>
            <a:pPr marL="285750" lvl="1" indent="-285750">
              <a:lnSpc>
                <a:spcPct val="100000"/>
              </a:lnSpc>
              <a:spcBef>
                <a:spcPts val="0"/>
              </a:spcBef>
              <a:buFont typeface="Arial" panose="020B0604020202020204" pitchFamily="34" charset="0"/>
              <a:buChar char="•"/>
            </a:pPr>
            <a:r>
              <a:rPr lang="en-US" dirty="0"/>
              <a:t>Conversions to note:</a:t>
            </a:r>
          </a:p>
          <a:p>
            <a:pPr lvl="1">
              <a:lnSpc>
                <a:spcPct val="100000"/>
              </a:lnSpc>
              <a:spcBef>
                <a:spcPts val="0"/>
              </a:spcBef>
            </a:pPr>
            <a:r>
              <a:rPr lang="en-US" dirty="0"/>
              <a:t>	1000 mL = 1 L</a:t>
            </a:r>
          </a:p>
          <a:p>
            <a:pPr lvl="1">
              <a:lnSpc>
                <a:spcPct val="100000"/>
              </a:lnSpc>
              <a:spcBef>
                <a:spcPts val="0"/>
              </a:spcBef>
            </a:pPr>
            <a:r>
              <a:rPr lang="en-US" dirty="0"/>
              <a:t>	1 cm</a:t>
            </a:r>
            <a:r>
              <a:rPr lang="en-US" baseline="30000" dirty="0"/>
              <a:t>3</a:t>
            </a:r>
            <a:r>
              <a:rPr lang="en-US" dirty="0"/>
              <a:t> = 1 mL</a:t>
            </a:r>
          </a:p>
        </p:txBody>
      </p:sp>
    </p:spTree>
    <p:extLst>
      <p:ext uri="{BB962C8B-B14F-4D97-AF65-F5344CB8AC3E}">
        <p14:creationId xmlns:p14="http://schemas.microsoft.com/office/powerpoint/2010/main" val="291214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41" name="Rectangle 140">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3" name="Rectangle 142">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95508"/>
            <a:ext cx="4668819"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002574-A563-4B62-9D5A-36DC45968487}"/>
              </a:ext>
            </a:extLst>
          </p:cNvPr>
          <p:cNvSpPr>
            <a:spLocks noGrp="1"/>
          </p:cNvSpPr>
          <p:nvPr>
            <p:ph type="title"/>
          </p:nvPr>
        </p:nvSpPr>
        <p:spPr>
          <a:xfrm>
            <a:off x="463825" y="1709530"/>
            <a:ext cx="3754671" cy="2528515"/>
          </a:xfrm>
        </p:spPr>
        <p:txBody>
          <a:bodyPr vert="horz" lIns="109728" tIns="109728" rIns="109728" bIns="91440" rtlCol="0" anchor="b">
            <a:normAutofit/>
          </a:bodyPr>
          <a:lstStyle/>
          <a:p>
            <a:pPr>
              <a:lnSpc>
                <a:spcPct val="125000"/>
              </a:lnSpc>
            </a:pPr>
            <a:r>
              <a:rPr lang="en-US" b="0" cap="all">
                <a:solidFill>
                  <a:schemeClr val="bg1"/>
                </a:solidFill>
              </a:rPr>
              <a:t>Practice</a:t>
            </a:r>
          </a:p>
        </p:txBody>
      </p:sp>
      <p:sp>
        <p:nvSpPr>
          <p:cNvPr id="147" name="Rectangle 146">
            <a:extLst>
              <a:ext uri="{FF2B5EF4-FFF2-40B4-BE49-F238E27FC236}">
                <a16:creationId xmlns:a16="http://schemas.microsoft.com/office/drawing/2014/main" id="{BBD49B71-B686-4DFD-93AD-40CB19B62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2066" y="0"/>
            <a:ext cx="751993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Image result for reading volume in a graduated cylinder">
            <a:extLst>
              <a:ext uri="{FF2B5EF4-FFF2-40B4-BE49-F238E27FC236}">
                <a16:creationId xmlns:a16="http://schemas.microsoft.com/office/drawing/2014/main" id="{EC663618-7698-49DE-953C-8FF6BA8554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62036" y="293696"/>
            <a:ext cx="7798892" cy="5860309"/>
          </a:xfrm>
          <a:prstGeom prst="rect">
            <a:avLst/>
          </a:prstGeom>
          <a:noFill/>
          <a:extLst>
            <a:ext uri="{909E8E84-426E-40DD-AFC4-6F175D3DCCD1}">
              <a14:hiddenFill xmlns:a14="http://schemas.microsoft.com/office/drawing/2010/main">
                <a:solidFill>
                  <a:srgbClr val="FFFFFF"/>
                </a:solidFill>
              </a14:hiddenFill>
            </a:ext>
          </a:extLst>
        </p:spPr>
      </p:pic>
      <p:sp>
        <p:nvSpPr>
          <p:cNvPr id="149" name="Rectangle 148">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6534"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23C301-46C4-41D2-90CE-617D88BDC011}"/>
              </a:ext>
            </a:extLst>
          </p:cNvPr>
          <p:cNvSpPr txBox="1"/>
          <p:nvPr/>
        </p:nvSpPr>
        <p:spPr>
          <a:xfrm>
            <a:off x="5332910" y="5362227"/>
            <a:ext cx="3404585" cy="661720"/>
          </a:xfrm>
          <a:prstGeom prst="rect">
            <a:avLst/>
          </a:prstGeom>
          <a:noFill/>
        </p:spPr>
        <p:txBody>
          <a:bodyPr wrap="square" rtlCol="0">
            <a:spAutoFit/>
          </a:bodyPr>
          <a:lstStyle/>
          <a:p>
            <a:pPr>
              <a:spcAft>
                <a:spcPts val="600"/>
              </a:spcAft>
            </a:pPr>
            <a:r>
              <a:rPr lang="en-US" sz="1600" dirty="0"/>
              <a:t> vol = 29mL – 19mL </a:t>
            </a:r>
          </a:p>
          <a:p>
            <a:pPr>
              <a:spcAft>
                <a:spcPts val="600"/>
              </a:spcAft>
            </a:pPr>
            <a:r>
              <a:rPr lang="en-US" sz="1600" dirty="0"/>
              <a:t>vol = 10 mL </a:t>
            </a:r>
            <a:r>
              <a:rPr lang="en-US" sz="1600" dirty="0">
                <a:sym typeface="Wingdings" panose="05000000000000000000" pitchFamily="2" charset="2"/>
              </a:rPr>
              <a:t> </a:t>
            </a:r>
            <a:r>
              <a:rPr lang="en-US" sz="1600" b="1" dirty="0">
                <a:solidFill>
                  <a:srgbClr val="FF0000"/>
                </a:solidFill>
                <a:sym typeface="Wingdings" panose="05000000000000000000" pitchFamily="2" charset="2"/>
              </a:rPr>
              <a:t>10 cm</a:t>
            </a:r>
            <a:r>
              <a:rPr lang="en-US" sz="1600" b="1" baseline="30000" dirty="0">
                <a:solidFill>
                  <a:srgbClr val="FF0000"/>
                </a:solidFill>
                <a:sym typeface="Wingdings" panose="05000000000000000000" pitchFamily="2" charset="2"/>
              </a:rPr>
              <a:t>3</a:t>
            </a:r>
            <a:endParaRPr lang="en-US" sz="1600" b="1" baseline="30000" dirty="0">
              <a:solidFill>
                <a:srgbClr val="FF0000"/>
              </a:solidFill>
            </a:endParaRPr>
          </a:p>
        </p:txBody>
      </p:sp>
      <p:sp>
        <p:nvSpPr>
          <p:cNvPr id="9" name="TextBox 8">
            <a:extLst>
              <a:ext uri="{FF2B5EF4-FFF2-40B4-BE49-F238E27FC236}">
                <a16:creationId xmlns:a16="http://schemas.microsoft.com/office/drawing/2014/main" id="{A4F6CD79-333F-47B6-B918-212E1FC4A87A}"/>
              </a:ext>
            </a:extLst>
          </p:cNvPr>
          <p:cNvSpPr txBox="1"/>
          <p:nvPr/>
        </p:nvSpPr>
        <p:spPr>
          <a:xfrm>
            <a:off x="8925271" y="5323755"/>
            <a:ext cx="3404585" cy="661720"/>
          </a:xfrm>
          <a:prstGeom prst="rect">
            <a:avLst/>
          </a:prstGeom>
          <a:noFill/>
        </p:spPr>
        <p:txBody>
          <a:bodyPr wrap="square" rtlCol="0">
            <a:spAutoFit/>
          </a:bodyPr>
          <a:lstStyle/>
          <a:p>
            <a:pPr>
              <a:spcAft>
                <a:spcPts val="600"/>
              </a:spcAft>
            </a:pPr>
            <a:r>
              <a:rPr lang="en-US" sz="1600" dirty="0"/>
              <a:t> vol = 68 mL – 64 mL </a:t>
            </a:r>
          </a:p>
          <a:p>
            <a:pPr>
              <a:spcAft>
                <a:spcPts val="600"/>
              </a:spcAft>
            </a:pPr>
            <a:r>
              <a:rPr lang="en-US" sz="1600" dirty="0"/>
              <a:t>vol = 4 mL </a:t>
            </a:r>
            <a:r>
              <a:rPr lang="en-US" sz="1600" dirty="0">
                <a:sym typeface="Wingdings" panose="05000000000000000000" pitchFamily="2" charset="2"/>
              </a:rPr>
              <a:t> </a:t>
            </a:r>
            <a:r>
              <a:rPr lang="en-US" sz="1600" b="1" dirty="0">
                <a:solidFill>
                  <a:srgbClr val="FF0000"/>
                </a:solidFill>
                <a:sym typeface="Wingdings" panose="05000000000000000000" pitchFamily="2" charset="2"/>
              </a:rPr>
              <a:t>4 cm</a:t>
            </a:r>
            <a:r>
              <a:rPr lang="en-US" sz="1600" b="1" baseline="30000" dirty="0">
                <a:solidFill>
                  <a:srgbClr val="FF0000"/>
                </a:solidFill>
                <a:sym typeface="Wingdings" panose="05000000000000000000" pitchFamily="2" charset="2"/>
              </a:rPr>
              <a:t>3</a:t>
            </a:r>
            <a:endParaRPr lang="en-US" sz="1600" b="1" baseline="30000" dirty="0">
              <a:solidFill>
                <a:srgbClr val="FF0000"/>
              </a:solidFill>
            </a:endParaRPr>
          </a:p>
        </p:txBody>
      </p:sp>
    </p:spTree>
    <p:extLst>
      <p:ext uri="{BB962C8B-B14F-4D97-AF65-F5344CB8AC3E}">
        <p14:creationId xmlns:p14="http://schemas.microsoft.com/office/powerpoint/2010/main" val="383748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2" name="Rectangle 11">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1263F21-FD5C-49D9-B5D3-5B94A4C99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16941"/>
            <a:ext cx="1000102" cy="35728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75FEE01-7E1C-48BD-8FD4-2790F781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02" y="1616941"/>
            <a:ext cx="6547110" cy="35728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6B81E-1129-1046-9D76-E1BA9B4633DD}"/>
              </a:ext>
            </a:extLst>
          </p:cNvPr>
          <p:cNvSpPr>
            <a:spLocks noGrp="1"/>
          </p:cNvSpPr>
          <p:nvPr>
            <p:ph type="title"/>
          </p:nvPr>
        </p:nvSpPr>
        <p:spPr>
          <a:xfrm>
            <a:off x="1635103" y="1936224"/>
            <a:ext cx="5516324" cy="2934270"/>
          </a:xfrm>
        </p:spPr>
        <p:txBody>
          <a:bodyPr vert="horz" lIns="109728" tIns="109728" rIns="109728" bIns="91440" rtlCol="0" anchor="ctr">
            <a:normAutofit/>
          </a:bodyPr>
          <a:lstStyle/>
          <a:p>
            <a:pPr>
              <a:lnSpc>
                <a:spcPct val="125000"/>
              </a:lnSpc>
            </a:pPr>
            <a:r>
              <a:rPr lang="en-US" sz="5400" b="0" cap="all">
                <a:solidFill>
                  <a:schemeClr val="bg1"/>
                </a:solidFill>
              </a:rPr>
              <a:t>Lab </a:t>
            </a:r>
          </a:p>
        </p:txBody>
      </p:sp>
      <p:sp>
        <p:nvSpPr>
          <p:cNvPr id="20" name="Rectangle 19">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2088" y="1608268"/>
            <a:ext cx="4626864" cy="35998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4" descr="Scientist">
            <a:extLst>
              <a:ext uri="{FF2B5EF4-FFF2-40B4-BE49-F238E27FC236}">
                <a16:creationId xmlns:a16="http://schemas.microsoft.com/office/drawing/2014/main" id="{F57EC4A1-D0C8-CA4F-95E9-03F43635DB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88756" y="2077776"/>
            <a:ext cx="2582221" cy="2582221"/>
          </a:xfrm>
          <a:prstGeom prst="rect">
            <a:avLst/>
          </a:prstGeom>
        </p:spPr>
      </p:pic>
      <p:sp>
        <p:nvSpPr>
          <p:cNvPr id="22" name="Rectangle 21">
            <a:extLst>
              <a:ext uri="{FF2B5EF4-FFF2-40B4-BE49-F238E27FC236}">
                <a16:creationId xmlns:a16="http://schemas.microsoft.com/office/drawing/2014/main" id="{C0598E82-FBBE-4514-AC7D-75D1347F8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54388"/>
            <a:ext cx="7498081" cy="159725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D36EA07-E1C7-4DE1-B196-FBCA4D1A0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74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C17599-20C8-4B64-8853-7E2891FC7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08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2B342F4-B533-4771-B828-654C36158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177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37D3A06-1DA9-5B43-B38C-C880A6352F9C}"/>
              </a:ext>
            </a:extLst>
          </p:cNvPr>
          <p:cNvSpPr txBox="1"/>
          <p:nvPr/>
        </p:nvSpPr>
        <p:spPr>
          <a:xfrm>
            <a:off x="1852397" y="5597032"/>
            <a:ext cx="5207431" cy="707886"/>
          </a:xfrm>
          <a:prstGeom prst="rect">
            <a:avLst/>
          </a:prstGeom>
          <a:noFill/>
        </p:spPr>
        <p:txBody>
          <a:bodyPr wrap="square" rtlCol="0">
            <a:spAutoFit/>
          </a:bodyPr>
          <a:lstStyle/>
          <a:p>
            <a:r>
              <a:rPr lang="en-US" sz="4000" dirty="0"/>
              <a:t>Measuring Volume</a:t>
            </a:r>
          </a:p>
        </p:txBody>
      </p:sp>
      <p:sp>
        <p:nvSpPr>
          <p:cNvPr id="5" name="TextBox 4">
            <a:extLst>
              <a:ext uri="{FF2B5EF4-FFF2-40B4-BE49-F238E27FC236}">
                <a16:creationId xmlns:a16="http://schemas.microsoft.com/office/drawing/2014/main" id="{A663E594-185C-BA43-B932-97495C2F6D6C}"/>
              </a:ext>
            </a:extLst>
          </p:cNvPr>
          <p:cNvSpPr txBox="1"/>
          <p:nvPr/>
        </p:nvSpPr>
        <p:spPr>
          <a:xfrm>
            <a:off x="7712011" y="1763184"/>
            <a:ext cx="4341731" cy="3477875"/>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Title</a:t>
            </a:r>
          </a:p>
          <a:p>
            <a:pPr marL="285750" indent="-285750">
              <a:buFont typeface="Arial" panose="020B0604020202020204" pitchFamily="34" charset="0"/>
              <a:buChar char="•"/>
            </a:pPr>
            <a:r>
              <a:rPr lang="en-US" sz="2000" b="1" strike="sngStrike" dirty="0"/>
              <a:t>Question</a:t>
            </a:r>
            <a:r>
              <a:rPr lang="en-US" sz="2000" strike="sngStrike" dirty="0"/>
              <a:t> </a:t>
            </a:r>
          </a:p>
          <a:p>
            <a:pPr marL="285750" indent="-285750">
              <a:buFont typeface="Arial" panose="020B0604020202020204" pitchFamily="34" charset="0"/>
              <a:buChar char="•"/>
            </a:pPr>
            <a:r>
              <a:rPr lang="en-US" sz="2000" b="1" strike="sngStrike" dirty="0"/>
              <a:t>Hypothesis</a:t>
            </a:r>
            <a:r>
              <a:rPr lang="en-US" sz="2000" strike="sngStrike" dirty="0"/>
              <a:t> </a:t>
            </a:r>
          </a:p>
          <a:p>
            <a:pPr marL="285750" indent="-285750">
              <a:buFont typeface="Arial" panose="020B0604020202020204" pitchFamily="34" charset="0"/>
              <a:buChar char="•"/>
            </a:pPr>
            <a:r>
              <a:rPr lang="en-US" sz="2000" b="1" dirty="0"/>
              <a:t>Objectives </a:t>
            </a:r>
            <a:r>
              <a:rPr lang="en-US" sz="2000" b="1" i="1" dirty="0"/>
              <a:t>(</a:t>
            </a:r>
            <a:r>
              <a:rPr lang="en-US" sz="2000" i="1" dirty="0"/>
              <a:t>this is a lab whose purpose serves to strengthen technique &amp; following directions)</a:t>
            </a:r>
          </a:p>
          <a:p>
            <a:pPr marL="285750" indent="-285750">
              <a:buFont typeface="Arial" panose="020B0604020202020204" pitchFamily="34" charset="0"/>
              <a:buChar char="•"/>
            </a:pPr>
            <a:r>
              <a:rPr lang="en-US" sz="2000" b="1" dirty="0"/>
              <a:t>Procedure </a:t>
            </a:r>
            <a:r>
              <a:rPr lang="en-US" sz="2000" i="1" dirty="0"/>
              <a:t>(copy)</a:t>
            </a:r>
          </a:p>
          <a:p>
            <a:pPr marL="285750" indent="-285750">
              <a:buFont typeface="Arial" panose="020B0604020202020204" pitchFamily="34" charset="0"/>
              <a:buChar char="•"/>
            </a:pPr>
            <a:r>
              <a:rPr lang="en-US" sz="2000" b="1" dirty="0"/>
              <a:t>Data table skeleton </a:t>
            </a:r>
            <a:r>
              <a:rPr lang="en-US" sz="2000" dirty="0"/>
              <a:t>(</a:t>
            </a:r>
            <a:r>
              <a:rPr lang="en-US" sz="2000" i="1" dirty="0"/>
              <a:t>you generate, based on the procedure)</a:t>
            </a:r>
          </a:p>
        </p:txBody>
      </p:sp>
      <p:sp>
        <p:nvSpPr>
          <p:cNvPr id="17" name="TextBox 16">
            <a:extLst>
              <a:ext uri="{FF2B5EF4-FFF2-40B4-BE49-F238E27FC236}">
                <a16:creationId xmlns:a16="http://schemas.microsoft.com/office/drawing/2014/main" id="{21E55584-519B-1C4D-9D07-73194B55853F}"/>
              </a:ext>
            </a:extLst>
          </p:cNvPr>
          <p:cNvSpPr txBox="1"/>
          <p:nvPr/>
        </p:nvSpPr>
        <p:spPr>
          <a:xfrm>
            <a:off x="7786428" y="589775"/>
            <a:ext cx="5207431" cy="830997"/>
          </a:xfrm>
          <a:prstGeom prst="rect">
            <a:avLst/>
          </a:prstGeom>
          <a:noFill/>
        </p:spPr>
        <p:txBody>
          <a:bodyPr wrap="square" rtlCol="0">
            <a:spAutoFit/>
          </a:bodyPr>
          <a:lstStyle/>
          <a:p>
            <a:r>
              <a:rPr lang="en-US" sz="2400" b="1" dirty="0"/>
              <a:t>Create a Pre-Lab for tomorrow’s lab. Include:</a:t>
            </a:r>
          </a:p>
        </p:txBody>
      </p:sp>
    </p:spTree>
    <p:extLst>
      <p:ext uri="{BB962C8B-B14F-4D97-AF65-F5344CB8AC3E}">
        <p14:creationId xmlns:p14="http://schemas.microsoft.com/office/powerpoint/2010/main" val="944870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37" name="Rectangle 36">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2EAB6D7-610A-49F1-925C-910CC492F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6764" y="0"/>
            <a:ext cx="1118523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ED93057-B056-4D1D-B0DA-F1619DAAF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5B41592-BC5E-4AE2-8CA7-91C73FD8F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B574A3D-9991-4D4A-91DF-0D0DE47D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EF5E79B-96E5-A946-A0C4-0175B2C8B2C8}"/>
              </a:ext>
            </a:extLst>
          </p:cNvPr>
          <p:cNvPicPr>
            <a:picLocks noChangeAspect="1"/>
          </p:cNvPicPr>
          <p:nvPr/>
        </p:nvPicPr>
        <p:blipFill>
          <a:blip r:embed="rId2"/>
          <a:stretch>
            <a:fillRect/>
          </a:stretch>
        </p:blipFill>
        <p:spPr>
          <a:xfrm>
            <a:off x="7694113" y="783591"/>
            <a:ext cx="4393344" cy="1900120"/>
          </a:xfrm>
          <a:prstGeom prst="rect">
            <a:avLst/>
          </a:prstGeom>
        </p:spPr>
      </p:pic>
      <p:pic>
        <p:nvPicPr>
          <p:cNvPr id="4" name="Picture 3">
            <a:extLst>
              <a:ext uri="{FF2B5EF4-FFF2-40B4-BE49-F238E27FC236}">
                <a16:creationId xmlns:a16="http://schemas.microsoft.com/office/drawing/2014/main" id="{833F9037-535F-E443-AEE9-45209450605B}"/>
              </a:ext>
            </a:extLst>
          </p:cNvPr>
          <p:cNvPicPr>
            <a:picLocks noChangeAspect="1"/>
          </p:cNvPicPr>
          <p:nvPr/>
        </p:nvPicPr>
        <p:blipFill>
          <a:blip r:embed="rId3"/>
          <a:stretch>
            <a:fillRect/>
          </a:stretch>
        </p:blipFill>
        <p:spPr>
          <a:xfrm>
            <a:off x="1116029" y="4103847"/>
            <a:ext cx="6331393" cy="1836103"/>
          </a:xfrm>
          <a:prstGeom prst="rect">
            <a:avLst/>
          </a:prstGeom>
        </p:spPr>
      </p:pic>
      <p:sp>
        <p:nvSpPr>
          <p:cNvPr id="49" name="Rectangle 48">
            <a:extLst>
              <a:ext uri="{FF2B5EF4-FFF2-40B4-BE49-F238E27FC236}">
                <a16:creationId xmlns:a16="http://schemas.microsoft.com/office/drawing/2014/main" id="{9B986E1E-DEE3-4E67-92C7-D1AE1EE79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5200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0A2A356-639E-4340-ACBF-9DF27BFE0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3424" y="3396996"/>
            <a:ext cx="460857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A479A5E-A937-A346-B25E-75E9A50FC646}"/>
              </a:ext>
            </a:extLst>
          </p:cNvPr>
          <p:cNvPicPr>
            <a:picLocks noChangeAspect="1"/>
          </p:cNvPicPr>
          <p:nvPr/>
        </p:nvPicPr>
        <p:blipFill>
          <a:blip r:embed="rId4"/>
          <a:stretch>
            <a:fillRect/>
          </a:stretch>
        </p:blipFill>
        <p:spPr>
          <a:xfrm>
            <a:off x="8599111" y="3671986"/>
            <a:ext cx="2606787" cy="2975032"/>
          </a:xfrm>
          <a:prstGeom prst="rect">
            <a:avLst/>
          </a:prstGeom>
        </p:spPr>
      </p:pic>
      <p:pic>
        <p:nvPicPr>
          <p:cNvPr id="8" name="Picture 7">
            <a:extLst>
              <a:ext uri="{FF2B5EF4-FFF2-40B4-BE49-F238E27FC236}">
                <a16:creationId xmlns:a16="http://schemas.microsoft.com/office/drawing/2014/main" id="{1CC6D50B-3BE7-194B-9E8F-87D16E28BC55}"/>
              </a:ext>
            </a:extLst>
          </p:cNvPr>
          <p:cNvPicPr>
            <a:picLocks noChangeAspect="1"/>
          </p:cNvPicPr>
          <p:nvPr/>
        </p:nvPicPr>
        <p:blipFill>
          <a:blip r:embed="rId5"/>
          <a:stretch>
            <a:fillRect/>
          </a:stretch>
        </p:blipFill>
        <p:spPr>
          <a:xfrm>
            <a:off x="1388606" y="1482889"/>
            <a:ext cx="5123505" cy="1200822"/>
          </a:xfrm>
          <a:prstGeom prst="rect">
            <a:avLst/>
          </a:prstGeom>
        </p:spPr>
      </p:pic>
    </p:spTree>
    <p:extLst>
      <p:ext uri="{BB962C8B-B14F-4D97-AF65-F5344CB8AC3E}">
        <p14:creationId xmlns:p14="http://schemas.microsoft.com/office/powerpoint/2010/main" val="4138870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3" name="Rectangle 1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16907"/>
            <a:ext cx="12192000" cy="23740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08F8F2-6D2F-1844-ABCD-BADD6299E3C9}"/>
              </a:ext>
            </a:extLst>
          </p:cNvPr>
          <p:cNvSpPr>
            <a:spLocks noGrp="1"/>
          </p:cNvSpPr>
          <p:nvPr>
            <p:ph type="title"/>
          </p:nvPr>
        </p:nvSpPr>
        <p:spPr>
          <a:xfrm>
            <a:off x="1635102" y="4153113"/>
            <a:ext cx="9180747" cy="1248431"/>
          </a:xfrm>
        </p:spPr>
        <p:txBody>
          <a:bodyPr vert="horz" lIns="109728" tIns="109728" rIns="109728" bIns="91440" rtlCol="0" anchor="b">
            <a:normAutofit/>
          </a:bodyPr>
          <a:lstStyle/>
          <a:p>
            <a:pPr>
              <a:lnSpc>
                <a:spcPct val="125000"/>
              </a:lnSpc>
            </a:pPr>
            <a:r>
              <a:rPr lang="en-US" sz="5400" b="0" cap="all" dirty="0">
                <a:solidFill>
                  <a:schemeClr val="bg1"/>
                </a:solidFill>
              </a:rPr>
              <a:t>Procedure</a:t>
            </a:r>
          </a:p>
        </p:txBody>
      </p:sp>
      <p:sp>
        <p:nvSpPr>
          <p:cNvPr id="21" name="Rectangle 20">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79202"/>
            <a:ext cx="1006766" cy="2249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A01F631-E87E-984D-A849-25162E6589FA}"/>
              </a:ext>
            </a:extLst>
          </p:cNvPr>
          <p:cNvPicPr>
            <a:picLocks noChangeAspect="1"/>
          </p:cNvPicPr>
          <p:nvPr/>
        </p:nvPicPr>
        <p:blipFill>
          <a:blip r:embed="rId2"/>
          <a:stretch>
            <a:fillRect/>
          </a:stretch>
        </p:blipFill>
        <p:spPr>
          <a:xfrm>
            <a:off x="6615383" y="479654"/>
            <a:ext cx="5166705" cy="3022522"/>
          </a:xfrm>
          <a:prstGeom prst="rect">
            <a:avLst/>
          </a:prstGeom>
        </p:spPr>
      </p:pic>
      <p:sp>
        <p:nvSpPr>
          <p:cNvPr id="25" name="Rectangle 24">
            <a:extLst>
              <a:ext uri="{FF2B5EF4-FFF2-40B4-BE49-F238E27FC236}">
                <a16:creationId xmlns:a16="http://schemas.microsoft.com/office/drawing/2014/main" id="{A8EAC26D-6BAA-40DB-8C61-90C7CC5EF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49423" y="1933956"/>
            <a:ext cx="39319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CFE08FD-B02F-6F41-900E-0070F7DE6ED9}"/>
              </a:ext>
            </a:extLst>
          </p:cNvPr>
          <p:cNvPicPr>
            <a:picLocks noChangeAspect="1"/>
          </p:cNvPicPr>
          <p:nvPr/>
        </p:nvPicPr>
        <p:blipFill>
          <a:blip r:embed="rId3"/>
          <a:stretch>
            <a:fillRect/>
          </a:stretch>
        </p:blipFill>
        <p:spPr>
          <a:xfrm>
            <a:off x="1070775" y="468535"/>
            <a:ext cx="5500992" cy="2888021"/>
          </a:xfrm>
          <a:prstGeom prst="rect">
            <a:avLst/>
          </a:prstGeom>
        </p:spPr>
      </p:pic>
    </p:spTree>
    <p:extLst>
      <p:ext uri="{BB962C8B-B14F-4D97-AF65-F5344CB8AC3E}">
        <p14:creationId xmlns:p14="http://schemas.microsoft.com/office/powerpoint/2010/main" val="243237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necklace&#10;&#10;Description automatically generated">
            <a:extLst>
              <a:ext uri="{FF2B5EF4-FFF2-40B4-BE49-F238E27FC236}">
                <a16:creationId xmlns:a16="http://schemas.microsoft.com/office/drawing/2014/main" id="{2E29908A-42F6-4834-B1EC-AA256F792396}"/>
              </a:ext>
            </a:extLst>
          </p:cNvPr>
          <p:cNvPicPr>
            <a:picLocks noChangeAspect="1"/>
          </p:cNvPicPr>
          <p:nvPr/>
        </p:nvPicPr>
        <p:blipFill>
          <a:blip r:embed="rId2"/>
          <a:stretch>
            <a:fillRect/>
          </a:stretch>
        </p:blipFill>
        <p:spPr>
          <a:xfrm>
            <a:off x="564645" y="2296890"/>
            <a:ext cx="3655729" cy="2454942"/>
          </a:xfrm>
          <a:prstGeom prst="rect">
            <a:avLst/>
          </a:prstGeom>
        </p:spPr>
      </p:pic>
      <p:sp>
        <p:nvSpPr>
          <p:cNvPr id="24" name="Rectangle 23">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A2B4C-81C2-4190-8960-BE2EE76C1206}"/>
              </a:ext>
            </a:extLst>
          </p:cNvPr>
          <p:cNvSpPr>
            <a:spLocks noGrp="1"/>
          </p:cNvSpPr>
          <p:nvPr>
            <p:ph type="title"/>
          </p:nvPr>
        </p:nvSpPr>
        <p:spPr>
          <a:xfrm>
            <a:off x="4551044" y="690384"/>
            <a:ext cx="6627226" cy="1154102"/>
          </a:xfrm>
        </p:spPr>
        <p:txBody>
          <a:bodyPr>
            <a:normAutofit/>
          </a:bodyPr>
          <a:lstStyle/>
          <a:p>
            <a:r>
              <a:rPr lang="en-US" dirty="0"/>
              <a:t>MASS</a:t>
            </a:r>
          </a:p>
        </p:txBody>
      </p:sp>
      <p:sp>
        <p:nvSpPr>
          <p:cNvPr id="28" name="Rectangle 27">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8D1090-A1B8-497B-AC95-2FE938E50142}"/>
              </a:ext>
            </a:extLst>
          </p:cNvPr>
          <p:cNvSpPr>
            <a:spLocks noGrp="1"/>
          </p:cNvSpPr>
          <p:nvPr>
            <p:ph idx="1"/>
          </p:nvPr>
        </p:nvSpPr>
        <p:spPr>
          <a:xfrm>
            <a:off x="4921856" y="1902678"/>
            <a:ext cx="7038495" cy="3871916"/>
          </a:xfrm>
        </p:spPr>
        <p:txBody>
          <a:bodyPr anchor="t">
            <a:noAutofit/>
          </a:bodyPr>
          <a:lstStyle/>
          <a:p>
            <a:pPr marL="285750" indent="-285750">
              <a:lnSpc>
                <a:spcPct val="130000"/>
              </a:lnSpc>
              <a:buFont typeface="Arial" panose="020B0604020202020204" pitchFamily="34" charset="0"/>
              <a:buChar char="•"/>
            </a:pPr>
            <a:r>
              <a:rPr lang="en-US" dirty="0"/>
              <a:t>The mass of an object is the amount of matter in a substance or object.</a:t>
            </a:r>
          </a:p>
          <a:p>
            <a:pPr marL="285750" indent="-285750">
              <a:lnSpc>
                <a:spcPct val="130000"/>
              </a:lnSpc>
              <a:buFont typeface="Arial" panose="020B0604020202020204" pitchFamily="34" charset="0"/>
              <a:buChar char="•"/>
            </a:pPr>
            <a:r>
              <a:rPr lang="en-US" dirty="0"/>
              <a:t>Mass is measured in milligrams, grams, kilograms</a:t>
            </a:r>
          </a:p>
          <a:p>
            <a:pPr marL="285750" indent="-285750">
              <a:lnSpc>
                <a:spcPct val="130000"/>
              </a:lnSpc>
              <a:buFont typeface="Arial" panose="020B0604020202020204" pitchFamily="34" charset="0"/>
              <a:buChar char="•"/>
            </a:pPr>
            <a:r>
              <a:rPr lang="en-US" dirty="0"/>
              <a:t>Mass ≠ Weight</a:t>
            </a:r>
          </a:p>
          <a:p>
            <a:pPr marL="285750" lvl="1" indent="-285750">
              <a:lnSpc>
                <a:spcPct val="130000"/>
              </a:lnSpc>
              <a:buFont typeface="Arial" panose="020B0604020202020204" pitchFamily="34" charset="0"/>
              <a:buChar char="•"/>
            </a:pPr>
            <a:r>
              <a:rPr lang="en-US" sz="1800" dirty="0"/>
              <a:t>Weight is the force of GRAVITY on an object. It changes depending on where in the universe the object is</a:t>
            </a:r>
          </a:p>
          <a:p>
            <a:pPr marL="285750" indent="-285750">
              <a:lnSpc>
                <a:spcPct val="130000"/>
              </a:lnSpc>
              <a:buFont typeface="Arial" panose="020B0604020202020204" pitchFamily="34" charset="0"/>
              <a:buChar char="•"/>
            </a:pPr>
            <a:r>
              <a:rPr lang="en-US" dirty="0">
                <a:hlinkClick r:id="rId3"/>
              </a:rPr>
              <a:t>Video: Mass vs Weight</a:t>
            </a:r>
            <a:endParaRPr lang="en-US" dirty="0"/>
          </a:p>
        </p:txBody>
      </p:sp>
      <p:sp>
        <p:nvSpPr>
          <p:cNvPr id="30" name="Rectangle 29">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91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A4E7B50-D68C-43EB-930F-EA442A13A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2822754-E01B-4742-88B9-BE0984BAF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1753" y="0"/>
            <a:ext cx="4010247"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87C5BBA-BBE2-4821-96CF-38FC49570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611DA2B-4CF7-4A57-82AC-FA120DE44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A2B4C-81C2-4190-8960-BE2EE76C1206}"/>
              </a:ext>
            </a:extLst>
          </p:cNvPr>
          <p:cNvSpPr>
            <a:spLocks noGrp="1"/>
          </p:cNvSpPr>
          <p:nvPr>
            <p:ph type="title"/>
          </p:nvPr>
        </p:nvSpPr>
        <p:spPr>
          <a:xfrm>
            <a:off x="690935" y="14630"/>
            <a:ext cx="6623040" cy="1140580"/>
          </a:xfrm>
        </p:spPr>
        <p:txBody>
          <a:bodyPr>
            <a:normAutofit/>
          </a:bodyPr>
          <a:lstStyle/>
          <a:p>
            <a:r>
              <a:rPr lang="en-US" dirty="0"/>
              <a:t>Measuring Mass</a:t>
            </a:r>
          </a:p>
        </p:txBody>
      </p:sp>
      <p:sp>
        <p:nvSpPr>
          <p:cNvPr id="3" name="Content Placeholder 2">
            <a:extLst>
              <a:ext uri="{FF2B5EF4-FFF2-40B4-BE49-F238E27FC236}">
                <a16:creationId xmlns:a16="http://schemas.microsoft.com/office/drawing/2014/main" id="{7A8D1090-A1B8-497B-AC95-2FE938E50142}"/>
              </a:ext>
            </a:extLst>
          </p:cNvPr>
          <p:cNvSpPr>
            <a:spLocks noGrp="1"/>
          </p:cNvSpPr>
          <p:nvPr>
            <p:ph idx="1"/>
          </p:nvPr>
        </p:nvSpPr>
        <p:spPr>
          <a:xfrm>
            <a:off x="215908" y="1095508"/>
            <a:ext cx="7718267" cy="4555376"/>
          </a:xfrm>
        </p:spPr>
        <p:txBody>
          <a:bodyPr anchor="t">
            <a:noAutofit/>
          </a:bodyPr>
          <a:lstStyle/>
          <a:p>
            <a:pPr>
              <a:lnSpc>
                <a:spcPct val="130000"/>
              </a:lnSpc>
            </a:pPr>
            <a:r>
              <a:rPr lang="en-US" sz="1600" dirty="0"/>
              <a:t>Measuring tool = BALANCE </a:t>
            </a:r>
          </a:p>
          <a:p>
            <a:pPr marL="285750" indent="-285750">
              <a:lnSpc>
                <a:spcPct val="130000"/>
              </a:lnSpc>
              <a:buFont typeface="Arial" panose="020B0604020202020204" pitchFamily="34" charset="0"/>
              <a:buChar char="•"/>
            </a:pPr>
            <a:r>
              <a:rPr lang="en-US" sz="1600" dirty="0"/>
              <a:t>It can be __________ or ___________</a:t>
            </a:r>
          </a:p>
          <a:p>
            <a:pPr>
              <a:lnSpc>
                <a:spcPct val="130000"/>
              </a:lnSpc>
            </a:pPr>
            <a:r>
              <a:rPr lang="en-US" sz="1600" i="1" dirty="0"/>
              <a:t>What about measuring masses of liquids or granular/powder substances?</a:t>
            </a:r>
          </a:p>
          <a:p>
            <a:pPr marL="285750" lvl="1" indent="-285750">
              <a:lnSpc>
                <a:spcPct val="130000"/>
              </a:lnSpc>
              <a:buFont typeface="Arial" panose="020B0604020202020204" pitchFamily="34" charset="0"/>
              <a:buChar char="•"/>
            </a:pPr>
            <a:r>
              <a:rPr lang="en-US" dirty="0"/>
              <a:t>With a digital scale, you can use an empty beaker or dish and hit the “tare” or “zero” button to reset the balance to zero, and then add your substance. The scale automatically subtracts the mass of the beaker or dish before the contents are added, so it reports only the mass of the contents.</a:t>
            </a:r>
          </a:p>
          <a:p>
            <a:pPr marL="285750" lvl="1" indent="-285750">
              <a:lnSpc>
                <a:spcPct val="130000"/>
              </a:lnSpc>
              <a:buFont typeface="Arial" panose="020B0604020202020204" pitchFamily="34" charset="0"/>
              <a:buChar char="•"/>
            </a:pPr>
            <a:r>
              <a:rPr lang="en-US" dirty="0"/>
              <a:t>With a manual balance, you have to do this yourself.  First find the mass of the beaker or dish and record its mass. Then add your substance and record the resulting mass.  Finally, subtract the two masses and your result will be the mass of the substance.</a:t>
            </a:r>
          </a:p>
          <a:p>
            <a:pPr lvl="1">
              <a:lnSpc>
                <a:spcPct val="130000"/>
              </a:lnSpc>
            </a:pPr>
            <a:endParaRPr lang="en-US" b="1" dirty="0"/>
          </a:p>
        </p:txBody>
      </p:sp>
      <p:pic>
        <p:nvPicPr>
          <p:cNvPr id="9" name="Picture 8" descr="A close up of a device&#10;&#10;Description automatically generated">
            <a:extLst>
              <a:ext uri="{FF2B5EF4-FFF2-40B4-BE49-F238E27FC236}">
                <a16:creationId xmlns:a16="http://schemas.microsoft.com/office/drawing/2014/main" id="{28150094-0B44-4CB9-BED0-1A9BED9744E5}"/>
              </a:ext>
            </a:extLst>
          </p:cNvPr>
          <p:cNvPicPr>
            <a:picLocks noChangeAspect="1"/>
          </p:cNvPicPr>
          <p:nvPr/>
        </p:nvPicPr>
        <p:blipFill>
          <a:blip r:embed="rId2"/>
          <a:stretch>
            <a:fillRect/>
          </a:stretch>
        </p:blipFill>
        <p:spPr>
          <a:xfrm>
            <a:off x="9219596" y="1573180"/>
            <a:ext cx="1934562" cy="1521652"/>
          </a:xfrm>
          <a:prstGeom prst="rect">
            <a:avLst/>
          </a:prstGeom>
        </p:spPr>
      </p:pic>
      <p:pic>
        <p:nvPicPr>
          <p:cNvPr id="11" name="Picture 10" descr="A close up of a scale&#10;&#10;Description automatically generated">
            <a:extLst>
              <a:ext uri="{FF2B5EF4-FFF2-40B4-BE49-F238E27FC236}">
                <a16:creationId xmlns:a16="http://schemas.microsoft.com/office/drawing/2014/main" id="{FEC7CEC4-5FAD-484D-804C-B0C6A0363067}"/>
              </a:ext>
            </a:extLst>
          </p:cNvPr>
          <p:cNvPicPr>
            <a:picLocks noChangeAspect="1"/>
          </p:cNvPicPr>
          <p:nvPr/>
        </p:nvPicPr>
        <p:blipFill>
          <a:blip r:embed="rId3"/>
          <a:stretch>
            <a:fillRect/>
          </a:stretch>
        </p:blipFill>
        <p:spPr>
          <a:xfrm>
            <a:off x="9035079" y="4042888"/>
            <a:ext cx="2301876" cy="1517904"/>
          </a:xfrm>
          <a:prstGeom prst="rect">
            <a:avLst/>
          </a:prstGeom>
        </p:spPr>
      </p:pic>
      <p:sp>
        <p:nvSpPr>
          <p:cNvPr id="41" name="Rectangle 40">
            <a:extLst>
              <a:ext uri="{FF2B5EF4-FFF2-40B4-BE49-F238E27FC236}">
                <a16:creationId xmlns:a16="http://schemas.microsoft.com/office/drawing/2014/main" id="{C1CF7BFC-0A02-4106-88A8-CCC0D9444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5304E59-B4DC-4CA3-89F1-5C88000EB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3167A8C-FFEF-4D1B-8459-E2BB5C04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CA3DFBE-30A6-4BDE-9238-14F3652B4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5DCA835-3A68-4F79-8083-F784410C9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6072" y="3561468"/>
            <a:ext cx="3995928"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F35B550-0C40-A542-AFBF-3DF6D02EE787}"/>
              </a:ext>
            </a:extLst>
          </p:cNvPr>
          <p:cNvSpPr txBox="1"/>
          <p:nvPr/>
        </p:nvSpPr>
        <p:spPr>
          <a:xfrm>
            <a:off x="1975470" y="1616727"/>
            <a:ext cx="1567245" cy="369332"/>
          </a:xfrm>
          <a:prstGeom prst="rect">
            <a:avLst/>
          </a:prstGeom>
          <a:noFill/>
        </p:spPr>
        <p:txBody>
          <a:bodyPr wrap="square" rtlCol="0">
            <a:spAutoFit/>
          </a:bodyPr>
          <a:lstStyle/>
          <a:p>
            <a:r>
              <a:rPr lang="en-US" dirty="0"/>
              <a:t>MANUAL</a:t>
            </a:r>
          </a:p>
        </p:txBody>
      </p:sp>
      <p:sp>
        <p:nvSpPr>
          <p:cNvPr id="25" name="TextBox 24">
            <a:extLst>
              <a:ext uri="{FF2B5EF4-FFF2-40B4-BE49-F238E27FC236}">
                <a16:creationId xmlns:a16="http://schemas.microsoft.com/office/drawing/2014/main" id="{B0149576-EE92-B346-97A3-B8E949229CE5}"/>
              </a:ext>
            </a:extLst>
          </p:cNvPr>
          <p:cNvSpPr txBox="1"/>
          <p:nvPr/>
        </p:nvSpPr>
        <p:spPr>
          <a:xfrm>
            <a:off x="4174127" y="1605732"/>
            <a:ext cx="1567245" cy="369332"/>
          </a:xfrm>
          <a:prstGeom prst="rect">
            <a:avLst/>
          </a:prstGeom>
          <a:noFill/>
        </p:spPr>
        <p:txBody>
          <a:bodyPr wrap="square" rtlCol="0">
            <a:spAutoFit/>
          </a:bodyPr>
          <a:lstStyle/>
          <a:p>
            <a:r>
              <a:rPr lang="en-US" dirty="0"/>
              <a:t>DIGITAL</a:t>
            </a:r>
          </a:p>
        </p:txBody>
      </p:sp>
      <p:sp>
        <p:nvSpPr>
          <p:cNvPr id="5" name="Oval 4">
            <a:extLst>
              <a:ext uri="{FF2B5EF4-FFF2-40B4-BE49-F238E27FC236}">
                <a16:creationId xmlns:a16="http://schemas.microsoft.com/office/drawing/2014/main" id="{3E41AFA9-B500-5F43-9713-6060280F64F3}"/>
              </a:ext>
            </a:extLst>
          </p:cNvPr>
          <p:cNvSpPr/>
          <p:nvPr/>
        </p:nvSpPr>
        <p:spPr>
          <a:xfrm>
            <a:off x="8565587" y="1280745"/>
            <a:ext cx="2983324" cy="214159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8E6ED69-E855-6440-BF3D-64330E6CF467}"/>
              </a:ext>
            </a:extLst>
          </p:cNvPr>
          <p:cNvSpPr/>
          <p:nvPr/>
        </p:nvSpPr>
        <p:spPr>
          <a:xfrm>
            <a:off x="8414879" y="3836056"/>
            <a:ext cx="3474466" cy="2105661"/>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81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xit" presetSubtype="4" fill="hold" grpId="1" nodeType="clickEffect">
                                  <p:stCondLst>
                                    <p:cond delay="0"/>
                                  </p:stCondLst>
                                  <p:childTnLst>
                                    <p:anim calcmode="lin" valueType="num">
                                      <p:cBhvr additive="base">
                                        <p:cTn id="27" dur="500"/>
                                        <p:tgtEl>
                                          <p:spTgt spid="5"/>
                                        </p:tgtEl>
                                        <p:attrNameLst>
                                          <p:attrName>ppt_y</p:attrName>
                                        </p:attrNameLst>
                                      </p:cBhvr>
                                      <p:tavLst>
                                        <p:tav tm="0">
                                          <p:val>
                                            <p:strVal val="#ppt_y"/>
                                          </p:val>
                                        </p:tav>
                                        <p:tav tm="100000">
                                          <p:val>
                                            <p:strVal val="#ppt_y+#ppt_h*1.125000"/>
                                          </p:val>
                                        </p:tav>
                                      </p:tavLst>
                                    </p:anim>
                                    <p:animEffect transition="out" filter="wipe(down)">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27"/>
                                        </p:tgtEl>
                                        <p:attrNameLst>
                                          <p:attrName>ppt_x</p:attrName>
                                        </p:attrNameLst>
                                      </p:cBhvr>
                                      <p:tavLst>
                                        <p:tav tm="0">
                                          <p:val>
                                            <p:strVal val="ppt_x"/>
                                          </p:val>
                                        </p:tav>
                                        <p:tav tm="100000">
                                          <p:val>
                                            <p:strVal val="ppt_x"/>
                                          </p:val>
                                        </p:tav>
                                      </p:tavLst>
                                    </p:anim>
                                    <p:anim calcmode="lin" valueType="num">
                                      <p:cBhvr additive="base">
                                        <p:cTn id="42" dur="500"/>
                                        <p:tgtEl>
                                          <p:spTgt spid="27"/>
                                        </p:tgtEl>
                                        <p:attrNameLst>
                                          <p:attrName>ppt_y</p:attrName>
                                        </p:attrNameLst>
                                      </p:cBhvr>
                                      <p:tavLst>
                                        <p:tav tm="0">
                                          <p:val>
                                            <p:strVal val="ppt_y"/>
                                          </p:val>
                                        </p:tav>
                                        <p:tav tm="100000">
                                          <p:val>
                                            <p:strVal val="1+ppt_h/2"/>
                                          </p:val>
                                        </p:tav>
                                      </p:tavLst>
                                    </p:anim>
                                    <p:set>
                                      <p:cBhvr>
                                        <p:cTn id="43" dur="1" fill="hold">
                                          <p:stCondLst>
                                            <p:cond delay="499"/>
                                          </p:stCondLst>
                                        </p:cTn>
                                        <p:tgtEl>
                                          <p:spTgt spid="2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25" grpId="0"/>
      <p:bldP spid="5" grpId="0" animBg="1"/>
      <p:bldP spid="5" grpId="1" animBg="1"/>
      <p:bldP spid="27" grpId="0" animBg="1"/>
      <p:bldP spid="2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86" name="Rectangle 85">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 name="Rectangle 87">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95508"/>
            <a:ext cx="4668819"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BAF37C-FFCD-4F35-AD5A-D1E82083FFB5}"/>
              </a:ext>
            </a:extLst>
          </p:cNvPr>
          <p:cNvSpPr>
            <a:spLocks noGrp="1"/>
          </p:cNvSpPr>
          <p:nvPr>
            <p:ph type="title"/>
          </p:nvPr>
        </p:nvSpPr>
        <p:spPr>
          <a:xfrm>
            <a:off x="463825" y="1709530"/>
            <a:ext cx="3754671" cy="2528515"/>
          </a:xfrm>
          <a:prstGeom prst="ellipse">
            <a:avLst/>
          </a:prstGeom>
        </p:spPr>
        <p:txBody>
          <a:bodyPr vert="horz" lIns="109728" tIns="109728" rIns="109728" bIns="91440" rtlCol="0" anchor="b">
            <a:normAutofit/>
          </a:bodyPr>
          <a:lstStyle/>
          <a:p>
            <a:pPr>
              <a:lnSpc>
                <a:spcPct val="115000"/>
              </a:lnSpc>
            </a:pPr>
            <a:r>
              <a:rPr lang="en-US" sz="2800" b="0" cap="all">
                <a:solidFill>
                  <a:schemeClr val="bg1"/>
                </a:solidFill>
              </a:rPr>
              <a:t>Triple Beam balance</a:t>
            </a:r>
          </a:p>
        </p:txBody>
      </p:sp>
      <p:sp>
        <p:nvSpPr>
          <p:cNvPr id="92" name="Rectangle 91">
            <a:extLst>
              <a:ext uri="{FF2B5EF4-FFF2-40B4-BE49-F238E27FC236}">
                <a16:creationId xmlns:a16="http://schemas.microsoft.com/office/drawing/2014/main" id="{BBD49B71-B686-4DFD-93AD-40CB19B62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2066" y="0"/>
            <a:ext cx="751993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7" name="Picture 1">
            <a:extLst>
              <a:ext uri="{FF2B5EF4-FFF2-40B4-BE49-F238E27FC236}">
                <a16:creationId xmlns:a16="http://schemas.microsoft.com/office/drawing/2014/main" id="{D81BBD2E-8D79-45B7-8C35-E6404374DA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68818" y="522619"/>
            <a:ext cx="7362455" cy="51407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tangle 93">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6534"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77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automatically generated">
            <a:extLst>
              <a:ext uri="{FF2B5EF4-FFF2-40B4-BE49-F238E27FC236}">
                <a16:creationId xmlns:a16="http://schemas.microsoft.com/office/drawing/2014/main" id="{E072D8F4-5CBC-45CB-BBCA-F1EEC9F5680B}"/>
              </a:ext>
            </a:extLst>
          </p:cNvPr>
          <p:cNvPicPr>
            <a:picLocks noChangeAspect="1"/>
          </p:cNvPicPr>
          <p:nvPr/>
        </p:nvPicPr>
        <p:blipFill>
          <a:blip r:embed="rId2"/>
          <a:stretch>
            <a:fillRect/>
          </a:stretch>
        </p:blipFill>
        <p:spPr>
          <a:xfrm>
            <a:off x="1208274" y="360363"/>
            <a:ext cx="9775451" cy="5791953"/>
          </a:xfrm>
          <a:prstGeom prst="rect">
            <a:avLst/>
          </a:prstGeom>
        </p:spPr>
      </p:pic>
      <p:sp>
        <p:nvSpPr>
          <p:cNvPr id="2" name="Title 1">
            <a:extLst>
              <a:ext uri="{FF2B5EF4-FFF2-40B4-BE49-F238E27FC236}">
                <a16:creationId xmlns:a16="http://schemas.microsoft.com/office/drawing/2014/main" id="{71C9841A-F9F4-470F-ADB9-36B47798C7ED}"/>
              </a:ext>
            </a:extLst>
          </p:cNvPr>
          <p:cNvSpPr>
            <a:spLocks noGrp="1"/>
          </p:cNvSpPr>
          <p:nvPr>
            <p:ph type="title" idx="4294967295"/>
          </p:nvPr>
        </p:nvSpPr>
        <p:spPr>
          <a:xfrm>
            <a:off x="1099751" y="4633785"/>
            <a:ext cx="6030097" cy="1611184"/>
          </a:xfrm>
        </p:spPr>
        <p:txBody>
          <a:bodyPr>
            <a:normAutofit/>
          </a:bodyPr>
          <a:lstStyle/>
          <a:p>
            <a:r>
              <a:rPr lang="en-US" sz="3200" dirty="0"/>
              <a:t>Transporting a Balance</a:t>
            </a:r>
            <a:br>
              <a:rPr lang="en-US" sz="3200" dirty="0"/>
            </a:br>
            <a:endParaRPr lang="en-US" sz="3200" dirty="0"/>
          </a:p>
        </p:txBody>
      </p:sp>
    </p:spTree>
    <p:extLst>
      <p:ext uri="{BB962C8B-B14F-4D97-AF65-F5344CB8AC3E}">
        <p14:creationId xmlns:p14="http://schemas.microsoft.com/office/powerpoint/2010/main" val="156941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72D8F4-5CBC-45CB-BBCA-F1EEC9F5680B}"/>
              </a:ext>
            </a:extLst>
          </p:cNvPr>
          <p:cNvPicPr>
            <a:picLocks noChangeAspect="1"/>
          </p:cNvPicPr>
          <p:nvPr/>
        </p:nvPicPr>
        <p:blipFill>
          <a:blip r:embed="rId2"/>
          <a:stretch>
            <a:fillRect/>
          </a:stretch>
        </p:blipFill>
        <p:spPr>
          <a:xfrm>
            <a:off x="756486" y="219208"/>
            <a:ext cx="10085549" cy="6419584"/>
          </a:xfrm>
          <a:prstGeom prst="rect">
            <a:avLst/>
          </a:prstGeom>
        </p:spPr>
      </p:pic>
      <p:sp>
        <p:nvSpPr>
          <p:cNvPr id="2" name="Title 1">
            <a:extLst>
              <a:ext uri="{FF2B5EF4-FFF2-40B4-BE49-F238E27FC236}">
                <a16:creationId xmlns:a16="http://schemas.microsoft.com/office/drawing/2014/main" id="{71C9841A-F9F4-470F-ADB9-36B47798C7ED}"/>
              </a:ext>
            </a:extLst>
          </p:cNvPr>
          <p:cNvSpPr>
            <a:spLocks noGrp="1"/>
          </p:cNvSpPr>
          <p:nvPr>
            <p:ph type="title" idx="4294967295"/>
          </p:nvPr>
        </p:nvSpPr>
        <p:spPr>
          <a:xfrm>
            <a:off x="7005235" y="3707969"/>
            <a:ext cx="3836800" cy="1187450"/>
          </a:xfrm>
          <a:solidFill>
            <a:srgbClr val="FFFDCE"/>
          </a:solidFill>
        </p:spPr>
        <p:txBody>
          <a:bodyPr>
            <a:noAutofit/>
          </a:bodyPr>
          <a:lstStyle/>
          <a:p>
            <a:pPr algn="ctr"/>
            <a:r>
              <a:rPr lang="en-US" dirty="0"/>
              <a:t>Zeroing the Balance</a:t>
            </a:r>
          </a:p>
        </p:txBody>
      </p:sp>
    </p:spTree>
    <p:extLst>
      <p:ext uri="{BB962C8B-B14F-4D97-AF65-F5344CB8AC3E}">
        <p14:creationId xmlns:p14="http://schemas.microsoft.com/office/powerpoint/2010/main" val="102637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A close up of a device&#10;&#10;Description automatically generated">
            <a:extLst>
              <a:ext uri="{FF2B5EF4-FFF2-40B4-BE49-F238E27FC236}">
                <a16:creationId xmlns:a16="http://schemas.microsoft.com/office/drawing/2014/main" id="{034B4185-7055-4ABC-B46A-DA19B85C5AE7}"/>
              </a:ext>
            </a:extLst>
          </p:cNvPr>
          <p:cNvPicPr>
            <a:picLocks noChangeAspect="1"/>
          </p:cNvPicPr>
          <p:nvPr/>
        </p:nvPicPr>
        <p:blipFill>
          <a:blip r:embed="rId2"/>
          <a:stretch>
            <a:fillRect/>
          </a:stretch>
        </p:blipFill>
        <p:spPr>
          <a:xfrm>
            <a:off x="990650" y="152076"/>
            <a:ext cx="6076575" cy="4793162"/>
          </a:xfrm>
          <a:prstGeom prst="rect">
            <a:avLst/>
          </a:prstGeom>
        </p:spPr>
      </p:pic>
      <p:pic>
        <p:nvPicPr>
          <p:cNvPr id="7" name="Picture 6" descr="A close up of a device&#10;&#10;Description automatically generated">
            <a:extLst>
              <a:ext uri="{FF2B5EF4-FFF2-40B4-BE49-F238E27FC236}">
                <a16:creationId xmlns:a16="http://schemas.microsoft.com/office/drawing/2014/main" id="{05CF200A-0104-4A6B-8380-1D2980D82B3A}"/>
              </a:ext>
            </a:extLst>
          </p:cNvPr>
          <p:cNvPicPr>
            <a:picLocks noChangeAspect="1"/>
          </p:cNvPicPr>
          <p:nvPr/>
        </p:nvPicPr>
        <p:blipFill>
          <a:blip r:embed="rId3"/>
          <a:stretch>
            <a:fillRect/>
          </a:stretch>
        </p:blipFill>
        <p:spPr>
          <a:xfrm>
            <a:off x="5279827" y="3146156"/>
            <a:ext cx="6912173" cy="3559768"/>
          </a:xfrm>
          <a:prstGeom prst="rect">
            <a:avLst/>
          </a:prstGeom>
        </p:spPr>
      </p:pic>
      <p:sp>
        <p:nvSpPr>
          <p:cNvPr id="2" name="Title 1">
            <a:extLst>
              <a:ext uri="{FF2B5EF4-FFF2-40B4-BE49-F238E27FC236}">
                <a16:creationId xmlns:a16="http://schemas.microsoft.com/office/drawing/2014/main" id="{35196140-653F-4A1B-ACFF-C22D446FFAB9}"/>
              </a:ext>
            </a:extLst>
          </p:cNvPr>
          <p:cNvSpPr>
            <a:spLocks noGrp="1"/>
          </p:cNvSpPr>
          <p:nvPr>
            <p:ph type="title" idx="4294967295"/>
          </p:nvPr>
        </p:nvSpPr>
        <p:spPr>
          <a:xfrm>
            <a:off x="123986" y="5238427"/>
            <a:ext cx="5155841" cy="1317948"/>
          </a:xfrm>
          <a:solidFill>
            <a:srgbClr val="ECEDEB"/>
          </a:solidFill>
          <a:ln>
            <a:noFill/>
          </a:ln>
        </p:spPr>
        <p:txBody>
          <a:bodyPr>
            <a:normAutofit fontScale="90000"/>
          </a:bodyPr>
          <a:lstStyle/>
          <a:p>
            <a:pPr algn="ctr"/>
            <a:r>
              <a:rPr lang="en-US" dirty="0"/>
              <a:t>Determining the mass of an object</a:t>
            </a:r>
            <a:br>
              <a:rPr lang="en-US" dirty="0"/>
            </a:br>
            <a:endParaRPr lang="en-US" dirty="0"/>
          </a:p>
        </p:txBody>
      </p:sp>
      <p:sp>
        <p:nvSpPr>
          <p:cNvPr id="3" name="Rectangle 2">
            <a:extLst>
              <a:ext uri="{FF2B5EF4-FFF2-40B4-BE49-F238E27FC236}">
                <a16:creationId xmlns:a16="http://schemas.microsoft.com/office/drawing/2014/main" id="{7C9BFF43-E9FA-5D49-993D-05D94401E2EF}"/>
              </a:ext>
            </a:extLst>
          </p:cNvPr>
          <p:cNvSpPr/>
          <p:nvPr/>
        </p:nvSpPr>
        <p:spPr>
          <a:xfrm>
            <a:off x="5279827" y="5811864"/>
            <a:ext cx="1957881" cy="894060"/>
          </a:xfrm>
          <a:prstGeom prst="rect">
            <a:avLst/>
          </a:prstGeom>
          <a:solidFill>
            <a:srgbClr val="FFF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94972EC-5BD9-D04E-AE1F-077A861B61AD}"/>
              </a:ext>
            </a:extLst>
          </p:cNvPr>
          <p:cNvSpPr/>
          <p:nvPr/>
        </p:nvSpPr>
        <p:spPr>
          <a:xfrm>
            <a:off x="990651" y="152076"/>
            <a:ext cx="1349594" cy="421361"/>
          </a:xfrm>
          <a:prstGeom prst="rect">
            <a:avLst/>
          </a:prstGeom>
          <a:solidFill>
            <a:srgbClr val="FFF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90FDDAD7-388D-1C41-8D99-553AF2146F46}"/>
              </a:ext>
            </a:extLst>
          </p:cNvPr>
          <p:cNvSpPr txBox="1">
            <a:spLocks/>
          </p:cNvSpPr>
          <p:nvPr/>
        </p:nvSpPr>
        <p:spPr>
          <a:xfrm>
            <a:off x="7448894" y="495944"/>
            <a:ext cx="3963641" cy="2030279"/>
          </a:xfrm>
          <a:prstGeom prst="rect">
            <a:avLst/>
          </a:prstGeom>
          <a:solidFill>
            <a:srgbClr val="ECEDEB"/>
          </a:solidFill>
          <a:ln>
            <a:noFill/>
          </a:ln>
        </p:spPr>
        <p:txBody>
          <a:bodyPr vert="horz" lIns="109728" tIns="109728" rIns="109728" bIns="91440" rtlCol="0" anchor="ctr">
            <a:normAutofit fontScale="67500" lnSpcReduction="20000"/>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gn="ctr"/>
            <a:r>
              <a:rPr lang="en-US" dirty="0"/>
              <a:t>Start with the larger sliders/riders then work smaller</a:t>
            </a:r>
          </a:p>
        </p:txBody>
      </p:sp>
      <p:sp>
        <p:nvSpPr>
          <p:cNvPr id="22" name="Rectangle 21">
            <a:extLst>
              <a:ext uri="{FF2B5EF4-FFF2-40B4-BE49-F238E27FC236}">
                <a16:creationId xmlns:a16="http://schemas.microsoft.com/office/drawing/2014/main" id="{46340880-0C68-B642-B3D2-B99928C1B51C}"/>
              </a:ext>
            </a:extLst>
          </p:cNvPr>
          <p:cNvSpPr/>
          <p:nvPr/>
        </p:nvSpPr>
        <p:spPr>
          <a:xfrm>
            <a:off x="5717632" y="4539374"/>
            <a:ext cx="1349594" cy="421361"/>
          </a:xfrm>
          <a:prstGeom prst="rect">
            <a:avLst/>
          </a:prstGeom>
          <a:solidFill>
            <a:srgbClr val="FFF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17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0" nodeType="clickEffect">
                                  <p:stCondLst>
                                    <p:cond delay="0"/>
                                  </p:stCondLst>
                                  <p:childTnLst>
                                    <p:animEffect transition="out" filter="fade">
                                      <p:cBhvr>
                                        <p:cTn id="16" dur="1000"/>
                                        <p:tgtEl>
                                          <p:spTgt spid="22"/>
                                        </p:tgtEl>
                                      </p:cBhvr>
                                    </p:animEffect>
                                    <p:anim calcmode="lin" valueType="num">
                                      <p:cBhvr>
                                        <p:cTn id="17" dur="1000"/>
                                        <p:tgtEl>
                                          <p:spTgt spid="22"/>
                                        </p:tgtEl>
                                        <p:attrNameLst>
                                          <p:attrName>ppt_x</p:attrName>
                                        </p:attrNameLst>
                                      </p:cBhvr>
                                      <p:tavLst>
                                        <p:tav tm="0">
                                          <p:val>
                                            <p:strVal val="ppt_x"/>
                                          </p:val>
                                        </p:tav>
                                        <p:tav tm="100000">
                                          <p:val>
                                            <p:strVal val="ppt_x"/>
                                          </p:val>
                                        </p:tav>
                                      </p:tavLst>
                                    </p:anim>
                                    <p:anim calcmode="lin" valueType="num">
                                      <p:cBhvr>
                                        <p:cTn id="18" dur="1000"/>
                                        <p:tgtEl>
                                          <p:spTgt spid="22"/>
                                        </p:tgtEl>
                                        <p:attrNameLst>
                                          <p:attrName>ppt_y</p:attrName>
                                        </p:attrNameLst>
                                      </p:cBhvr>
                                      <p:tavLst>
                                        <p:tav tm="0">
                                          <p:val>
                                            <p:strVal val="ppt_y"/>
                                          </p:val>
                                        </p:tav>
                                        <p:tav tm="100000">
                                          <p:val>
                                            <p:strVal val="ppt_y+.1"/>
                                          </p:val>
                                        </p:tav>
                                      </p:tavLst>
                                    </p:anim>
                                    <p:set>
                                      <p:cBhvr>
                                        <p:cTn id="19"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ndoor&#10;&#10;Description automatically generated">
            <a:extLst>
              <a:ext uri="{FF2B5EF4-FFF2-40B4-BE49-F238E27FC236}">
                <a16:creationId xmlns:a16="http://schemas.microsoft.com/office/drawing/2014/main" id="{14958113-578F-4739-AF10-4B8E3DDBD701}"/>
              </a:ext>
            </a:extLst>
          </p:cNvPr>
          <p:cNvPicPr>
            <a:picLocks noGrp="1" noChangeAspect="1"/>
          </p:cNvPicPr>
          <p:nvPr>
            <p:ph idx="4294967295"/>
          </p:nvPr>
        </p:nvPicPr>
        <p:blipFill>
          <a:blip r:embed="rId2"/>
          <a:stretch>
            <a:fillRect/>
          </a:stretch>
        </p:blipFill>
        <p:spPr>
          <a:xfrm>
            <a:off x="1008651" y="918902"/>
            <a:ext cx="8582256" cy="5150110"/>
          </a:xfrm>
          <a:prstGeom prst="rect">
            <a:avLst/>
          </a:prstGeom>
        </p:spPr>
      </p:pic>
      <p:sp>
        <p:nvSpPr>
          <p:cNvPr id="6" name="TextBox 5">
            <a:extLst>
              <a:ext uri="{FF2B5EF4-FFF2-40B4-BE49-F238E27FC236}">
                <a16:creationId xmlns:a16="http://schemas.microsoft.com/office/drawing/2014/main" id="{A7AE9AA6-7E53-4286-A06E-A5F20D23C0BA}"/>
              </a:ext>
            </a:extLst>
          </p:cNvPr>
          <p:cNvSpPr txBox="1"/>
          <p:nvPr/>
        </p:nvSpPr>
        <p:spPr>
          <a:xfrm>
            <a:off x="9812057" y="3380851"/>
            <a:ext cx="1970829" cy="461665"/>
          </a:xfrm>
          <a:prstGeom prst="rect">
            <a:avLst/>
          </a:prstGeom>
          <a:noFill/>
        </p:spPr>
        <p:txBody>
          <a:bodyPr wrap="square" rtlCol="0">
            <a:spAutoFit/>
          </a:bodyPr>
          <a:lstStyle/>
          <a:p>
            <a:r>
              <a:rPr lang="en-US" sz="2400" dirty="0">
                <a:solidFill>
                  <a:srgbClr val="FF0000"/>
                </a:solidFill>
              </a:rPr>
              <a:t>100 g</a:t>
            </a:r>
          </a:p>
        </p:txBody>
      </p:sp>
      <p:sp>
        <p:nvSpPr>
          <p:cNvPr id="9" name="TextBox 8">
            <a:extLst>
              <a:ext uri="{FF2B5EF4-FFF2-40B4-BE49-F238E27FC236}">
                <a16:creationId xmlns:a16="http://schemas.microsoft.com/office/drawing/2014/main" id="{95CB7A99-CBD5-4A23-B3E9-A23F49E8F4F1}"/>
              </a:ext>
            </a:extLst>
          </p:cNvPr>
          <p:cNvSpPr txBox="1"/>
          <p:nvPr/>
        </p:nvSpPr>
        <p:spPr>
          <a:xfrm>
            <a:off x="9812057" y="2512204"/>
            <a:ext cx="1490381" cy="461665"/>
          </a:xfrm>
          <a:prstGeom prst="rect">
            <a:avLst/>
          </a:prstGeom>
          <a:noFill/>
        </p:spPr>
        <p:txBody>
          <a:bodyPr wrap="square" rtlCol="0">
            <a:spAutoFit/>
          </a:bodyPr>
          <a:lstStyle/>
          <a:p>
            <a:r>
              <a:rPr lang="en-US" sz="2400" dirty="0">
                <a:solidFill>
                  <a:srgbClr val="FF0000"/>
                </a:solidFill>
              </a:rPr>
              <a:t> 60 g</a:t>
            </a:r>
          </a:p>
        </p:txBody>
      </p:sp>
      <p:sp>
        <p:nvSpPr>
          <p:cNvPr id="11" name="TextBox 10">
            <a:extLst>
              <a:ext uri="{FF2B5EF4-FFF2-40B4-BE49-F238E27FC236}">
                <a16:creationId xmlns:a16="http://schemas.microsoft.com/office/drawing/2014/main" id="{CCB07F01-5CA1-4BE6-8BB8-0FC092138CFA}"/>
              </a:ext>
            </a:extLst>
          </p:cNvPr>
          <p:cNvSpPr txBox="1"/>
          <p:nvPr/>
        </p:nvSpPr>
        <p:spPr>
          <a:xfrm>
            <a:off x="9884083" y="4249498"/>
            <a:ext cx="1707395" cy="461665"/>
          </a:xfrm>
          <a:prstGeom prst="rect">
            <a:avLst/>
          </a:prstGeom>
          <a:noFill/>
        </p:spPr>
        <p:txBody>
          <a:bodyPr wrap="square" rtlCol="0">
            <a:spAutoFit/>
          </a:bodyPr>
          <a:lstStyle/>
          <a:p>
            <a:r>
              <a:rPr lang="en-US" sz="2400" dirty="0">
                <a:solidFill>
                  <a:srgbClr val="FF0000"/>
                </a:solidFill>
              </a:rPr>
              <a:t>3.7 g</a:t>
            </a:r>
          </a:p>
        </p:txBody>
      </p:sp>
      <p:sp>
        <p:nvSpPr>
          <p:cNvPr id="13" name="TextBox 12">
            <a:extLst>
              <a:ext uri="{FF2B5EF4-FFF2-40B4-BE49-F238E27FC236}">
                <a16:creationId xmlns:a16="http://schemas.microsoft.com/office/drawing/2014/main" id="{F7556D3C-85A6-428B-82B8-CC9CDEC3A23B}"/>
              </a:ext>
            </a:extLst>
          </p:cNvPr>
          <p:cNvSpPr txBox="1"/>
          <p:nvPr/>
        </p:nvSpPr>
        <p:spPr>
          <a:xfrm>
            <a:off x="9590907" y="5154271"/>
            <a:ext cx="2311791" cy="584775"/>
          </a:xfrm>
          <a:prstGeom prst="rect">
            <a:avLst/>
          </a:prstGeom>
          <a:noFill/>
        </p:spPr>
        <p:txBody>
          <a:bodyPr wrap="square" rtlCol="0">
            <a:spAutoFit/>
          </a:bodyPr>
          <a:lstStyle/>
          <a:p>
            <a:r>
              <a:rPr lang="en-US" sz="3200" b="1" dirty="0">
                <a:solidFill>
                  <a:srgbClr val="FF0000"/>
                </a:solidFill>
              </a:rPr>
              <a:t>163.7 g</a:t>
            </a:r>
          </a:p>
        </p:txBody>
      </p:sp>
      <p:sp>
        <p:nvSpPr>
          <p:cNvPr id="3" name="TextBox 2">
            <a:extLst>
              <a:ext uri="{FF2B5EF4-FFF2-40B4-BE49-F238E27FC236}">
                <a16:creationId xmlns:a16="http://schemas.microsoft.com/office/drawing/2014/main" id="{D4E58259-5B1A-9F42-A356-1239558004CD}"/>
              </a:ext>
            </a:extLst>
          </p:cNvPr>
          <p:cNvSpPr txBox="1"/>
          <p:nvPr/>
        </p:nvSpPr>
        <p:spPr>
          <a:xfrm>
            <a:off x="787501" y="272571"/>
            <a:ext cx="3022169" cy="646331"/>
          </a:xfrm>
          <a:prstGeom prst="rect">
            <a:avLst/>
          </a:prstGeom>
          <a:noFill/>
        </p:spPr>
        <p:txBody>
          <a:bodyPr wrap="square" rtlCol="0">
            <a:spAutoFit/>
          </a:bodyPr>
          <a:lstStyle/>
          <a:p>
            <a:r>
              <a:rPr lang="en-US" sz="3600" i="1" dirty="0"/>
              <a:t>Example:</a:t>
            </a:r>
          </a:p>
        </p:txBody>
      </p:sp>
      <p:cxnSp>
        <p:nvCxnSpPr>
          <p:cNvPr id="7" name="Straight Connector 6">
            <a:extLst>
              <a:ext uri="{FF2B5EF4-FFF2-40B4-BE49-F238E27FC236}">
                <a16:creationId xmlns:a16="http://schemas.microsoft.com/office/drawing/2014/main" id="{1ADC0469-9A94-5B4D-A823-1629539026BB}"/>
              </a:ext>
            </a:extLst>
          </p:cNvPr>
          <p:cNvCxnSpPr/>
          <p:nvPr/>
        </p:nvCxnSpPr>
        <p:spPr>
          <a:xfrm>
            <a:off x="9812057" y="4881966"/>
            <a:ext cx="19708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Graphic 13" descr="Add">
            <a:extLst>
              <a:ext uri="{FF2B5EF4-FFF2-40B4-BE49-F238E27FC236}">
                <a16:creationId xmlns:a16="http://schemas.microsoft.com/office/drawing/2014/main" id="{71C6192E-94D5-684C-AE79-10A49B5924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54680" y="4161043"/>
            <a:ext cx="584771" cy="584771"/>
          </a:xfrm>
          <a:prstGeom prst="rect">
            <a:avLst/>
          </a:prstGeom>
        </p:spPr>
      </p:pic>
    </p:spTree>
    <p:extLst>
      <p:ext uri="{BB962C8B-B14F-4D97-AF65-F5344CB8AC3E}">
        <p14:creationId xmlns:p14="http://schemas.microsoft.com/office/powerpoint/2010/main" val="404529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FE656D-6D76-4949-AE76-EA2FEA3B4E15}"/>
              </a:ext>
            </a:extLst>
          </p:cNvPr>
          <p:cNvSpPr>
            <a:spLocks noGrp="1"/>
          </p:cNvSpPr>
          <p:nvPr>
            <p:ph type="title"/>
          </p:nvPr>
        </p:nvSpPr>
        <p:spPr>
          <a:xfrm>
            <a:off x="1535371" y="1044054"/>
            <a:ext cx="10013709" cy="1030360"/>
          </a:xfrm>
        </p:spPr>
        <p:txBody>
          <a:bodyPr>
            <a:normAutofit/>
          </a:bodyPr>
          <a:lstStyle/>
          <a:p>
            <a:r>
              <a:rPr lang="en-US" sz="3300" dirty="0">
                <a:solidFill>
                  <a:schemeClr val="bg1"/>
                </a:solidFill>
              </a:rPr>
              <a:t>Practice: Obtaining Mass Measurements</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8ED6AB-86A0-F149-9DF2-136D659961FB}"/>
              </a:ext>
            </a:extLst>
          </p:cNvPr>
          <p:cNvSpPr>
            <a:spLocks noGrp="1"/>
          </p:cNvSpPr>
          <p:nvPr>
            <p:ph idx="1"/>
          </p:nvPr>
        </p:nvSpPr>
        <p:spPr>
          <a:xfrm>
            <a:off x="1535370" y="2391770"/>
            <a:ext cx="10366175" cy="852562"/>
          </a:xfrm>
        </p:spPr>
        <p:txBody>
          <a:bodyPr anchor="t">
            <a:normAutofit fontScale="70000" lnSpcReduction="20000"/>
          </a:bodyPr>
          <a:lstStyle/>
          <a:p>
            <a:pPr algn="ctr"/>
            <a:r>
              <a:rPr lang="en-US" sz="2400" dirty="0"/>
              <a:t>Use the triple beam balance to measure the mass of the following objects:</a:t>
            </a:r>
          </a:p>
        </p:txBody>
      </p:sp>
      <p:pic>
        <p:nvPicPr>
          <p:cNvPr id="1030" name="Picture 6" descr="dry erase markers chisel tip - Clip Art Library">
            <a:extLst>
              <a:ext uri="{FF2B5EF4-FFF2-40B4-BE49-F238E27FC236}">
                <a16:creationId xmlns:a16="http://schemas.microsoft.com/office/drawing/2014/main" id="{D505CB21-2552-0943-8737-B4D225737A9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778" b="94667" l="4889" r="95111">
                        <a14:foregroundMark x1="23556" y1="75556" x2="23556" y2="75556"/>
                        <a14:foregroundMark x1="22667" y1="72889" x2="22667" y2="72889"/>
                        <a14:foregroundMark x1="27111" y1="78667" x2="27111" y2="78667"/>
                        <a14:foregroundMark x1="21333" y1="80889" x2="21333" y2="80889"/>
                        <a14:foregroundMark x1="19111" y1="78222" x2="19111" y2="78222"/>
                        <a14:foregroundMark x1="13778" y1="87556" x2="13778" y2="87556"/>
                        <a14:foregroundMark x1="16444" y1="84000" x2="16444" y2="84000"/>
                        <a14:foregroundMark x1="9778" y1="90222" x2="9778" y2="90222"/>
                        <a14:foregroundMark x1="5333" y1="95111" x2="5333" y2="95111"/>
                        <a14:foregroundMark x1="69778" y1="26667" x2="69778" y2="26667"/>
                        <a14:foregroundMark x1="73333" y1="28889" x2="73333" y2="28889"/>
                        <a14:foregroundMark x1="76889" y1="29778" x2="76889" y2="29778"/>
                        <a14:foregroundMark x1="92444" y1="13333" x2="92444" y2="13333"/>
                        <a14:foregroundMark x1="86667" y1="6222" x2="86667" y2="6222"/>
                        <a14:foregroundMark x1="95111" y1="12444" x2="95111" y2="12444"/>
                      </a14:backgroundRemoval>
                    </a14:imgEffect>
                  </a14:imgLayer>
                </a14:imgProps>
              </a:ext>
              <a:ext uri="{28A0092B-C50C-407E-A947-70E740481C1C}">
                <a14:useLocalDpi xmlns:a14="http://schemas.microsoft.com/office/drawing/2010/main" val="0"/>
              </a:ext>
            </a:extLst>
          </a:blip>
          <a:srcRect/>
          <a:stretch>
            <a:fillRect/>
          </a:stretch>
        </p:blipFill>
        <p:spPr bwMode="auto">
          <a:xfrm>
            <a:off x="5338159" y="3035496"/>
            <a:ext cx="1515682" cy="1515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mpty Beaker Clip Art free image">
            <a:extLst>
              <a:ext uri="{FF2B5EF4-FFF2-40B4-BE49-F238E27FC236}">
                <a16:creationId xmlns:a16="http://schemas.microsoft.com/office/drawing/2014/main" id="{E4AD7AFC-1EE1-324E-8870-495292DF3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243" y="5278311"/>
            <a:ext cx="1116678" cy="13520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able, sitting, computer, cup&#10;&#10;Description automatically generated">
            <a:extLst>
              <a:ext uri="{FF2B5EF4-FFF2-40B4-BE49-F238E27FC236}">
                <a16:creationId xmlns:a16="http://schemas.microsoft.com/office/drawing/2014/main" id="{912EB350-E029-8D4C-9D96-1E780F8F991B}"/>
              </a:ext>
            </a:extLst>
          </p:cNvPr>
          <p:cNvPicPr>
            <a:picLocks noChangeAspect="1"/>
          </p:cNvPicPr>
          <p:nvPr/>
        </p:nvPicPr>
        <p:blipFill>
          <a:blip r:embed="rId5"/>
          <a:stretch>
            <a:fillRect/>
          </a:stretch>
        </p:blipFill>
        <p:spPr>
          <a:xfrm>
            <a:off x="10190749" y="5152496"/>
            <a:ext cx="1268632" cy="1531108"/>
          </a:xfrm>
          <a:prstGeom prst="rect">
            <a:avLst/>
          </a:prstGeom>
        </p:spPr>
      </p:pic>
      <p:sp>
        <p:nvSpPr>
          <p:cNvPr id="6" name="TextBox 5">
            <a:extLst>
              <a:ext uri="{FF2B5EF4-FFF2-40B4-BE49-F238E27FC236}">
                <a16:creationId xmlns:a16="http://schemas.microsoft.com/office/drawing/2014/main" id="{CA0411CE-D90F-EB4A-B3C5-6959D41D38CB}"/>
              </a:ext>
            </a:extLst>
          </p:cNvPr>
          <p:cNvSpPr txBox="1"/>
          <p:nvPr/>
        </p:nvSpPr>
        <p:spPr>
          <a:xfrm>
            <a:off x="1535370" y="3307991"/>
            <a:ext cx="4686974" cy="954107"/>
          </a:xfrm>
          <a:prstGeom prst="rect">
            <a:avLst/>
          </a:prstGeom>
          <a:noFill/>
        </p:spPr>
        <p:txBody>
          <a:bodyPr wrap="square" rtlCol="0">
            <a:spAutoFit/>
          </a:bodyPr>
          <a:lstStyle/>
          <a:p>
            <a:r>
              <a:rPr lang="en-US" sz="2800" dirty="0"/>
              <a:t>1.  A dry erase marker</a:t>
            </a:r>
          </a:p>
          <a:p>
            <a:endParaRPr lang="en-US" sz="2800" dirty="0"/>
          </a:p>
        </p:txBody>
      </p:sp>
      <p:sp>
        <p:nvSpPr>
          <p:cNvPr id="7" name="Rectangle 6">
            <a:extLst>
              <a:ext uri="{FF2B5EF4-FFF2-40B4-BE49-F238E27FC236}">
                <a16:creationId xmlns:a16="http://schemas.microsoft.com/office/drawing/2014/main" id="{9F605DBA-5116-3147-82DA-49EB78473A1F}"/>
              </a:ext>
            </a:extLst>
          </p:cNvPr>
          <p:cNvSpPr/>
          <p:nvPr/>
        </p:nvSpPr>
        <p:spPr>
          <a:xfrm>
            <a:off x="7235649" y="3268078"/>
            <a:ext cx="3171061" cy="584775"/>
          </a:xfrm>
          <a:prstGeom prst="rect">
            <a:avLst/>
          </a:prstGeom>
        </p:spPr>
        <p:txBody>
          <a:bodyPr wrap="none">
            <a:spAutoFit/>
          </a:bodyPr>
          <a:lstStyle/>
          <a:p>
            <a:r>
              <a:rPr lang="en-US" sz="3200" dirty="0"/>
              <a:t>2. A cell phone</a:t>
            </a:r>
          </a:p>
        </p:txBody>
      </p:sp>
      <p:sp>
        <p:nvSpPr>
          <p:cNvPr id="9" name="Rectangle 8">
            <a:extLst>
              <a:ext uri="{FF2B5EF4-FFF2-40B4-BE49-F238E27FC236}">
                <a16:creationId xmlns:a16="http://schemas.microsoft.com/office/drawing/2014/main" id="{A961CA60-408C-1745-BB29-007950722A76}"/>
              </a:ext>
            </a:extLst>
          </p:cNvPr>
          <p:cNvSpPr/>
          <p:nvPr/>
        </p:nvSpPr>
        <p:spPr>
          <a:xfrm>
            <a:off x="1909597" y="5431119"/>
            <a:ext cx="2324739" cy="523220"/>
          </a:xfrm>
          <a:prstGeom prst="rect">
            <a:avLst/>
          </a:prstGeom>
        </p:spPr>
        <p:txBody>
          <a:bodyPr wrap="none">
            <a:spAutoFit/>
          </a:bodyPr>
          <a:lstStyle/>
          <a:p>
            <a:r>
              <a:rPr lang="en-US" sz="2800" dirty="0"/>
              <a:t>3.  A beaker</a:t>
            </a:r>
          </a:p>
        </p:txBody>
      </p:sp>
      <p:sp>
        <p:nvSpPr>
          <p:cNvPr id="11" name="Rectangle 10">
            <a:extLst>
              <a:ext uri="{FF2B5EF4-FFF2-40B4-BE49-F238E27FC236}">
                <a16:creationId xmlns:a16="http://schemas.microsoft.com/office/drawing/2014/main" id="{32FC3646-F3AA-4049-8CE7-96A1B53404F5}"/>
              </a:ext>
            </a:extLst>
          </p:cNvPr>
          <p:cNvSpPr/>
          <p:nvPr/>
        </p:nvSpPr>
        <p:spPr>
          <a:xfrm>
            <a:off x="6718457" y="5285331"/>
            <a:ext cx="3748396" cy="954107"/>
          </a:xfrm>
          <a:prstGeom prst="rect">
            <a:avLst/>
          </a:prstGeom>
        </p:spPr>
        <p:txBody>
          <a:bodyPr wrap="square">
            <a:spAutoFit/>
          </a:bodyPr>
          <a:lstStyle/>
          <a:p>
            <a:r>
              <a:rPr lang="en-US" sz="2800" dirty="0"/>
              <a:t>4.   A beaker with ~100mL of water</a:t>
            </a:r>
          </a:p>
        </p:txBody>
      </p:sp>
      <p:pic>
        <p:nvPicPr>
          <p:cNvPr id="15" name="Picture 14" descr="A close up of a computer&#10;&#10;Description automatically generated">
            <a:extLst>
              <a:ext uri="{FF2B5EF4-FFF2-40B4-BE49-F238E27FC236}">
                <a16:creationId xmlns:a16="http://schemas.microsoft.com/office/drawing/2014/main" id="{AAFA41E4-E6C8-4948-A985-996348FC64A6}"/>
              </a:ext>
            </a:extLst>
          </p:cNvPr>
          <p:cNvPicPr>
            <a:picLocks noChangeAspect="1"/>
          </p:cNvPicPr>
          <p:nvPr/>
        </p:nvPicPr>
        <p:blipFill>
          <a:blip r:embed="rId6"/>
          <a:stretch>
            <a:fillRect/>
          </a:stretch>
        </p:blipFill>
        <p:spPr>
          <a:xfrm>
            <a:off x="10413720" y="3015258"/>
            <a:ext cx="1135359" cy="1757976"/>
          </a:xfrm>
          <a:prstGeom prst="rect">
            <a:avLst/>
          </a:prstGeom>
        </p:spPr>
      </p:pic>
    </p:spTree>
    <p:extLst>
      <p:ext uri="{BB962C8B-B14F-4D97-AF65-F5344CB8AC3E}">
        <p14:creationId xmlns:p14="http://schemas.microsoft.com/office/powerpoint/2010/main" val="1440958197"/>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675</Words>
  <Application>Microsoft Macintosh PowerPoint</Application>
  <PresentationFormat>Widescreen</PresentationFormat>
  <Paragraphs>83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Meiryo</vt:lpstr>
      <vt:lpstr>Arial</vt:lpstr>
      <vt:lpstr>Calibri</vt:lpstr>
      <vt:lpstr>Corbel</vt:lpstr>
      <vt:lpstr>ShojiVTI</vt:lpstr>
      <vt:lpstr>Mass</vt:lpstr>
      <vt:lpstr>MASS</vt:lpstr>
      <vt:lpstr>Measuring Mass</vt:lpstr>
      <vt:lpstr>Triple Beam balance</vt:lpstr>
      <vt:lpstr>Transporting a Balance </vt:lpstr>
      <vt:lpstr>Zeroing the Balance</vt:lpstr>
      <vt:lpstr>Determining the mass of an object </vt:lpstr>
      <vt:lpstr>PowerPoint Presentation</vt:lpstr>
      <vt:lpstr>Practice: Obtaining Mass Measurements</vt:lpstr>
      <vt:lpstr>Lab </vt:lpstr>
      <vt:lpstr>Volume</vt:lpstr>
      <vt:lpstr>PowerPoint Presentation</vt:lpstr>
      <vt:lpstr>PowerPoint Presentation</vt:lpstr>
      <vt:lpstr>PowerPoint Presentation</vt:lpstr>
      <vt:lpstr>Practice</vt:lpstr>
      <vt:lpstr>Lab </vt:lpstr>
      <vt:lpstr>PowerPoint Presentation</vt:lpstr>
      <vt:lpstr>Procedure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dc:title>
  <dc:creator>Laura Spindlove</dc:creator>
  <cp:lastModifiedBy>Laura Spindlove</cp:lastModifiedBy>
  <cp:revision>4</cp:revision>
  <dcterms:created xsi:type="dcterms:W3CDTF">2020-12-01T23:50:42Z</dcterms:created>
  <dcterms:modified xsi:type="dcterms:W3CDTF">2020-12-02T00:10:46Z</dcterms:modified>
</cp:coreProperties>
</file>