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70" r:id="rId3"/>
    <p:sldId id="271" r:id="rId4"/>
    <p:sldId id="259" r:id="rId5"/>
    <p:sldId id="276" r:id="rId6"/>
    <p:sldId id="277" r:id="rId7"/>
    <p:sldId id="278" r:id="rId8"/>
    <p:sldId id="274" r:id="rId9"/>
    <p:sldId id="260" r:id="rId10"/>
    <p:sldId id="280" r:id="rId11"/>
    <p:sldId id="279" r:id="rId12"/>
    <p:sldId id="281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9"/>
    <p:restoredTop sz="95859"/>
  </p:normalViewPr>
  <p:slideViewPr>
    <p:cSldViewPr snapToGrid="0" snapToObjects="1">
      <p:cViewPr varScale="1">
        <p:scale>
          <a:sx n="111" d="100"/>
          <a:sy n="111" d="100"/>
        </p:scale>
        <p:origin x="-1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921BFF-BDD7-CB4C-BD9F-12E728BD6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8285C6F-073E-2743-A333-C83C5A749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B70443-DBDF-ED46-AB85-8DCA9333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A115AE-370C-9949-A489-35A9099D7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895869-3924-5745-A1D6-2EA5356C9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8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6C2449-355A-5548-AFD1-90A670224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97EC63F-37CD-5F4F-A788-D901B182A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C3FB31-3582-2C49-88A0-7A344FD5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4B6186-6A75-114B-8220-53FEBC29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CE24AE-2D88-884E-8630-317A2D69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4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286FC1F-D8F6-EC43-9D81-D042465A3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7FB7F07-1D9C-844B-BA2B-42F716CA5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BDA257-6A54-2D45-8899-4E4953C1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096C-64ED-4153-A483-5C02E44AD5C3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DFE179-3287-E040-AA45-443B6332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581656-CADE-1B41-A900-26038B2F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5707F8-124C-564C-93F2-90AB9DBF7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690BE4-DB29-4748-B6A5-93B9B882F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313549-8F15-0844-B07C-998ED5562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2A61C3-C11B-AD43-922D-E362466F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61B445-9465-7C49-ABC8-7306065AB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2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883049-FE43-CC45-ADD7-D13F7D56F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9A17CF-73D9-7646-8ACE-5D4F12026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D244D9-D1C2-BB4B-998F-6CB99263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C5A7FA-6390-5A40-977F-700070D36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5968E69-0E38-1C41-98A6-576F97B5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29CEE2-58A8-A442-A572-09F0032B7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C1AAC6-6AD0-D340-8BE7-2B6F6F261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97D9E3A-C2A7-F849-832E-6293F8AF3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193C644-D024-3D43-9E96-8E25060A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97C5889-D3B5-184C-A368-A50C7251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C36BA6B-ED93-9F40-858F-4EB6DC39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7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FCC09B-D01F-FB42-A571-0320AA70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8C90053-017B-AC43-B77B-02A32A011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FB7CFBF-30EC-1944-8584-46E3B2B85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428C1CA-4B1C-DD4E-AD1E-26E2AB8EE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C5C7187-F7B0-634F-8643-7FCB07799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94E69E4-B4C4-7B46-9F24-63755156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535E2A9-8AFF-EB4E-AFAE-54C82BFAB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24FD6B2-A284-7642-BF69-EC7E89CB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1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19E1E0-0350-EF4E-BC8B-27997E53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20E01F-0C7A-D444-B63E-EFD01A34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4208A1C-7E48-8047-8CAF-866B8A2FE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7F92819-869C-6D4D-B65C-59D897350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4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0E019FB-A52B-3541-836D-7F7553370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F82E14B-B4DD-7D49-8CCB-D53CEF5E8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9862498-3E41-8348-AF7E-54FCB3D8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68350E-7B11-8C46-9A58-4688D9C0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3F4135-B3CE-1340-AEE7-38ABA60F7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FABB0B2-1D9E-3846-9D20-96EEC2148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2C74B2D-3572-E34B-84FC-C756ACB1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CE46A0B-5604-9D4A-A343-BED4E0CB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FBBC37-D237-D74F-87A6-5D0C2E82E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6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51CE06-9571-784D-A053-45EB89CD5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1381D9C-EF09-9A42-A566-04BBB46D7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EBDAF53-99B2-6445-B912-951A89FE2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A087E76-D2C2-A841-B4CB-B587C8454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1D482A3-0A13-B245-9EE7-5BDEE84B9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FEF7847-E36F-794E-8D49-AAB49AE09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5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E2BC23-BC31-8B46-8202-A29CF147A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FA63AC-1434-C644-ADCA-1471DDC62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074175-B993-E64C-B45E-907C40F62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81CB08-B52D-DF4D-A2C6-3897DBA7A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E37DCE-CD0C-A04B-84F4-1B60B47E3F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4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6623C2-C0A3-174F-AE0A-1FB540B49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725467"/>
            <a:ext cx="5414255" cy="2784496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2">
                    <a:alpha val="80000"/>
                  </a:schemeClr>
                </a:solidFill>
              </a:rPr>
              <a:t>Measurements + Significant Digits</a:t>
            </a:r>
          </a:p>
        </p:txBody>
      </p:sp>
      <p:pic>
        <p:nvPicPr>
          <p:cNvPr id="4" name="Picture 3" descr="Close-up of wooden white and yellow ruler">
            <a:extLst>
              <a:ext uri="{FF2B5EF4-FFF2-40B4-BE49-F238E27FC236}">
                <a16:creationId xmlns="" xmlns:a16="http://schemas.microsoft.com/office/drawing/2014/main" id="{0D9A7B14-B5B6-4219-B3B5-64AB7FEEF7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08" r="24034" b="-2"/>
          <a:stretch/>
        </p:blipFill>
        <p:spPr>
          <a:xfrm>
            <a:off x="6189156" y="-3440"/>
            <a:ext cx="6015813" cy="686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60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titled Read a Ruler Step 9">
            <a:extLst>
              <a:ext uri="{FF2B5EF4-FFF2-40B4-BE49-F238E27FC236}">
                <a16:creationId xmlns="" xmlns:a16="http://schemas.microsoft.com/office/drawing/2014/main" id="{5CD7E693-D545-724C-B312-C0AED08804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65975" r="-773" b="-19481"/>
          <a:stretch/>
        </p:blipFill>
        <p:spPr bwMode="auto">
          <a:xfrm>
            <a:off x="-672344" y="4404899"/>
            <a:ext cx="12611942" cy="38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riangle 1">
            <a:extLst>
              <a:ext uri="{FF2B5EF4-FFF2-40B4-BE49-F238E27FC236}">
                <a16:creationId xmlns="" xmlns:a16="http://schemas.microsoft.com/office/drawing/2014/main" id="{1AFE63FF-DDB6-C948-8320-30C0CD1894A3}"/>
              </a:ext>
            </a:extLst>
          </p:cNvPr>
          <p:cNvSpPr/>
          <p:nvPr/>
        </p:nvSpPr>
        <p:spPr>
          <a:xfrm rot="10800000">
            <a:off x="4031869" y="3195140"/>
            <a:ext cx="1181100" cy="13144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4EDEE15-5617-5543-B9FB-0FBA12945188}"/>
              </a:ext>
            </a:extLst>
          </p:cNvPr>
          <p:cNvSpPr txBox="1"/>
          <p:nvPr/>
        </p:nvSpPr>
        <p:spPr>
          <a:xfrm>
            <a:off x="242888" y="157163"/>
            <a:ext cx="6343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rgbClr val="C00000"/>
                </a:solidFill>
              </a:rPr>
              <a:t>Example #2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3829B6F-01D5-C147-832A-EA7402EB04B9}"/>
              </a:ext>
            </a:extLst>
          </p:cNvPr>
          <p:cNvSpPr txBox="1"/>
          <p:nvPr/>
        </p:nvSpPr>
        <p:spPr>
          <a:xfrm>
            <a:off x="3785262" y="2177725"/>
            <a:ext cx="3003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b="1" dirty="0">
                <a:solidFill>
                  <a:srgbClr val="0070C0"/>
                </a:solidFill>
              </a:rPr>
              <a:t>1._</a:t>
            </a:r>
            <a:r>
              <a:rPr lang="en-CA" sz="2800" b="1" dirty="0">
                <a:solidFill>
                  <a:srgbClr val="0070C0"/>
                </a:solidFill>
              </a:rPr>
              <a:t> </a:t>
            </a:r>
            <a:r>
              <a:rPr lang="en-CA" sz="6000" b="1" dirty="0">
                <a:solidFill>
                  <a:srgbClr val="0070C0"/>
                </a:solidFill>
              </a:rPr>
              <a:t>_ cm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EB44890-4400-F345-B739-497832D25CC9}"/>
              </a:ext>
            </a:extLst>
          </p:cNvPr>
          <p:cNvSpPr txBox="1"/>
          <p:nvPr/>
        </p:nvSpPr>
        <p:spPr>
          <a:xfrm>
            <a:off x="2064647" y="304358"/>
            <a:ext cx="92792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i="1" dirty="0"/>
              <a:t>We need to have 2 decimal </a:t>
            </a:r>
            <a:r>
              <a:rPr lang="en-CA" sz="2800" b="1" i="1" dirty="0" smtClean="0"/>
              <a:t>places </a:t>
            </a:r>
            <a:r>
              <a:rPr lang="en-CA" sz="2800" b="1" i="1" dirty="0"/>
              <a:t/>
            </a:r>
            <a:br>
              <a:rPr lang="en-CA" sz="2800" b="1" i="1" dirty="0"/>
            </a:br>
            <a:r>
              <a:rPr lang="en-CA" sz="2800" b="1" i="1" dirty="0"/>
              <a:t>(or 3 </a:t>
            </a:r>
            <a:r>
              <a:rPr lang="en-CA" sz="2800" b="1" i="1" dirty="0" smtClean="0"/>
              <a:t>significant digits) </a:t>
            </a:r>
            <a:r>
              <a:rPr lang="en-CA" sz="2800" b="1" i="1" dirty="0"/>
              <a:t>since the ruler gives us accuracy to the nearest tenth, and we estimate reasonably to the next decimal place</a:t>
            </a:r>
            <a:endParaRPr lang="en-US" sz="2800" i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4300EA2-1FAE-124D-A0E5-1324AD6838FA}"/>
              </a:ext>
            </a:extLst>
          </p:cNvPr>
          <p:cNvSpPr txBox="1"/>
          <p:nvPr/>
        </p:nvSpPr>
        <p:spPr>
          <a:xfrm>
            <a:off x="4404076" y="2190610"/>
            <a:ext cx="1925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b="1" dirty="0">
                <a:solidFill>
                  <a:srgbClr val="0070C0"/>
                </a:solidFill>
              </a:rPr>
              <a:t>8</a:t>
            </a:r>
            <a:r>
              <a:rPr lang="en-CA" sz="6000" b="1" dirty="0">
                <a:solidFill>
                  <a:srgbClr val="C00000"/>
                </a:solidFill>
              </a:rPr>
              <a:t>7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7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titled Read a Ruler Step 9">
            <a:extLst>
              <a:ext uri="{FF2B5EF4-FFF2-40B4-BE49-F238E27FC236}">
                <a16:creationId xmlns="" xmlns:a16="http://schemas.microsoft.com/office/drawing/2014/main" id="{5CD7E693-D545-724C-B312-C0AED08804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65975" r="-773" b="-19481"/>
          <a:stretch/>
        </p:blipFill>
        <p:spPr bwMode="auto">
          <a:xfrm>
            <a:off x="-672344" y="4404899"/>
            <a:ext cx="12611942" cy="38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riangle 1">
            <a:extLst>
              <a:ext uri="{FF2B5EF4-FFF2-40B4-BE49-F238E27FC236}">
                <a16:creationId xmlns="" xmlns:a16="http://schemas.microsoft.com/office/drawing/2014/main" id="{1AFE63FF-DDB6-C948-8320-30C0CD1894A3}"/>
              </a:ext>
            </a:extLst>
          </p:cNvPr>
          <p:cNvSpPr/>
          <p:nvPr/>
        </p:nvSpPr>
        <p:spPr>
          <a:xfrm rot="10800000">
            <a:off x="8509144" y="3223726"/>
            <a:ext cx="1181100" cy="13144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4EDEE15-5617-5543-B9FB-0FBA12945188}"/>
              </a:ext>
            </a:extLst>
          </p:cNvPr>
          <p:cNvSpPr txBox="1"/>
          <p:nvPr/>
        </p:nvSpPr>
        <p:spPr>
          <a:xfrm>
            <a:off x="242888" y="157163"/>
            <a:ext cx="2142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rgbClr val="C00000"/>
                </a:solidFill>
              </a:rPr>
              <a:t>Example #3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3829B6F-01D5-C147-832A-EA7402EB04B9}"/>
              </a:ext>
            </a:extLst>
          </p:cNvPr>
          <p:cNvSpPr txBox="1"/>
          <p:nvPr/>
        </p:nvSpPr>
        <p:spPr>
          <a:xfrm>
            <a:off x="7993961" y="2065587"/>
            <a:ext cx="3003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b="1" dirty="0">
                <a:solidFill>
                  <a:srgbClr val="0070C0"/>
                </a:solidFill>
              </a:rPr>
              <a:t>4._</a:t>
            </a:r>
            <a:r>
              <a:rPr lang="en-CA" sz="2800" b="1" dirty="0">
                <a:solidFill>
                  <a:srgbClr val="0070C0"/>
                </a:solidFill>
              </a:rPr>
              <a:t> </a:t>
            </a:r>
            <a:r>
              <a:rPr lang="en-CA" sz="6000" b="1" dirty="0">
                <a:solidFill>
                  <a:srgbClr val="0070C0"/>
                </a:solidFill>
              </a:rPr>
              <a:t>_ cm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4300EA2-1FAE-124D-A0E5-1324AD6838FA}"/>
              </a:ext>
            </a:extLst>
          </p:cNvPr>
          <p:cNvSpPr txBox="1"/>
          <p:nvPr/>
        </p:nvSpPr>
        <p:spPr>
          <a:xfrm>
            <a:off x="8573019" y="2065586"/>
            <a:ext cx="1925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b="1" dirty="0">
                <a:solidFill>
                  <a:srgbClr val="0070C0"/>
                </a:solidFill>
              </a:rPr>
              <a:t>3</a:t>
            </a:r>
            <a:r>
              <a:rPr lang="en-CA" sz="6000" b="1" dirty="0">
                <a:solidFill>
                  <a:srgbClr val="C00000"/>
                </a:solidFill>
              </a:rPr>
              <a:t>0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4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igital quadruple beam balance price for Measuring Weight - Alibaba.com">
            <a:extLst>
              <a:ext uri="{FF2B5EF4-FFF2-40B4-BE49-F238E27FC236}">
                <a16:creationId xmlns="" xmlns:a16="http://schemas.microsoft.com/office/drawing/2014/main" id="{0F708338-882F-D54A-B28F-769074C58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00" y="755374"/>
            <a:ext cx="4248149" cy="424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6250F6-5869-E046-B877-E7CD04984B58}"/>
              </a:ext>
            </a:extLst>
          </p:cNvPr>
          <p:cNvSpPr/>
          <p:nvPr/>
        </p:nvSpPr>
        <p:spPr>
          <a:xfrm>
            <a:off x="4956315" y="308753"/>
            <a:ext cx="6361042" cy="294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Our balances for measuring mass here at REMSS are 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centigram balances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, meaning they provide measurement to the nearest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centigram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 (1/100 of a gram, or 0.01 g).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731F166-7E4A-A044-BE3B-67822382F6F8}"/>
              </a:ext>
            </a:extLst>
          </p:cNvPr>
          <p:cNvSpPr txBox="1"/>
          <p:nvPr/>
        </p:nvSpPr>
        <p:spPr>
          <a:xfrm>
            <a:off x="5290517" y="5285865"/>
            <a:ext cx="53112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b="1" dirty="0">
                <a:solidFill>
                  <a:srgbClr val="0070C0"/>
                </a:solidFill>
              </a:rPr>
              <a:t>___ . _ </a:t>
            </a:r>
            <a:r>
              <a:rPr lang="en-CA" sz="2800" b="1" dirty="0">
                <a:solidFill>
                  <a:srgbClr val="0070C0"/>
                </a:solidFill>
              </a:rPr>
              <a:t> </a:t>
            </a:r>
            <a:r>
              <a:rPr lang="en-CA" sz="6000" b="1" dirty="0">
                <a:solidFill>
                  <a:srgbClr val="0070C0"/>
                </a:solidFill>
              </a:rPr>
              <a:t>_ _ g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64568A5-E0E8-CD4C-8E16-7170D70BAA1C}"/>
              </a:ext>
            </a:extLst>
          </p:cNvPr>
          <p:cNvSpPr/>
          <p:nvPr/>
        </p:nvSpPr>
        <p:spPr>
          <a:xfrm rot="20553724">
            <a:off x="20148" y="4723504"/>
            <a:ext cx="6444570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How many decimal </a:t>
            </a: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places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should our mass measurements have?</a:t>
            </a:r>
            <a:endParaRPr lang="en-CA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D11790AE-B993-1E42-A44E-830B655E6EA6}"/>
              </a:ext>
            </a:extLst>
          </p:cNvPr>
          <p:cNvSpPr/>
          <p:nvPr/>
        </p:nvSpPr>
        <p:spPr>
          <a:xfrm>
            <a:off x="7023652" y="5296609"/>
            <a:ext cx="1113184" cy="143937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9F0500CA-FE84-184C-AD41-F0D9390C71E2}"/>
              </a:ext>
            </a:extLst>
          </p:cNvPr>
          <p:cNvSpPr/>
          <p:nvPr/>
        </p:nvSpPr>
        <p:spPr>
          <a:xfrm>
            <a:off x="8136836" y="5296609"/>
            <a:ext cx="614777" cy="143937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9363BE8-01D2-CE4D-A191-6B6B207F076E}"/>
              </a:ext>
            </a:extLst>
          </p:cNvPr>
          <p:cNvSpPr/>
          <p:nvPr/>
        </p:nvSpPr>
        <p:spPr>
          <a:xfrm>
            <a:off x="6350050" y="4404943"/>
            <a:ext cx="1786786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measured values</a:t>
            </a:r>
            <a:endParaRPr lang="en-CA" sz="20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E2C52E2-7C74-F04E-8DAB-54061F19CB85}"/>
              </a:ext>
            </a:extLst>
          </p:cNvPr>
          <p:cNvSpPr/>
          <p:nvPr/>
        </p:nvSpPr>
        <p:spPr>
          <a:xfrm>
            <a:off x="7534239" y="4431447"/>
            <a:ext cx="1786786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estimated value</a:t>
            </a:r>
            <a:endParaRPr lang="en-CA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69D2AC2-E98A-E842-83D2-32D5FCFE25C6}"/>
              </a:ext>
            </a:extLst>
          </p:cNvPr>
          <p:cNvSpPr/>
          <p:nvPr/>
        </p:nvSpPr>
        <p:spPr>
          <a:xfrm>
            <a:off x="6818505" y="3184833"/>
            <a:ext cx="1786786" cy="847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3</a:t>
            </a:r>
            <a:endParaRPr lang="en-CA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="" xmlns:a16="http://schemas.microsoft.com/office/drawing/2014/main" id="{B8EEC8AF-F50F-3C43-911B-A7F8BD8D537B}"/>
              </a:ext>
            </a:extLst>
          </p:cNvPr>
          <p:cNvSpPr/>
          <p:nvPr/>
        </p:nvSpPr>
        <p:spPr>
          <a:xfrm rot="5400000">
            <a:off x="7699497" y="3586420"/>
            <a:ext cx="537843" cy="127374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7C5ACC7-FAE1-6844-8921-B1AAB7A3B94E}"/>
              </a:ext>
            </a:extLst>
          </p:cNvPr>
          <p:cNvSpPr txBox="1"/>
          <p:nvPr/>
        </p:nvSpPr>
        <p:spPr>
          <a:xfrm>
            <a:off x="242888" y="157163"/>
            <a:ext cx="6343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rgbClr val="C00000"/>
                </a:solidFill>
              </a:rPr>
              <a:t>Measuring Mass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67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  <p:bldP spid="2" grpId="0"/>
      <p:bldP spid="5" grpId="0" animBg="1"/>
      <p:bldP spid="7" grpId="0" animBg="1"/>
      <p:bldP spid="8" grpId="0"/>
      <p:bldP spid="9" grpId="0"/>
      <p:bldP spid="10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00DF5A-455B-C64B-B3DB-7E5B90F0E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Measured Values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D41936-A03A-A44E-9958-64D40C964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02386"/>
            <a:ext cx="11353800" cy="54181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There are two types of quantities, those that include </a:t>
            </a:r>
            <a:r>
              <a:rPr lang="en-US" sz="3200" b="1" dirty="0"/>
              <a:t>exact values</a:t>
            </a:r>
            <a:r>
              <a:rPr lang="en-US" sz="3200" dirty="0"/>
              <a:t> and those that include </a:t>
            </a:r>
            <a:r>
              <a:rPr lang="en-US" sz="3200" b="1" dirty="0"/>
              <a:t>measured values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CA" sz="3200" dirty="0"/>
          </a:p>
          <a:p>
            <a:pPr lvl="0"/>
            <a:r>
              <a:rPr lang="en-US" sz="3200" b="1" i="1" dirty="0"/>
              <a:t>Exact values</a:t>
            </a:r>
            <a:r>
              <a:rPr lang="en-US" sz="3200" dirty="0"/>
              <a:t> can either be </a:t>
            </a:r>
            <a:r>
              <a:rPr lang="en-US" sz="3200" b="1" i="1" dirty="0"/>
              <a:t>counting numbers</a:t>
            </a:r>
            <a:r>
              <a:rPr lang="en-US" sz="3200" dirty="0"/>
              <a:t> or </a:t>
            </a:r>
            <a:r>
              <a:rPr lang="en-US" sz="3200" b="1" i="1" dirty="0"/>
              <a:t>defined values, </a:t>
            </a:r>
            <a:r>
              <a:rPr lang="en-US" sz="3200" dirty="0"/>
              <a:t>both of which are </a:t>
            </a:r>
            <a:r>
              <a:rPr lang="en-US" sz="3200" i="1" u="sng" dirty="0"/>
              <a:t>perfect and exact</a:t>
            </a:r>
            <a:r>
              <a:rPr lang="en-US" sz="3200" dirty="0"/>
              <a:t>.  </a:t>
            </a:r>
            <a:endParaRPr lang="en-CA" sz="3200" dirty="0"/>
          </a:p>
          <a:p>
            <a:pPr lvl="1"/>
            <a:r>
              <a:rPr lang="en-US" sz="2800" b="1" i="1" dirty="0"/>
              <a:t>Counting numbers</a:t>
            </a:r>
            <a:r>
              <a:rPr lang="en-US" sz="2800" dirty="0"/>
              <a:t>: If Johnny has 5 loonies, he has </a:t>
            </a:r>
            <a:r>
              <a:rPr lang="en-US" sz="2800" u="sng" dirty="0"/>
              <a:t>exactly</a:t>
            </a:r>
            <a:r>
              <a:rPr lang="en-US" sz="2800" dirty="0"/>
              <a:t> 5 and not 5.7 loonies.  </a:t>
            </a:r>
            <a:endParaRPr lang="en-CA" sz="2800" dirty="0"/>
          </a:p>
          <a:p>
            <a:pPr lvl="1"/>
            <a:r>
              <a:rPr lang="en-US" sz="2800" b="1" i="1" dirty="0"/>
              <a:t>Defined values</a:t>
            </a:r>
            <a:r>
              <a:rPr lang="en-US" sz="2800" dirty="0"/>
              <a:t>: Values that have been created by scientists, such as 1 dozen = 12, are also said to be </a:t>
            </a:r>
            <a:r>
              <a:rPr lang="en-US" sz="2800" u="sng" dirty="0"/>
              <a:t>perfect and exact</a:t>
            </a:r>
            <a:r>
              <a:rPr lang="en-US" sz="2800" dirty="0"/>
              <a:t>.  Another example is that 1 cm = 10 mm. </a:t>
            </a:r>
            <a:endParaRPr lang="en-CA" sz="2800" dirty="0"/>
          </a:p>
          <a:p>
            <a:pPr lvl="0"/>
            <a:r>
              <a:rPr lang="en-US" sz="3200" b="1" i="1" dirty="0"/>
              <a:t>Measured values</a:t>
            </a:r>
            <a:r>
              <a:rPr lang="en-US" sz="3200" dirty="0"/>
              <a:t> are created by reading a measurement instrument, such as a centigram balance, a graduated cylinder or a ruler.  Measured values are NOT perfect or exact.</a:t>
            </a:r>
            <a:endParaRPr lang="en-CA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11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5C34B9BB-8078-0A49-8C18-6C9B44BBB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21" y="-55218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Some tools of measurement</a:t>
            </a:r>
          </a:p>
        </p:txBody>
      </p:sp>
      <p:pic>
        <p:nvPicPr>
          <p:cNvPr id="15" name="Picture 2" descr="Image titled Read a Ruler Step 9">
            <a:extLst>
              <a:ext uri="{FF2B5EF4-FFF2-40B4-BE49-F238E27FC236}">
                <a16:creationId xmlns="" xmlns:a16="http://schemas.microsoft.com/office/drawing/2014/main" id="{DCBC1167-0D77-764E-B15A-DE32B74EF3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65975" r="-773" b="-19481"/>
          <a:stretch/>
        </p:blipFill>
        <p:spPr bwMode="auto">
          <a:xfrm>
            <a:off x="8755379" y="3003879"/>
            <a:ext cx="3236595" cy="97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Content Placeholder 3" descr="Diagram&#10;&#10;Description automatically generated">
            <a:extLst>
              <a:ext uri="{FF2B5EF4-FFF2-40B4-BE49-F238E27FC236}">
                <a16:creationId xmlns="" xmlns:a16="http://schemas.microsoft.com/office/drawing/2014/main" id="{B016917B-DF9A-4B4D-8671-63BB43432727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61" y="1357612"/>
            <a:ext cx="3432789" cy="2788920"/>
          </a:xfrm>
          <a:prstGeom prst="rect">
            <a:avLst/>
          </a:prstGeom>
        </p:spPr>
      </p:pic>
      <p:pic>
        <p:nvPicPr>
          <p:cNvPr id="17" name="Picture 16" descr="A picture containing text, device&#10;&#10;Description automatically generated">
            <a:extLst>
              <a:ext uri="{FF2B5EF4-FFF2-40B4-BE49-F238E27FC236}">
                <a16:creationId xmlns="" xmlns:a16="http://schemas.microsoft.com/office/drawing/2014/main" id="{EB758D9E-35A5-AA4E-8A91-BA88C6A1BB2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029" y="1562400"/>
            <a:ext cx="3432789" cy="237934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65FA99BD-A2AE-BC42-BC31-9DC3793E54EF}"/>
              </a:ext>
            </a:extLst>
          </p:cNvPr>
          <p:cNvSpPr/>
          <p:nvPr/>
        </p:nvSpPr>
        <p:spPr>
          <a:xfrm>
            <a:off x="-474746" y="4146532"/>
            <a:ext cx="6096000" cy="6719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Graduated Cylinder (measures volume)				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CC25F75-31A7-DF48-A365-3F8E0D17B83E}"/>
              </a:ext>
            </a:extLst>
          </p:cNvPr>
          <p:cNvSpPr/>
          <p:nvPr/>
        </p:nvSpPr>
        <p:spPr>
          <a:xfrm>
            <a:off x="4110037" y="4146531"/>
            <a:ext cx="4976813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Centigram Balance (measures mass)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0B7EC42-A3D4-EE4C-AE82-4BDFF7AA4A5D}"/>
              </a:ext>
            </a:extLst>
          </p:cNvPr>
          <p:cNvSpPr/>
          <p:nvPr/>
        </p:nvSpPr>
        <p:spPr>
          <a:xfrm>
            <a:off x="9436988" y="4159197"/>
            <a:ext cx="255498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Ruler (measures length)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CA9DDBB1-7A40-6243-8713-06E74B8FDC8E}"/>
              </a:ext>
            </a:extLst>
          </p:cNvPr>
          <p:cNvSpPr txBox="1">
            <a:spLocks/>
          </p:cNvSpPr>
          <p:nvPr/>
        </p:nvSpPr>
        <p:spPr>
          <a:xfrm>
            <a:off x="510582" y="5044241"/>
            <a:ext cx="10629879" cy="1354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All </a:t>
            </a:r>
            <a:r>
              <a:rPr lang="en-US" b="1" i="1" dirty="0"/>
              <a:t>measured values</a:t>
            </a:r>
            <a:r>
              <a:rPr lang="en-US" dirty="0"/>
              <a:t> obtained from these instruments have limited precision, and those quantities must be recorded to the correct number of digits, or </a:t>
            </a:r>
            <a:r>
              <a:rPr lang="en-US" b="1" i="1" dirty="0"/>
              <a:t>significant digits (aka “sig figs</a:t>
            </a:r>
            <a:r>
              <a:rPr lang="en-US" b="1" i="1" dirty="0" smtClean="0"/>
              <a:t>” in your future </a:t>
            </a:r>
            <a:r>
              <a:rPr lang="en-US" b="1" i="1" dirty="0" smtClean="0"/>
              <a:t>science courses</a:t>
            </a:r>
            <a:r>
              <a:rPr lang="en-US" b="1" i="1" dirty="0" smtClean="0"/>
              <a:t>)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8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57AB1CFB-79F1-E343-BD88-682DB1A40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12" y="166273"/>
            <a:ext cx="11999548" cy="675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DA9CABC-0187-464B-B421-608AD1D55288}"/>
              </a:ext>
            </a:extLst>
          </p:cNvPr>
          <p:cNvSpPr txBox="1"/>
          <p:nvPr/>
        </p:nvSpPr>
        <p:spPr>
          <a:xfrm>
            <a:off x="295896" y="0"/>
            <a:ext cx="66747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i="1" dirty="0"/>
              <a:t>Let’s look at a ruler and study the markings: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218581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57AB1CFB-79F1-E343-BD88-682DB1A40B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50" t="23552"/>
          <a:stretch/>
        </p:blipFill>
        <p:spPr bwMode="auto">
          <a:xfrm>
            <a:off x="5120640" y="1691640"/>
            <a:ext cx="7505700" cy="516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BC1CB70-D467-1943-9728-BFFA8E864150}"/>
              </a:ext>
            </a:extLst>
          </p:cNvPr>
          <p:cNvSpPr/>
          <p:nvPr/>
        </p:nvSpPr>
        <p:spPr>
          <a:xfrm>
            <a:off x="242888" y="174129"/>
            <a:ext cx="48777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When reading </a:t>
            </a:r>
            <a:r>
              <a:rPr lang="en-US" sz="3200" b="1" i="1" dirty="0"/>
              <a:t>measured values</a:t>
            </a:r>
            <a:r>
              <a:rPr lang="en-US" sz="3200" dirty="0"/>
              <a:t> on an instrument in the laboratory, one must decide upon how many </a:t>
            </a:r>
            <a:r>
              <a:rPr lang="en-US" sz="3200" b="1" i="1" dirty="0"/>
              <a:t>significant digits</a:t>
            </a:r>
            <a:r>
              <a:rPr lang="en-US" sz="3200" dirty="0"/>
              <a:t> (</a:t>
            </a:r>
            <a:r>
              <a:rPr lang="en-US" sz="3200" b="1" i="1" dirty="0"/>
              <a:t>or decimal places + the whole number</a:t>
            </a:r>
            <a:r>
              <a:rPr lang="en-US" sz="3200" dirty="0"/>
              <a:t>) these quantities should include, which reflects the </a:t>
            </a:r>
            <a:r>
              <a:rPr lang="en-US" sz="3200" dirty="0">
                <a:solidFill>
                  <a:srgbClr val="C00000"/>
                </a:solidFill>
              </a:rPr>
              <a:t>precision</a:t>
            </a:r>
            <a:r>
              <a:rPr lang="en-US" sz="3200" dirty="0"/>
              <a:t> of the instrument used.  These values are recorded to be as </a:t>
            </a:r>
            <a:r>
              <a:rPr lang="en-US" sz="3200" dirty="0">
                <a:solidFill>
                  <a:srgbClr val="C00000"/>
                </a:solidFill>
              </a:rPr>
              <a:t>accurate</a:t>
            </a:r>
            <a:r>
              <a:rPr lang="en-US" sz="3200" dirty="0"/>
              <a:t> as possible, as well as precise. 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61124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BC1CB70-D467-1943-9728-BFFA8E864150}"/>
              </a:ext>
            </a:extLst>
          </p:cNvPr>
          <p:cNvSpPr/>
          <p:nvPr/>
        </p:nvSpPr>
        <p:spPr>
          <a:xfrm>
            <a:off x="242888" y="174129"/>
            <a:ext cx="48777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When reading </a:t>
            </a:r>
            <a:r>
              <a:rPr lang="en-US" sz="3200" b="1" i="1" dirty="0"/>
              <a:t>measured values</a:t>
            </a:r>
            <a:r>
              <a:rPr lang="en-US" sz="3200" dirty="0"/>
              <a:t> on an instrument in the laboratory, one must decide upon how many </a:t>
            </a:r>
            <a:r>
              <a:rPr lang="en-US" sz="3200" b="1" i="1" dirty="0"/>
              <a:t>significant digits</a:t>
            </a:r>
            <a:r>
              <a:rPr lang="en-US" sz="3200" dirty="0"/>
              <a:t> (</a:t>
            </a:r>
            <a:r>
              <a:rPr lang="en-US" sz="3200" b="1" i="1" dirty="0"/>
              <a:t>or decimal places </a:t>
            </a:r>
            <a:r>
              <a:rPr lang="en-US" sz="3200" b="1" i="1" dirty="0" smtClean="0"/>
              <a:t>+ </a:t>
            </a:r>
            <a:r>
              <a:rPr lang="en-US" sz="3200" b="1" i="1" dirty="0"/>
              <a:t>the whole number</a:t>
            </a:r>
            <a:r>
              <a:rPr lang="en-US" sz="3200" dirty="0"/>
              <a:t>) these quantities should include, which reflects the </a:t>
            </a:r>
            <a:r>
              <a:rPr lang="en-US" sz="3200" dirty="0">
                <a:solidFill>
                  <a:srgbClr val="C00000"/>
                </a:solidFill>
              </a:rPr>
              <a:t>precision</a:t>
            </a:r>
            <a:r>
              <a:rPr lang="en-US" sz="3200" dirty="0"/>
              <a:t> of the instrument used.  These values are recorded to be as </a:t>
            </a:r>
            <a:r>
              <a:rPr lang="en-US" sz="3200" dirty="0">
                <a:solidFill>
                  <a:srgbClr val="C00000"/>
                </a:solidFill>
              </a:rPr>
              <a:t>accurate</a:t>
            </a:r>
            <a:r>
              <a:rPr lang="en-US" sz="3200" dirty="0"/>
              <a:t> as possible, as well as precise.  </a:t>
            </a:r>
            <a:endParaRPr lang="en-CA" sz="3200" dirty="0"/>
          </a:p>
        </p:txBody>
      </p:sp>
      <p:pic>
        <p:nvPicPr>
          <p:cNvPr id="10" name="Picture 2" descr="Accuracy versus Precision? | The Leading Business Education Network for  Doctors, Financial Advisors and Health Industry Consultants">
            <a:extLst>
              <a:ext uri="{FF2B5EF4-FFF2-40B4-BE49-F238E27FC236}">
                <a16:creationId xmlns="" xmlns:a16="http://schemas.microsoft.com/office/drawing/2014/main" id="{E051BBA1-B011-8B40-9F8A-B6813173D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120" y="2459777"/>
            <a:ext cx="7250484" cy="270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B0C8298-A89C-B64F-AEA4-55C8D62E301E}"/>
              </a:ext>
            </a:extLst>
          </p:cNvPr>
          <p:cNvSpPr/>
          <p:nvPr/>
        </p:nvSpPr>
        <p:spPr>
          <a:xfrm>
            <a:off x="6241774" y="373670"/>
            <a:ext cx="55261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</a:rPr>
              <a:t>Note:</a:t>
            </a:r>
            <a:r>
              <a:rPr lang="en-US" sz="2800" i="1" u="sng" dirty="0">
                <a:solidFill>
                  <a:srgbClr val="C00000"/>
                </a:solidFill>
              </a:rPr>
              <a:t> Accuracy</a:t>
            </a:r>
            <a:r>
              <a:rPr lang="en-US" sz="2800" i="1" dirty="0">
                <a:solidFill>
                  <a:srgbClr val="C00000"/>
                </a:solidFill>
              </a:rPr>
              <a:t> refers to how close a value is to its true value, whereas </a:t>
            </a:r>
            <a:r>
              <a:rPr lang="en-US" sz="2800" i="1" u="sng" dirty="0">
                <a:solidFill>
                  <a:srgbClr val="C00000"/>
                </a:solidFill>
              </a:rPr>
              <a:t>precision</a:t>
            </a:r>
            <a:r>
              <a:rPr lang="en-US" sz="2800" i="1" dirty="0">
                <a:solidFill>
                  <a:srgbClr val="C00000"/>
                </a:solidFill>
              </a:rPr>
              <a:t> refers to how repeatable a measurement is.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89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57AB1CFB-79F1-E343-BD88-682DB1A40B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65" t="23552"/>
          <a:stretch/>
        </p:blipFill>
        <p:spPr bwMode="auto">
          <a:xfrm>
            <a:off x="6802336" y="1691640"/>
            <a:ext cx="5824004" cy="516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BC1CB70-D467-1943-9728-BFFA8E864150}"/>
              </a:ext>
            </a:extLst>
          </p:cNvPr>
          <p:cNvSpPr/>
          <p:nvPr/>
        </p:nvSpPr>
        <p:spPr>
          <a:xfrm>
            <a:off x="242888" y="174129"/>
            <a:ext cx="4877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Example:</a:t>
            </a:r>
            <a:endParaRPr lang="en-CA" sz="3200" dirty="0"/>
          </a:p>
        </p:txBody>
      </p:sp>
      <p:pic>
        <p:nvPicPr>
          <p:cNvPr id="6" name="Graphic 5" descr="Pin with solid fill">
            <a:extLst>
              <a:ext uri="{FF2B5EF4-FFF2-40B4-BE49-F238E27FC236}">
                <a16:creationId xmlns="" xmlns:a16="http://schemas.microsoft.com/office/drawing/2014/main" id="{E6D8CA78-4DDA-0247-B7D2-EB3048517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31948">
            <a:off x="6882772" y="-520435"/>
            <a:ext cx="3097094" cy="309709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151A68EB-DCD2-4844-A367-6ACB793045A2}"/>
              </a:ext>
            </a:extLst>
          </p:cNvPr>
          <p:cNvCxnSpPr/>
          <p:nvPr/>
        </p:nvCxnSpPr>
        <p:spPr>
          <a:xfrm>
            <a:off x="10018646" y="715616"/>
            <a:ext cx="0" cy="2517913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123D468-B1A5-6D43-8B27-12AF49EC5B4A}"/>
              </a:ext>
            </a:extLst>
          </p:cNvPr>
          <p:cNvSpPr/>
          <p:nvPr/>
        </p:nvSpPr>
        <p:spPr>
          <a:xfrm>
            <a:off x="1643368" y="763632"/>
            <a:ext cx="53966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pin is measured as </a:t>
            </a:r>
            <a:r>
              <a:rPr lang="en-US" sz="3200" dirty="0">
                <a:highlight>
                  <a:srgbClr val="FFFF00"/>
                </a:highlight>
              </a:rPr>
              <a:t>0.66 cm</a:t>
            </a:r>
            <a:endParaRPr lang="en-CA" sz="3200" dirty="0">
              <a:highlight>
                <a:srgbClr val="FFFF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E33C0BA-8FEF-5B4B-BC15-1A5ACAA5F331}"/>
              </a:ext>
            </a:extLst>
          </p:cNvPr>
          <p:cNvSpPr/>
          <p:nvPr/>
        </p:nvSpPr>
        <p:spPr>
          <a:xfrm>
            <a:off x="286526" y="1691640"/>
            <a:ext cx="62355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When reading </a:t>
            </a:r>
            <a:r>
              <a:rPr lang="en-US" sz="2400" b="1" i="1" dirty="0"/>
              <a:t>measured values</a:t>
            </a:r>
            <a:r>
              <a:rPr lang="en-US" sz="2400" dirty="0"/>
              <a:t> on an instrument, we obtain a measurement reading by using the markings (division lines, graduations, “tick lines”, partition lines, etc.) as seen on the instrument.  Our measurement readings will always involve some degree of </a:t>
            </a:r>
            <a:r>
              <a:rPr lang="en-US" sz="2400" b="1" i="1" dirty="0"/>
              <a:t>uncertainty, </a:t>
            </a:r>
            <a:r>
              <a:rPr lang="en-US" sz="2400" dirty="0"/>
              <a:t>however,</a:t>
            </a:r>
            <a:r>
              <a:rPr lang="en-US" sz="2400" i="1" dirty="0"/>
              <a:t> </a:t>
            </a:r>
            <a:r>
              <a:rPr lang="en-US" sz="2400" dirty="0"/>
              <a:t>because the item being measured doesn’t always exactly line up with the marking/division lines on the measuring device – this is why the measurement readings must contain </a:t>
            </a:r>
            <a:r>
              <a:rPr lang="en-US" sz="2400" b="1" dirty="0"/>
              <a:t>one</a:t>
            </a:r>
            <a:r>
              <a:rPr lang="en-US" sz="2400" dirty="0"/>
              <a:t> more </a:t>
            </a:r>
            <a:r>
              <a:rPr lang="en-US" sz="2400" u="sng" dirty="0"/>
              <a:t>reasonably estimated</a:t>
            </a:r>
            <a:r>
              <a:rPr lang="en-US" sz="2400" dirty="0"/>
              <a:t> place value than what we are certain of, called the </a:t>
            </a:r>
            <a:r>
              <a:rPr lang="en-US" sz="2400" b="1" i="1" dirty="0"/>
              <a:t>estimated digit.</a:t>
            </a:r>
            <a:endParaRPr lang="en-CA" sz="2400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4593D82A-D874-1D49-A945-FCA523508F8A}"/>
              </a:ext>
            </a:extLst>
          </p:cNvPr>
          <p:cNvSpPr/>
          <p:nvPr/>
        </p:nvSpPr>
        <p:spPr>
          <a:xfrm>
            <a:off x="6056244" y="596348"/>
            <a:ext cx="331304" cy="9409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60BEDE90-AC6B-4442-8DA4-8139AAF55E52}"/>
              </a:ext>
            </a:extLst>
          </p:cNvPr>
          <p:cNvSpPr/>
          <p:nvPr/>
        </p:nvSpPr>
        <p:spPr>
          <a:xfrm rot="16200000">
            <a:off x="1620495" y="5197538"/>
            <a:ext cx="529352" cy="22726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6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9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4885B0-2EDB-EC44-89BD-971C81CF020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69843" y="201958"/>
            <a:ext cx="7321550" cy="1462088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Significant Digits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20E8852-A336-1D46-93E4-634679B8F724}"/>
              </a:ext>
            </a:extLst>
          </p:cNvPr>
          <p:cNvSpPr/>
          <p:nvPr/>
        </p:nvSpPr>
        <p:spPr>
          <a:xfrm>
            <a:off x="0" y="1491768"/>
            <a:ext cx="8143738" cy="4989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Y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measured values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the correct number     of 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 digits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thus:</a:t>
            </a:r>
          </a:p>
          <a:p>
            <a:pPr marL="914400" indent="-45720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 readings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contain the digits you are sure of (that correspond to the markings/division lines on the measuring device) </a:t>
            </a:r>
            <a:r>
              <a:rPr lang="en-US" sz="3600" b="1" i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indent="-45720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digit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(the estimated number will be one more place value than the value of the smallest marking/division line on the measuring device and </a:t>
            </a:r>
            <a:r>
              <a:rPr lang="en-US" sz="2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 to be reasonable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!).</a:t>
            </a:r>
            <a:endParaRPr lang="en-C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06" name="Picture 10" descr="Moses on Twitter: &quot;Another year, another round of student physics memes  (with thanks to @phyzman for the idea). Some highlights below:… &quot;">
            <a:extLst>
              <a:ext uri="{FF2B5EF4-FFF2-40B4-BE49-F238E27FC236}">
                <a16:creationId xmlns="" xmlns:a16="http://schemas.microsoft.com/office/drawing/2014/main" id="{7F045D6E-D454-AC48-BE34-5AC8866DD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073" y="201958"/>
            <a:ext cx="3249179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95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titled Read a Ruler Step 9">
            <a:extLst>
              <a:ext uri="{FF2B5EF4-FFF2-40B4-BE49-F238E27FC236}">
                <a16:creationId xmlns="" xmlns:a16="http://schemas.microsoft.com/office/drawing/2014/main" id="{5CD7E693-D545-724C-B312-C0AED08804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65975" r="-773" b="-19481"/>
          <a:stretch/>
        </p:blipFill>
        <p:spPr bwMode="auto">
          <a:xfrm>
            <a:off x="-672344" y="4404899"/>
            <a:ext cx="12611942" cy="38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riangle 1">
            <a:extLst>
              <a:ext uri="{FF2B5EF4-FFF2-40B4-BE49-F238E27FC236}">
                <a16:creationId xmlns="" xmlns:a16="http://schemas.microsoft.com/office/drawing/2014/main" id="{1AFE63FF-DDB6-C948-8320-30C0CD1894A3}"/>
              </a:ext>
            </a:extLst>
          </p:cNvPr>
          <p:cNvSpPr/>
          <p:nvPr/>
        </p:nvSpPr>
        <p:spPr>
          <a:xfrm rot="10800000">
            <a:off x="4873071" y="3172043"/>
            <a:ext cx="1181100" cy="13144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4EDEE15-5617-5543-B9FB-0FBA12945188}"/>
              </a:ext>
            </a:extLst>
          </p:cNvPr>
          <p:cNvSpPr txBox="1"/>
          <p:nvPr/>
        </p:nvSpPr>
        <p:spPr>
          <a:xfrm>
            <a:off x="242888" y="157163"/>
            <a:ext cx="6343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rgbClr val="C00000"/>
                </a:solidFill>
              </a:rPr>
              <a:t>Example #1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3829B6F-01D5-C147-832A-EA7402EB04B9}"/>
              </a:ext>
            </a:extLst>
          </p:cNvPr>
          <p:cNvSpPr txBox="1"/>
          <p:nvPr/>
        </p:nvSpPr>
        <p:spPr>
          <a:xfrm>
            <a:off x="4535144" y="2224628"/>
            <a:ext cx="3003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b="1" dirty="0">
                <a:solidFill>
                  <a:srgbClr val="0070C0"/>
                </a:solidFill>
              </a:rPr>
              <a:t>2._</a:t>
            </a:r>
            <a:r>
              <a:rPr lang="en-CA" sz="2800" b="1" dirty="0">
                <a:solidFill>
                  <a:srgbClr val="0070C0"/>
                </a:solidFill>
              </a:rPr>
              <a:t> </a:t>
            </a:r>
            <a:r>
              <a:rPr lang="en-CA" sz="6000" b="1" dirty="0">
                <a:solidFill>
                  <a:srgbClr val="0070C0"/>
                </a:solidFill>
              </a:rPr>
              <a:t>_ cm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EB44890-4400-F345-B739-497832D25CC9}"/>
              </a:ext>
            </a:extLst>
          </p:cNvPr>
          <p:cNvSpPr txBox="1"/>
          <p:nvPr/>
        </p:nvSpPr>
        <p:spPr>
          <a:xfrm>
            <a:off x="2064647" y="304358"/>
            <a:ext cx="92792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i="1" dirty="0"/>
              <a:t>We need to have 2 decimal </a:t>
            </a:r>
            <a:r>
              <a:rPr lang="en-CA" sz="2800" b="1" i="1" dirty="0" smtClean="0"/>
              <a:t>places </a:t>
            </a:r>
            <a:r>
              <a:rPr lang="en-CA" sz="2800" b="1" i="1" dirty="0"/>
              <a:t/>
            </a:r>
            <a:br>
              <a:rPr lang="en-CA" sz="2800" b="1" i="1" dirty="0"/>
            </a:br>
            <a:r>
              <a:rPr lang="en-CA" sz="2800" b="1" i="1" dirty="0"/>
              <a:t>(or 3 </a:t>
            </a:r>
            <a:r>
              <a:rPr lang="en-CA" sz="2800" b="1" i="1" dirty="0" smtClean="0"/>
              <a:t>significant digits) </a:t>
            </a:r>
            <a:r>
              <a:rPr lang="en-CA" sz="2800" b="1" i="1" dirty="0"/>
              <a:t>since the ruler gives us accuracy to the nearest tenth, and we estimate </a:t>
            </a:r>
            <a:r>
              <a:rPr lang="en-CA" sz="2800" b="1" i="1" dirty="0" smtClean="0"/>
              <a:t>reasonably </a:t>
            </a:r>
            <a:r>
              <a:rPr lang="en-CA" sz="2800" b="1" i="1" dirty="0"/>
              <a:t>to the next decimal place</a:t>
            </a:r>
            <a:endParaRPr lang="en-US" sz="2800" i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4300EA2-1FAE-124D-A0E5-1324AD6838FA}"/>
              </a:ext>
            </a:extLst>
          </p:cNvPr>
          <p:cNvSpPr txBox="1"/>
          <p:nvPr/>
        </p:nvSpPr>
        <p:spPr>
          <a:xfrm>
            <a:off x="5175186" y="2235892"/>
            <a:ext cx="1925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b="1" dirty="0">
                <a:solidFill>
                  <a:srgbClr val="0070C0"/>
                </a:solidFill>
              </a:rPr>
              <a:t>3</a:t>
            </a:r>
            <a:r>
              <a:rPr lang="en-CA" sz="6000" b="1" dirty="0">
                <a:solidFill>
                  <a:srgbClr val="C00000"/>
                </a:solidFill>
              </a:rPr>
              <a:t>2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3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595</Words>
  <Application>Microsoft Office PowerPoint</Application>
  <PresentationFormat>Custom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Measurements + Significant Digits</vt:lpstr>
      <vt:lpstr>Measured Values</vt:lpstr>
      <vt:lpstr>Some tools of measurement</vt:lpstr>
      <vt:lpstr>PowerPoint Presentation</vt:lpstr>
      <vt:lpstr>PowerPoint Presentation</vt:lpstr>
      <vt:lpstr>PowerPoint Presentation</vt:lpstr>
      <vt:lpstr>PowerPoint Presentation</vt:lpstr>
      <vt:lpstr>Significant Digits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Length</dc:title>
  <dc:creator>Laura Spindlove</dc:creator>
  <cp:lastModifiedBy>Zorka</cp:lastModifiedBy>
  <cp:revision>16</cp:revision>
  <cp:lastPrinted>2021-09-17T04:26:14Z</cp:lastPrinted>
  <dcterms:created xsi:type="dcterms:W3CDTF">2021-09-09T21:03:40Z</dcterms:created>
  <dcterms:modified xsi:type="dcterms:W3CDTF">2021-09-17T04:26:37Z</dcterms:modified>
</cp:coreProperties>
</file>