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8"/>
  </p:notesMasterIdLst>
  <p:sldIdLst>
    <p:sldId id="782" r:id="rId2"/>
    <p:sldId id="781" r:id="rId3"/>
    <p:sldId id="783" r:id="rId4"/>
    <p:sldId id="784" r:id="rId5"/>
    <p:sldId id="786" r:id="rId6"/>
    <p:sldId id="7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40FF"/>
    <a:srgbClr val="9437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09"/>
    <p:restoredTop sz="93388"/>
  </p:normalViewPr>
  <p:slideViewPr>
    <p:cSldViewPr snapToGrid="0" snapToObjects="1">
      <p:cViewPr varScale="1">
        <p:scale>
          <a:sx n="97" d="100"/>
          <a:sy n="97" d="100"/>
        </p:scale>
        <p:origin x="32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7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9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0.png"/><Relationship Id="rId5" Type="http://schemas.openxmlformats.org/officeDocument/2006/relationships/image" Target="../media/image3010.png"/><Relationship Id="rId4" Type="http://schemas.openxmlformats.org/officeDocument/2006/relationships/image" Target="../media/image30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50.png"/><Relationship Id="rId5" Type="http://schemas.openxmlformats.org/officeDocument/2006/relationships/image" Target="../media/image3010.png"/><Relationship Id="rId4" Type="http://schemas.openxmlformats.org/officeDocument/2006/relationships/image" Target="../media/image304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7.png"/><Relationship Id="rId2" Type="http://schemas.openxmlformats.org/officeDocument/2006/relationships/image" Target="../media/image30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4B96-79F7-7E47-9C93-548F7159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</a:t>
            </a:r>
            <a:br>
              <a:rPr lang="en-US" sz="4400" dirty="0"/>
            </a:br>
            <a:r>
              <a:rPr lang="en-US" sz="4400" dirty="0"/>
              <a:t> Metric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7DA6-85D9-1444-8B2F-8BA91071A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369" y="166607"/>
            <a:ext cx="7138631" cy="6524786"/>
          </a:xfrm>
        </p:spPr>
        <p:txBody>
          <a:bodyPr>
            <a:norm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0" dirty="0"/>
              <a:t>Based on multiples of </a:t>
            </a:r>
            <a:r>
              <a:rPr lang="en-US" sz="2000" dirty="0"/>
              <a:t>10​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0" dirty="0"/>
              <a:t>The basic unit of length is the </a:t>
            </a:r>
            <a:r>
              <a:rPr lang="en-US" sz="2000" b="0" dirty="0" err="1"/>
              <a:t>metre</a:t>
            </a:r>
            <a:r>
              <a:rPr lang="en-US" sz="2000" b="0" dirty="0"/>
              <a:t> 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/>
              <a:t>Larger</a:t>
            </a:r>
            <a:r>
              <a:rPr lang="en-US" sz="2000" b="0" dirty="0"/>
              <a:t> units are based on </a:t>
            </a:r>
            <a:r>
              <a:rPr lang="en-US" sz="2000" b="0" dirty="0" err="1"/>
              <a:t>metres</a:t>
            </a:r>
            <a:r>
              <a:rPr lang="en-US" sz="2000" b="0" dirty="0"/>
              <a:t> </a:t>
            </a:r>
            <a:r>
              <a:rPr lang="en-US" sz="2000" dirty="0"/>
              <a:t>multiplied</a:t>
            </a:r>
            <a:r>
              <a:rPr lang="en-US" sz="2000" b="0" dirty="0"/>
              <a:t> by 10, 100, 1000 </a:t>
            </a:r>
            <a:r>
              <a:rPr lang="en-US" sz="2000" b="0" dirty="0" err="1"/>
              <a:t>etc</a:t>
            </a:r>
            <a:r>
              <a:rPr lang="en-US" sz="2000" b="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/>
              <a:t>Smaller</a:t>
            </a:r>
            <a:r>
              <a:rPr lang="en-US" sz="2000" b="0" dirty="0"/>
              <a:t> units are based on </a:t>
            </a:r>
            <a:r>
              <a:rPr lang="en-US" sz="2000" b="0" dirty="0" err="1"/>
              <a:t>metres</a:t>
            </a:r>
            <a:r>
              <a:rPr lang="en-US" sz="2000" b="0" dirty="0"/>
              <a:t> </a:t>
            </a:r>
            <a:r>
              <a:rPr lang="en-US" sz="2000" dirty="0"/>
              <a:t>divided</a:t>
            </a:r>
            <a:r>
              <a:rPr lang="en-US" sz="2000" b="0" dirty="0"/>
              <a:t> by 10, 100, 1000 </a:t>
            </a:r>
            <a:r>
              <a:rPr lang="en-US" sz="2000" b="0" dirty="0" err="1"/>
              <a:t>etc</a:t>
            </a:r>
            <a:r>
              <a:rPr lang="en-US" sz="2000" b="0" dirty="0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0" dirty="0"/>
              <a:t>Each multiple has its own </a:t>
            </a:r>
            <a:r>
              <a:rPr lang="en-US" sz="2000" dirty="0"/>
              <a:t>prefix</a:t>
            </a:r>
            <a:r>
              <a:rPr lang="en-US" sz="2000" b="0" dirty="0"/>
              <a:t> (syllable joined to the </a:t>
            </a:r>
            <a:r>
              <a:rPr lang="en-US" sz="2000" dirty="0"/>
              <a:t>beginning</a:t>
            </a:r>
            <a:r>
              <a:rPr lang="en-US" sz="2000" b="0" dirty="0"/>
              <a:t> of a word)​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CA" dirty="0"/>
              <a:t>Base units: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mass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g   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length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m   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volume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L  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CA" b="0" dirty="0"/>
              <a:t>   energy </a:t>
            </a:r>
            <a:r>
              <a:rPr lang="en-CA" b="0" dirty="0">
                <a:sym typeface="Wingdings" pitchFamily="2" charset="2"/>
              </a:rPr>
              <a:t></a:t>
            </a:r>
            <a:r>
              <a:rPr lang="en-CA" b="0" dirty="0"/>
              <a:t> W    </a:t>
            </a:r>
            <a:r>
              <a:rPr lang="en-CA" sz="2000" b="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9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EE867D2-17A5-D541-A44E-4DBF2FD163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999282" y="56190"/>
              <a:ext cx="9825926" cy="6692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614">
                      <a:extLst>
                        <a:ext uri="{9D8B030D-6E8A-4147-A177-3AD203B41FA5}">
                          <a16:colId xmlns:a16="http://schemas.microsoft.com/office/drawing/2014/main" val="1288955026"/>
                        </a:ext>
                      </a:extLst>
                    </a:gridCol>
                    <a:gridCol w="1776461">
                      <a:extLst>
                        <a:ext uri="{9D8B030D-6E8A-4147-A177-3AD203B41FA5}">
                          <a16:colId xmlns:a16="http://schemas.microsoft.com/office/drawing/2014/main" val="1852634409"/>
                        </a:ext>
                      </a:extLst>
                    </a:gridCol>
                    <a:gridCol w="6346851">
                      <a:extLst>
                        <a:ext uri="{9D8B030D-6E8A-4147-A177-3AD203B41FA5}">
                          <a16:colId xmlns:a16="http://schemas.microsoft.com/office/drawing/2014/main" val="2041406541"/>
                        </a:ext>
                      </a:extLst>
                    </a:gridCol>
                  </a:tblGrid>
                  <a:tr h="3656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Prefix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Symbol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Relationship to the base unit*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843862948"/>
                      </a:ext>
                    </a:extLst>
                  </a:tr>
                  <a:tr h="3656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giga-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G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9</a:t>
                          </a:r>
                          <a:r>
                            <a:rPr lang="en-CA" sz="2800" dirty="0">
                              <a:effectLst/>
                            </a:rPr>
                            <a:t> = 1 000 000 000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21751955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mega-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M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6</a:t>
                          </a:r>
                          <a:r>
                            <a:rPr lang="en-CA" sz="2800">
                              <a:effectLst/>
                            </a:rPr>
                            <a:t> = 1 000 000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52247540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kilo-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k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3</a:t>
                          </a:r>
                          <a:r>
                            <a:rPr lang="en-CA" sz="2800">
                              <a:effectLst/>
                            </a:rPr>
                            <a:t> = 1 000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09521755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hecto-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h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2</a:t>
                          </a:r>
                          <a:r>
                            <a:rPr lang="en-CA" sz="2800" dirty="0">
                              <a:effectLst/>
                            </a:rPr>
                            <a:t> = 100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97847022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deca-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da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1</a:t>
                          </a:r>
                          <a:r>
                            <a:rPr lang="en-CA" sz="2800" dirty="0">
                              <a:effectLst/>
                            </a:rPr>
                            <a:t> = 10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83945409"/>
                      </a:ext>
                    </a:extLst>
                  </a:tr>
                  <a:tr h="39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--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--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100 = 1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268254936"/>
                      </a:ext>
                    </a:extLst>
                  </a:tr>
                  <a:tr h="616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-1</a:t>
                          </a:r>
                          <a:r>
                            <a:rPr lang="en-CA" sz="2800" dirty="0">
                              <a:effectLst/>
                            </a:rPr>
                            <a:t> = 0.1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3272776674"/>
                      </a:ext>
                    </a:extLst>
                  </a:tr>
                  <a:tr h="616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centi-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c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-2</a:t>
                          </a:r>
                          <a:r>
                            <a:rPr lang="en-CA" sz="2800" dirty="0">
                              <a:effectLst/>
                            </a:rPr>
                            <a:t> = 0.01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715922727"/>
                      </a:ext>
                    </a:extLst>
                  </a:tr>
                  <a:tr h="6665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milli-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m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-3</a:t>
                          </a:r>
                          <a:r>
                            <a:rPr lang="en-CA" sz="2800" dirty="0">
                              <a:effectLst/>
                            </a:rPr>
                            <a:t> = 0.001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1 000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027343216"/>
                      </a:ext>
                    </a:extLst>
                  </a:tr>
                  <a:tr h="7461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micro-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 err="1">
                              <a:effectLst/>
                            </a:rPr>
                            <a:t>μ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-6</a:t>
                          </a:r>
                          <a:r>
                            <a:rPr lang="en-CA" sz="2800" dirty="0">
                              <a:effectLst/>
                            </a:rPr>
                            <a:t> = 0.000 001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1 000 000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448633192"/>
                      </a:ext>
                    </a:extLst>
                  </a:tr>
                  <a:tr h="7237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nano-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n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-9</a:t>
                          </a:r>
                          <a:r>
                            <a:rPr lang="en-CA" sz="2800" dirty="0">
                              <a:effectLst/>
                            </a:rPr>
                            <a:t> = 0.000 000 001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sz="3200">
                                      <a:effectLst/>
                                      <a:latin typeface="Cambria Math" panose="02040503050406030204" pitchFamily="18" charset="0"/>
                                    </a:rPr>
                                    <m:t>1 000 000 000</m:t>
                                  </m:r>
                                </m:den>
                              </m:f>
                            </m:oMath>
                          </a14:m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1798142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EE867D2-17A5-D541-A44E-4DBF2FD1630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999282" y="56190"/>
              <a:ext cx="9825926" cy="6692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02614">
                      <a:extLst>
                        <a:ext uri="{9D8B030D-6E8A-4147-A177-3AD203B41FA5}">
                          <a16:colId xmlns:a16="http://schemas.microsoft.com/office/drawing/2014/main" val="1288955026"/>
                        </a:ext>
                      </a:extLst>
                    </a:gridCol>
                    <a:gridCol w="1776461">
                      <a:extLst>
                        <a:ext uri="{9D8B030D-6E8A-4147-A177-3AD203B41FA5}">
                          <a16:colId xmlns:a16="http://schemas.microsoft.com/office/drawing/2014/main" val="1852634409"/>
                        </a:ext>
                      </a:extLst>
                    </a:gridCol>
                    <a:gridCol w="6346851">
                      <a:extLst>
                        <a:ext uri="{9D8B030D-6E8A-4147-A177-3AD203B41FA5}">
                          <a16:colId xmlns:a16="http://schemas.microsoft.com/office/drawing/2014/main" val="2041406541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Prefix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Symbol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Relationship to the base unit*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843862948"/>
                      </a:ext>
                    </a:extLst>
                  </a:tr>
                  <a:tr h="5867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giga-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G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9</a:t>
                          </a:r>
                          <a:r>
                            <a:rPr lang="en-CA" sz="2800" dirty="0">
                              <a:effectLst/>
                            </a:rPr>
                            <a:t> = 1 000 000 000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21751955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mega-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M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6</a:t>
                          </a:r>
                          <a:r>
                            <a:rPr lang="en-CA" sz="2800">
                              <a:effectLst/>
                            </a:rPr>
                            <a:t> = 1 000 000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52247540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kilo-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k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10</a:t>
                          </a:r>
                          <a:r>
                            <a:rPr lang="en-CA" sz="2800" baseline="30000">
                              <a:effectLst/>
                            </a:rPr>
                            <a:t>3</a:t>
                          </a:r>
                          <a:r>
                            <a:rPr lang="en-CA" sz="2800">
                              <a:effectLst/>
                            </a:rPr>
                            <a:t> = 1 000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09521755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hecto-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h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2</a:t>
                          </a:r>
                          <a:r>
                            <a:rPr lang="en-CA" sz="2800" dirty="0">
                              <a:effectLst/>
                            </a:rPr>
                            <a:t> = 100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299784702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deca-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da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</a:t>
                          </a:r>
                          <a:r>
                            <a:rPr lang="en-CA" sz="2800" baseline="30000" dirty="0">
                              <a:effectLst/>
                            </a:rPr>
                            <a:t>1</a:t>
                          </a:r>
                          <a:r>
                            <a:rPr lang="en-CA" sz="2800" dirty="0">
                              <a:effectLst/>
                            </a:rPr>
                            <a:t> = 10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683945409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--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--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100 = 1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4268254936"/>
                      </a:ext>
                    </a:extLst>
                  </a:tr>
                  <a:tr h="6917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deci-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d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467273" r="-399" b="-43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2776674"/>
                      </a:ext>
                    </a:extLst>
                  </a:tr>
                  <a:tr h="6917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centi-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>
                              <a:effectLst/>
                            </a:rPr>
                            <a:t>c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577778" r="-399" b="-342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5922727"/>
                      </a:ext>
                    </a:extLst>
                  </a:tr>
                  <a:tr h="6917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milli-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m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665455" r="-399" b="-23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7343216"/>
                      </a:ext>
                    </a:extLst>
                  </a:tr>
                  <a:tr h="7461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>
                              <a:effectLst/>
                            </a:rPr>
                            <a:t>micro-</a:t>
                          </a:r>
                          <a:endParaRPr lang="en-CA" sz="28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dirty="0" err="1">
                              <a:effectLst/>
                            </a:rPr>
                            <a:t>μ</a:t>
                          </a:r>
                          <a:endParaRPr lang="en-CA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713559" r="-399" b="-120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8633192"/>
                      </a:ext>
                    </a:extLst>
                  </a:tr>
                  <a:tr h="7237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 b="0" dirty="0">
                              <a:effectLst/>
                            </a:rPr>
                            <a:t>nano-</a:t>
                          </a:r>
                          <a:endParaRPr lang="en-CA" sz="28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en-CA" sz="2800">
                              <a:effectLst/>
                            </a:rPr>
                            <a:t>n</a:t>
                          </a:r>
                          <a:endParaRPr lang="en-CA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54890" t="-842105" r="-399" b="-24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98142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7FF911B-C379-8247-B8B7-D94BF5CC5497}"/>
              </a:ext>
            </a:extLst>
          </p:cNvPr>
          <p:cNvSpPr/>
          <p:nvPr/>
        </p:nvSpPr>
        <p:spPr>
          <a:xfrm>
            <a:off x="1" y="2034152"/>
            <a:ext cx="19992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CA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*base units: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mass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   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length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  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volume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   </a:t>
            </a:r>
          </a:p>
          <a:p>
            <a:pPr>
              <a:lnSpc>
                <a:spcPct val="200000"/>
              </a:lnSpc>
            </a:pP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energy 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CA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25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F7A4F62A-A457-3549-8C5B-02144BEDA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1109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/>
              <p:nvPr/>
            </p:nvSpPr>
            <p:spPr>
              <a:xfrm>
                <a:off x="6520484" y="213146"/>
                <a:ext cx="5403859" cy="597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ea typeface="Cambria" panose="02040503050406030204" pitchFamily="18" charset="0"/>
                  </a:rPr>
                  <a:t>1 L = </a:t>
                </a:r>
                <a:r>
                  <a:rPr lang="en-US" sz="2400" dirty="0">
                    <a:solidFill>
                      <a:srgbClr val="0000FF"/>
                    </a:solidFill>
                    <a:ea typeface="Cambria" panose="02040503050406030204" pitchFamily="18" charset="0"/>
                  </a:rPr>
                  <a:t>1000</a:t>
                </a:r>
                <a:r>
                  <a:rPr lang="en-US" sz="2400" dirty="0">
                    <a:ea typeface="Cambria" panose="02040503050406030204" pitchFamily="18" charset="0"/>
                  </a:rPr>
                  <a:t> mL 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Strategy Plan:  we want to be able to </a:t>
                </a:r>
                <a:r>
                  <a:rPr lang="en-US" sz="2400" b="1" dirty="0">
                    <a:ea typeface="Cambria" panose="02040503050406030204" pitchFamily="18" charset="0"/>
                  </a:rPr>
                  <a:t>cancel out like units </a:t>
                </a:r>
                <a:r>
                  <a:rPr lang="en-US" sz="2400" b="1" u="sng" dirty="0">
                    <a:ea typeface="Cambria" panose="02040503050406030204" pitchFamily="18" charset="0"/>
                  </a:rPr>
                  <a:t>vertically</a:t>
                </a:r>
                <a:r>
                  <a:rPr lang="en-US" sz="2400" dirty="0">
                    <a:ea typeface="Cambria" panose="02040503050406030204" pitchFamily="18" charset="0"/>
                  </a:rPr>
                  <a:t>, so decide what unit factor to use: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400" dirty="0">
                    <a:ea typeface="Cambria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</m:num>
                      <m:den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         </a:t>
                </a:r>
                <a:r>
                  <a:rPr lang="en-US" sz="2400" i="1" dirty="0">
                    <a:ea typeface="Cambria" panose="02040503050406030204" pitchFamily="18" charset="0"/>
                  </a:rPr>
                  <a:t>or</a:t>
                </a:r>
                <a:r>
                  <a:rPr lang="en-US" sz="2400" dirty="0">
                    <a:ea typeface="Cambria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459 mL    x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b="1" dirty="0">
                    <a:ea typeface="Cambria" panose="02040503050406030204" pitchFamily="18" charset="0"/>
                  </a:rPr>
                  <a:t> 0.459 L</a:t>
                </a:r>
              </a:p>
              <a:p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484" y="213146"/>
                <a:ext cx="5403859" cy="5974328"/>
              </a:xfrm>
              <a:prstGeom prst="rect">
                <a:avLst/>
              </a:prstGeom>
              <a:blipFill>
                <a:blip r:embed="rId2"/>
                <a:stretch>
                  <a:fillRect l="-1878" t="-847" r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146337D3-B417-5D4D-8671-9CCDD9EE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7" y="2716972"/>
            <a:ext cx="5719126" cy="39562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2B9F29-EFF7-0741-90E8-DEE9FB9F8D90}"/>
              </a:ext>
            </a:extLst>
          </p:cNvPr>
          <p:cNvSpPr/>
          <p:nvPr/>
        </p:nvSpPr>
        <p:spPr>
          <a:xfrm>
            <a:off x="419864" y="403944"/>
            <a:ext cx="42048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Example #1: </a:t>
            </a:r>
          </a:p>
          <a:p>
            <a:r>
              <a:rPr lang="en-US" sz="2800" dirty="0">
                <a:ea typeface="Cambria" panose="02040503050406030204" pitchFamily="18" charset="0"/>
              </a:rPr>
              <a:t>A student measures 459 ml of water. </a:t>
            </a:r>
          </a:p>
          <a:p>
            <a:r>
              <a:rPr lang="en-US" sz="2800" dirty="0">
                <a:ea typeface="Cambria" panose="02040503050406030204" pitchFamily="18" charset="0"/>
              </a:rPr>
              <a:t>Express this value in L.</a:t>
            </a:r>
            <a:endParaRPr lang="en-US" sz="2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9B3891-D49A-D04D-8867-8C6D94CDFADA}"/>
              </a:ext>
            </a:extLst>
          </p:cNvPr>
          <p:cNvSpPr/>
          <p:nvPr/>
        </p:nvSpPr>
        <p:spPr>
          <a:xfrm>
            <a:off x="10400343" y="2498938"/>
            <a:ext cx="1524000" cy="13119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/>
              <p:nvPr/>
            </p:nvSpPr>
            <p:spPr>
              <a:xfrm>
                <a:off x="8981851" y="4334074"/>
                <a:ext cx="2180492" cy="96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851" y="4334074"/>
                <a:ext cx="2180492" cy="965649"/>
              </a:xfrm>
              <a:prstGeom prst="rect">
                <a:avLst/>
              </a:prstGeom>
              <a:blipFill>
                <a:blip r:embed="rId4"/>
                <a:stretch>
                  <a:fillRect l="-2907" t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/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num>
                      <m:den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blipFill>
                <a:blip r:embed="rId5"/>
                <a:stretch>
                  <a:fillRect l="-2907" t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/>
              <p:nvPr/>
            </p:nvSpPr>
            <p:spPr>
              <a:xfrm>
                <a:off x="8321471" y="4232253"/>
                <a:ext cx="2180492" cy="1079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471" y="4232253"/>
                <a:ext cx="2180492" cy="1079078"/>
              </a:xfrm>
              <a:prstGeom prst="rect">
                <a:avLst/>
              </a:prstGeom>
              <a:blipFill>
                <a:blip r:embed="rId6"/>
                <a:stretch>
                  <a:fillRect l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A7B314-372A-9A4A-84B4-3C072DC5EBCE}"/>
              </a:ext>
            </a:extLst>
          </p:cNvPr>
          <p:cNvCxnSpPr/>
          <p:nvPr/>
        </p:nvCxnSpPr>
        <p:spPr>
          <a:xfrm>
            <a:off x="7227277" y="4163472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C2D27A-92BB-4C48-ABBE-449183A16D11}"/>
              </a:ext>
            </a:extLst>
          </p:cNvPr>
          <p:cNvCxnSpPr/>
          <p:nvPr/>
        </p:nvCxnSpPr>
        <p:spPr>
          <a:xfrm>
            <a:off x="9061251" y="4555109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A69AF7-BCE9-5642-9F48-26D00FE8075D}"/>
              </a:ext>
            </a:extLst>
          </p:cNvPr>
          <p:cNvCxnSpPr/>
          <p:nvPr/>
        </p:nvCxnSpPr>
        <p:spPr>
          <a:xfrm>
            <a:off x="7221416" y="4163472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6948B87-0419-0E42-8E93-0A7AD0AC9019}"/>
              </a:ext>
            </a:extLst>
          </p:cNvPr>
          <p:cNvCxnSpPr/>
          <p:nvPr/>
        </p:nvCxnSpPr>
        <p:spPr>
          <a:xfrm>
            <a:off x="9074709" y="457269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0D6304-0097-2F40-A37B-5DD30D8599FD}"/>
              </a:ext>
            </a:extLst>
          </p:cNvPr>
          <p:cNvSpPr txBox="1"/>
          <p:nvPr/>
        </p:nvSpPr>
        <p:spPr>
          <a:xfrm rot="1224639">
            <a:off x="9909566" y="4649816"/>
            <a:ext cx="200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459 x 1 ➗ 1000</a:t>
            </a:r>
          </a:p>
        </p:txBody>
      </p:sp>
    </p:spTree>
    <p:extLst>
      <p:ext uri="{BB962C8B-B14F-4D97-AF65-F5344CB8AC3E}">
        <p14:creationId xmlns:p14="http://schemas.microsoft.com/office/powerpoint/2010/main" val="428352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6" grpId="1"/>
      <p:bldP spid="17" grpId="0"/>
      <p:bldP spid="17" grpId="1"/>
      <p:bldP spid="18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F7A4F62A-A457-3549-8C5B-02144BEDA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1109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/>
              <p:nvPr/>
            </p:nvSpPr>
            <p:spPr>
              <a:xfrm>
                <a:off x="6520484" y="213146"/>
                <a:ext cx="5403859" cy="6048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ea typeface="Cambria" panose="02040503050406030204" pitchFamily="18" charset="0"/>
                  </a:rPr>
                  <a:t>1000 g = 1 kg 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Strategy Plan:  we want to be able to </a:t>
                </a:r>
                <a:r>
                  <a:rPr lang="en-US" sz="2400" b="1" dirty="0">
                    <a:ea typeface="Cambria" panose="02040503050406030204" pitchFamily="18" charset="0"/>
                  </a:rPr>
                  <a:t>cancel out like units </a:t>
                </a:r>
                <a:r>
                  <a:rPr lang="en-US" sz="2400" b="1" u="sng" dirty="0">
                    <a:ea typeface="Cambria" panose="02040503050406030204" pitchFamily="18" charset="0"/>
                  </a:rPr>
                  <a:t>vertically</a:t>
                </a:r>
                <a:r>
                  <a:rPr lang="en-US" sz="2400" dirty="0">
                    <a:ea typeface="Cambria" panose="02040503050406030204" pitchFamily="18" charset="0"/>
                  </a:rPr>
                  <a:t>, so decide what unit factor to use: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400" dirty="0">
                    <a:ea typeface="Cambria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         </a:t>
                </a:r>
                <a:r>
                  <a:rPr lang="en-US" sz="2400" i="1" dirty="0">
                    <a:ea typeface="Cambria" panose="02040503050406030204" pitchFamily="18" charset="0"/>
                  </a:rPr>
                  <a:t>or</a:t>
                </a:r>
                <a:r>
                  <a:rPr lang="en-US" sz="2400" dirty="0">
                    <a:ea typeface="Cambria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dirty="0">
                    <a:ea typeface="Cambria" panose="02040503050406030204" pitchFamily="18" charset="0"/>
                  </a:rPr>
                  <a:t>0.4 kg    x</a:t>
                </a: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endParaRPr lang="en-US" sz="2400" dirty="0">
                  <a:ea typeface="Cambria" panose="02040503050406030204" pitchFamily="18" charset="0"/>
                </a:endParaRPr>
              </a:p>
              <a:p>
                <a:r>
                  <a:rPr lang="en-US" sz="2400" b="1" dirty="0">
                    <a:ea typeface="Cambria" panose="02040503050406030204" pitchFamily="18" charset="0"/>
                  </a:rPr>
                  <a:t> 400 g </a:t>
                </a:r>
              </a:p>
              <a:p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16BDA-F4F4-4D4B-A5D0-F7FBC8E7D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484" y="213146"/>
                <a:ext cx="5403859" cy="6048066"/>
              </a:xfrm>
              <a:prstGeom prst="rect">
                <a:avLst/>
              </a:prstGeom>
              <a:blipFill>
                <a:blip r:embed="rId2"/>
                <a:stretch>
                  <a:fillRect l="-1878" t="-839" r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146337D3-B417-5D4D-8671-9CCDD9EE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7" y="2716972"/>
            <a:ext cx="5719126" cy="39562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2B9F29-EFF7-0741-90E8-DEE9FB9F8D90}"/>
              </a:ext>
            </a:extLst>
          </p:cNvPr>
          <p:cNvSpPr/>
          <p:nvPr/>
        </p:nvSpPr>
        <p:spPr>
          <a:xfrm>
            <a:off x="48293" y="252169"/>
            <a:ext cx="45588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/>
              <a:t>Example #2 </a:t>
            </a:r>
            <a:r>
              <a:rPr lang="en-CA" sz="2800" dirty="0"/>
              <a:t>:</a:t>
            </a:r>
          </a:p>
          <a:p>
            <a:r>
              <a:rPr lang="en-CA" sz="2800" dirty="0"/>
              <a:t> A student needs to measure 0.4 kg of salt. </a:t>
            </a:r>
          </a:p>
          <a:p>
            <a:r>
              <a:rPr lang="en-CA" sz="2800" dirty="0"/>
              <a:t>Express this mass in g. 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9B3891-D49A-D04D-8867-8C6D94CDFADA}"/>
              </a:ext>
            </a:extLst>
          </p:cNvPr>
          <p:cNvSpPr/>
          <p:nvPr/>
        </p:nvSpPr>
        <p:spPr>
          <a:xfrm>
            <a:off x="7138099" y="2507359"/>
            <a:ext cx="1524000" cy="13119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/>
              <p:nvPr/>
            </p:nvSpPr>
            <p:spPr>
              <a:xfrm>
                <a:off x="8981851" y="4334074"/>
                <a:ext cx="2180492" cy="1030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5D1A48-588D-A048-8610-B62460512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851" y="4334074"/>
                <a:ext cx="2180492" cy="1030923"/>
              </a:xfrm>
              <a:prstGeom prst="rect">
                <a:avLst/>
              </a:prstGeom>
              <a:blipFill>
                <a:blip r:embed="rId4"/>
                <a:stretch>
                  <a:fillRect l="-2907" t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/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</m:num>
                      <m:den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A3C376-8327-FD4D-88BE-6864C7C72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88" y="4380852"/>
                <a:ext cx="2180492" cy="965649"/>
              </a:xfrm>
              <a:prstGeom prst="rect">
                <a:avLst/>
              </a:prstGeom>
              <a:blipFill>
                <a:blip r:embed="rId5"/>
                <a:stretch>
                  <a:fillRect l="-2907" t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/>
              <p:nvPr/>
            </p:nvSpPr>
            <p:spPr>
              <a:xfrm>
                <a:off x="8683256" y="4238614"/>
                <a:ext cx="2180492" cy="1124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000 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3200" i="0" dirty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3200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r>
                  <a:rPr lang="en-US" sz="1400" dirty="0"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E3EE07-BAE3-034C-8A0C-540D319F5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256" y="4238614"/>
                <a:ext cx="2180492" cy="1124539"/>
              </a:xfrm>
              <a:prstGeom prst="rect">
                <a:avLst/>
              </a:prstGeom>
              <a:blipFill>
                <a:blip r:embed="rId6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A7B314-372A-9A4A-84B4-3C072DC5EBCE}"/>
              </a:ext>
            </a:extLst>
          </p:cNvPr>
          <p:cNvCxnSpPr/>
          <p:nvPr/>
        </p:nvCxnSpPr>
        <p:spPr>
          <a:xfrm>
            <a:off x="7065216" y="424821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C2D27A-92BB-4C48-ABBE-449183A16D11}"/>
              </a:ext>
            </a:extLst>
          </p:cNvPr>
          <p:cNvCxnSpPr/>
          <p:nvPr/>
        </p:nvCxnSpPr>
        <p:spPr>
          <a:xfrm>
            <a:off x="9061251" y="4555109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A69AF7-BCE9-5642-9F48-26D00FE8075D}"/>
              </a:ext>
            </a:extLst>
          </p:cNvPr>
          <p:cNvCxnSpPr/>
          <p:nvPr/>
        </p:nvCxnSpPr>
        <p:spPr>
          <a:xfrm>
            <a:off x="7078674" y="424821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6948B87-0419-0E42-8E93-0A7AD0AC9019}"/>
              </a:ext>
            </a:extLst>
          </p:cNvPr>
          <p:cNvCxnSpPr/>
          <p:nvPr/>
        </p:nvCxnSpPr>
        <p:spPr>
          <a:xfrm>
            <a:off x="9074709" y="4572694"/>
            <a:ext cx="650631" cy="5235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0D6304-0097-2F40-A37B-5DD30D8599FD}"/>
              </a:ext>
            </a:extLst>
          </p:cNvPr>
          <p:cNvSpPr txBox="1"/>
          <p:nvPr/>
        </p:nvSpPr>
        <p:spPr>
          <a:xfrm rot="1224639">
            <a:off x="10097185" y="4707965"/>
            <a:ext cx="1942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0.4 x 1000 ➗ 1</a:t>
            </a:r>
          </a:p>
        </p:txBody>
      </p:sp>
    </p:spTree>
    <p:extLst>
      <p:ext uri="{BB962C8B-B14F-4D97-AF65-F5344CB8AC3E}">
        <p14:creationId xmlns:p14="http://schemas.microsoft.com/office/powerpoint/2010/main" val="146902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6" grpId="1"/>
      <p:bldP spid="17" grpId="0"/>
      <p:bldP spid="17" grpId="1"/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77E-CA15-E64F-98D9-EDEB3A3A4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9594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PRACTICE</a:t>
            </a:r>
            <a:br>
              <a:rPr lang="en-US" dirty="0"/>
            </a:br>
            <a:br>
              <a:rPr lang="en-US" dirty="0"/>
            </a:br>
            <a:r>
              <a:rPr lang="en-US" sz="2700" i="1" dirty="0">
                <a:latin typeface="Cambria" panose="02040503050406030204" pitchFamily="18" charset="0"/>
                <a:ea typeface="Cambria" panose="02040503050406030204" pitchFamily="18" charset="0"/>
              </a:rPr>
              <a:t>COMPLETE THE FOLLOWING, SHOWING YOUR WORK. BE SURE TO INCLUDE THE UNIT IN YOUR ANSWER.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09C3-A4CF-EE45-A17F-6D2B4415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054" y="193432"/>
            <a:ext cx="6815329" cy="6154614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The amount of energy used by an appliance is 250 W.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	- Express this in kW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8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800" dirty="0"/>
              <a:t>The volume of water that is needed to fill a holding tank is 357 L.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	-Express this in mL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8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800" dirty="0"/>
              <a:t>The atomic radius of an atom of an element is 0.112 nm.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	-Express this in m</a:t>
            </a:r>
          </a:p>
        </p:txBody>
      </p:sp>
    </p:spTree>
    <p:extLst>
      <p:ext uri="{BB962C8B-B14F-4D97-AF65-F5344CB8AC3E}">
        <p14:creationId xmlns:p14="http://schemas.microsoft.com/office/powerpoint/2010/main" val="40370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77E-CA15-E64F-98D9-EDEB3A3A4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9594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PRACTICE</a:t>
            </a:r>
            <a:br>
              <a:rPr lang="en-US" dirty="0"/>
            </a:br>
            <a:br>
              <a:rPr lang="en-US" dirty="0"/>
            </a:br>
            <a:r>
              <a:rPr lang="en-US" sz="2700" i="1" dirty="0">
                <a:latin typeface="Cambria" panose="02040503050406030204" pitchFamily="18" charset="0"/>
                <a:ea typeface="Cambria" panose="02040503050406030204" pitchFamily="18" charset="0"/>
              </a:rPr>
              <a:t>COMPLETE THE FOLLOWING, SHOWING YOUR WORK. BE SURE TO INCLUDE THE UNIT IN YOUR ANSWER.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09C3-A4CF-EE45-A17F-6D2B4415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054" y="193432"/>
            <a:ext cx="6815329" cy="615461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The amount of energy used by an appliance is 250 W.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	- Express this in kW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000" dirty="0"/>
              <a:t>The volume of water that is needed to fill a holding tank is 357 L.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	-Express this in mL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000" dirty="0"/>
              <a:t>The atomic radius of an atom of an element is 0.112 nm.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	-Express this in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CD8887-B771-3442-9984-0595EF35AF20}"/>
                  </a:ext>
                </a:extLst>
              </p:cNvPr>
              <p:cNvSpPr txBox="1"/>
              <p:nvPr/>
            </p:nvSpPr>
            <p:spPr>
              <a:xfrm>
                <a:off x="5654271" y="1688122"/>
                <a:ext cx="2690447" cy="1001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250 W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70C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CD8887-B771-3442-9984-0595EF35A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271" y="1688122"/>
                <a:ext cx="2690447" cy="1001749"/>
              </a:xfrm>
              <a:prstGeom prst="rect">
                <a:avLst/>
              </a:prstGeom>
              <a:blipFill>
                <a:blip r:embed="rId2"/>
                <a:stretch>
                  <a:fillRect l="-2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D409AE2-EC56-2E4C-9809-CDD48A5CF0C2}"/>
              </a:ext>
            </a:extLst>
          </p:cNvPr>
          <p:cNvSpPr txBox="1"/>
          <p:nvPr/>
        </p:nvSpPr>
        <p:spPr>
          <a:xfrm>
            <a:off x="8128766" y="1962556"/>
            <a:ext cx="3886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</a:rPr>
              <a:t>= 0.25 kw </a:t>
            </a:r>
            <a:r>
              <a:rPr lang="en-CA" sz="2000" i="1" dirty="0">
                <a:solidFill>
                  <a:srgbClr val="0070C0"/>
                </a:solidFill>
              </a:rPr>
              <a:t>(or 2.5x10</a:t>
            </a:r>
            <a:r>
              <a:rPr lang="en-CA" sz="2000" i="1" baseline="30000" dirty="0">
                <a:solidFill>
                  <a:srgbClr val="0070C0"/>
                </a:solidFill>
              </a:rPr>
              <a:t>-1</a:t>
            </a:r>
            <a:r>
              <a:rPr lang="en-CA" sz="2000" i="1" dirty="0">
                <a:solidFill>
                  <a:srgbClr val="0070C0"/>
                </a:solidFill>
              </a:rPr>
              <a:t> kW)</a:t>
            </a:r>
            <a:endParaRPr lang="en-US" sz="1600" i="1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F29A61-3357-1C42-AE23-9D0CA2229B0A}"/>
              </a:ext>
            </a:extLst>
          </p:cNvPr>
          <p:cNvCxnSpPr/>
          <p:nvPr/>
        </p:nvCxnSpPr>
        <p:spPr>
          <a:xfrm>
            <a:off x="6152965" y="1766651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B0326-25AA-5C4F-9C70-9497AB6F5514}"/>
              </a:ext>
            </a:extLst>
          </p:cNvPr>
          <p:cNvCxnSpPr/>
          <p:nvPr/>
        </p:nvCxnSpPr>
        <p:spPr>
          <a:xfrm>
            <a:off x="7373554" y="1961066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635DCE-DDCE-5E49-9478-FC68B9857B37}"/>
                  </a:ext>
                </a:extLst>
              </p:cNvPr>
              <p:cNvSpPr txBox="1"/>
              <p:nvPr/>
            </p:nvSpPr>
            <p:spPr>
              <a:xfrm>
                <a:off x="5665993" y="3774834"/>
                <a:ext cx="2690447" cy="1001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357 L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000 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mL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70C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635DCE-DDCE-5E49-9478-FC68B9857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993" y="3774834"/>
                <a:ext cx="2690447" cy="1001749"/>
              </a:xfrm>
              <a:prstGeom prst="rect">
                <a:avLst/>
              </a:prstGeom>
              <a:blipFill>
                <a:blip r:embed="rId3"/>
                <a:stretch>
                  <a:fillRect l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E4A1754-8FDC-9544-8EEB-5BD0AD81182D}"/>
              </a:ext>
            </a:extLst>
          </p:cNvPr>
          <p:cNvSpPr txBox="1"/>
          <p:nvPr/>
        </p:nvSpPr>
        <p:spPr>
          <a:xfrm>
            <a:off x="8140488" y="4049268"/>
            <a:ext cx="3886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</a:rPr>
              <a:t>= 337,000 </a:t>
            </a:r>
            <a:r>
              <a:rPr lang="en-CA" sz="2000" i="1" dirty="0">
                <a:solidFill>
                  <a:srgbClr val="0070C0"/>
                </a:solidFill>
              </a:rPr>
              <a:t>(or 3.37x10</a:t>
            </a:r>
            <a:r>
              <a:rPr lang="en-CA" sz="2000" i="1" baseline="30000" dirty="0">
                <a:solidFill>
                  <a:srgbClr val="0070C0"/>
                </a:solidFill>
              </a:rPr>
              <a:t>5</a:t>
            </a:r>
            <a:r>
              <a:rPr lang="en-CA" sz="2000" i="1" dirty="0">
                <a:solidFill>
                  <a:srgbClr val="0070C0"/>
                </a:solidFill>
              </a:rPr>
              <a:t> mL)</a:t>
            </a:r>
            <a:endParaRPr lang="en-US" sz="1600" i="1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C933BD-99ED-3B4B-96F8-64E45F07A385}"/>
              </a:ext>
            </a:extLst>
          </p:cNvPr>
          <p:cNvCxnSpPr/>
          <p:nvPr/>
        </p:nvCxnSpPr>
        <p:spPr>
          <a:xfrm>
            <a:off x="6164687" y="3853363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67D774-F7DA-7E42-900E-A37756A757A7}"/>
              </a:ext>
            </a:extLst>
          </p:cNvPr>
          <p:cNvCxnSpPr/>
          <p:nvPr/>
        </p:nvCxnSpPr>
        <p:spPr>
          <a:xfrm>
            <a:off x="7189452" y="4120592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0B1A06-D5C5-E240-847C-389D8831AFC6}"/>
                  </a:ext>
                </a:extLst>
              </p:cNvPr>
              <p:cNvSpPr txBox="1"/>
              <p:nvPr/>
            </p:nvSpPr>
            <p:spPr>
              <a:xfrm>
                <a:off x="5398477" y="5861546"/>
                <a:ext cx="4237892" cy="1032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0.112 nm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,000,000,</m:t>
                        </m:r>
                        <m:r>
                          <a:rPr lang="en-US" sz="28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000 </m:t>
                        </m:r>
                        <m:r>
                          <m:rPr>
                            <m:sty m:val="p"/>
                          </m:rPr>
                          <a:rPr lang="en-CA" sz="2800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nm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70C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0B1A06-D5C5-E240-847C-389D8831A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477" y="5861546"/>
                <a:ext cx="4237892" cy="1032783"/>
              </a:xfrm>
              <a:prstGeom prst="rect">
                <a:avLst/>
              </a:prstGeom>
              <a:blipFill>
                <a:blip r:embed="rId4"/>
                <a:stretch>
                  <a:fillRect l="-1497" t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B4E4188-ED07-7145-A29D-6E876E5F623C}"/>
              </a:ext>
            </a:extLst>
          </p:cNvPr>
          <p:cNvSpPr txBox="1"/>
          <p:nvPr/>
        </p:nvSpPr>
        <p:spPr>
          <a:xfrm>
            <a:off x="9720770" y="6036342"/>
            <a:ext cx="3886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</a:rPr>
              <a:t>= 1.12x10</a:t>
            </a:r>
            <a:r>
              <a:rPr lang="en-CA" sz="2000" baseline="30000" dirty="0">
                <a:solidFill>
                  <a:srgbClr val="0070C0"/>
                </a:solidFill>
              </a:rPr>
              <a:t>-10</a:t>
            </a:r>
            <a:r>
              <a:rPr lang="en-CA" sz="2000" dirty="0">
                <a:solidFill>
                  <a:srgbClr val="0070C0"/>
                </a:solidFill>
              </a:rPr>
              <a:t> m</a:t>
            </a:r>
            <a:endParaRPr lang="en-US" sz="16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C42018-BA86-154A-9789-839910F8E662}"/>
              </a:ext>
            </a:extLst>
          </p:cNvPr>
          <p:cNvCxnSpPr/>
          <p:nvPr/>
        </p:nvCxnSpPr>
        <p:spPr>
          <a:xfrm>
            <a:off x="6176409" y="5940075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221F65-2F7C-EC4B-8054-1DD6E6F32252}"/>
              </a:ext>
            </a:extLst>
          </p:cNvPr>
          <p:cNvCxnSpPr/>
          <p:nvPr/>
        </p:nvCxnSpPr>
        <p:spPr>
          <a:xfrm>
            <a:off x="8749164" y="6144061"/>
            <a:ext cx="492369" cy="5344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6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9678</TotalTime>
  <Words>509</Words>
  <Application>Microsoft Macintosh PowerPoint</Application>
  <PresentationFormat>Widescreen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Meiryo</vt:lpstr>
      <vt:lpstr>Arial</vt:lpstr>
      <vt:lpstr>Calibri</vt:lpstr>
      <vt:lpstr>Cambria</vt:lpstr>
      <vt:lpstr>Cambria Math</vt:lpstr>
      <vt:lpstr>Corbel</vt:lpstr>
      <vt:lpstr>Times</vt:lpstr>
      <vt:lpstr>Wingdings</vt:lpstr>
      <vt:lpstr>ShojiVTI</vt:lpstr>
      <vt:lpstr>the  Metric System</vt:lpstr>
      <vt:lpstr>PowerPoint Presentation</vt:lpstr>
      <vt:lpstr>PowerPoint Presentation</vt:lpstr>
      <vt:lpstr>PowerPoint Presentation</vt:lpstr>
      <vt:lpstr>PRACTICE  COMPLETE THE FOLLOWING, SHOWING YOUR WORK. BE SURE TO INCLUDE THE UNIT IN YOUR ANSWER.</vt:lpstr>
      <vt:lpstr>PRACTICE  COMPLETE THE FOLLOWING, SHOWING YOUR WORK. BE SURE TO INCLUDE THE UNIT IN YOUR ANSWER.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PRE-IB Science 9</dc:title>
  <dc:creator>Laura Spindlove</dc:creator>
  <cp:lastModifiedBy>Laura Spindlove</cp:lastModifiedBy>
  <cp:revision>79</cp:revision>
  <dcterms:created xsi:type="dcterms:W3CDTF">2021-04-27T15:36:56Z</dcterms:created>
  <dcterms:modified xsi:type="dcterms:W3CDTF">2022-03-04T22:25:49Z</dcterms:modified>
</cp:coreProperties>
</file>