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31"/>
  </p:notesMasterIdLst>
  <p:sldIdLst>
    <p:sldId id="703" r:id="rId2"/>
    <p:sldId id="709" r:id="rId3"/>
    <p:sldId id="684" r:id="rId4"/>
    <p:sldId id="710" r:id="rId5"/>
    <p:sldId id="711" r:id="rId6"/>
    <p:sldId id="712" r:id="rId7"/>
    <p:sldId id="713" r:id="rId8"/>
    <p:sldId id="714" r:id="rId9"/>
    <p:sldId id="706" r:id="rId10"/>
    <p:sldId id="707" r:id="rId11"/>
    <p:sldId id="687" r:id="rId12"/>
    <p:sldId id="715" r:id="rId13"/>
    <p:sldId id="721" r:id="rId14"/>
    <p:sldId id="263" r:id="rId15"/>
    <p:sldId id="717" r:id="rId16"/>
    <p:sldId id="262" r:id="rId17"/>
    <p:sldId id="287" r:id="rId18"/>
    <p:sldId id="288" r:id="rId19"/>
    <p:sldId id="291" r:id="rId20"/>
    <p:sldId id="702" r:id="rId21"/>
    <p:sldId id="294" r:id="rId22"/>
    <p:sldId id="701" r:id="rId23"/>
    <p:sldId id="692" r:id="rId24"/>
    <p:sldId id="265" r:id="rId25"/>
    <p:sldId id="718" r:id="rId26"/>
    <p:sldId id="269" r:id="rId27"/>
    <p:sldId id="720" r:id="rId28"/>
    <p:sldId id="267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EB"/>
    <a:srgbClr val="F8F8F7"/>
    <a:srgbClr val="54BA7C"/>
    <a:srgbClr val="6CCFF6"/>
    <a:srgbClr val="B1DDC0"/>
    <a:srgbClr val="CB974C"/>
    <a:srgbClr val="FAFAFA"/>
    <a:srgbClr val="FAFCF0"/>
    <a:srgbClr val="E7E7E7"/>
    <a:srgbClr val="FF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96"/>
    <p:restoredTop sz="93344"/>
  </p:normalViewPr>
  <p:slideViewPr>
    <p:cSldViewPr snapToGrid="0" snapToObjects="1">
      <p:cViewPr varScale="1">
        <p:scale>
          <a:sx n="79" d="100"/>
          <a:sy n="79" d="100"/>
        </p:scale>
        <p:origin x="232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5DF5282-E5C1-BF44-8A22-D570556ED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6FDD-7BF3-834F-A3FD-4282CD7CC87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ED49482-07F5-B345-AABB-E5022FC74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7A1B925-2140-484D-BA92-44173F3EB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2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5DF5282-E5C1-BF44-8A22-D570556ED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6FDD-7BF3-834F-A3FD-4282CD7CC87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ED49482-07F5-B345-AABB-E5022FC74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7A1B925-2140-484D-BA92-44173F3EB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8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Onion Root Tip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-ldPgEfAHI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6hn3sA0ip0?feature=oembed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C6hn3sA0ip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govZdjEBr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govZdjEBrs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pOsAbTi9tH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CjdNxJreE&amp;t=411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173D-15F0-F648-8E02-79438554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709530"/>
            <a:ext cx="5837464" cy="331147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l"/>
            <a:r>
              <a:rPr lang="en-US" sz="6000" b="0" cap="all" dirty="0">
                <a:solidFill>
                  <a:schemeClr val="tx2"/>
                </a:solidFill>
              </a:rPr>
              <a:t>2. MITOSIS</a:t>
            </a:r>
          </a:p>
        </p:txBody>
      </p:sp>
      <p:pic>
        <p:nvPicPr>
          <p:cNvPr id="15" name="Picture 14" descr="Image result for mitosis meme">
            <a:extLst>
              <a:ext uri="{FF2B5EF4-FFF2-40B4-BE49-F238E27FC236}">
                <a16:creationId xmlns:a16="http://schemas.microsoft.com/office/drawing/2014/main" id="{1768C464-6D5C-7A45-AB34-1F41B1F973C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8685" b="-1"/>
          <a:stretch/>
        </p:blipFill>
        <p:spPr bwMode="auto">
          <a:xfrm>
            <a:off x="7585467" y="1074544"/>
            <a:ext cx="4606533" cy="5069861"/>
          </a:xfrm>
          <a:prstGeom prst="rect">
            <a:avLst/>
          </a:prstGeom>
          <a:noFill/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86898AF3-3DC4-984B-B9A8-1980D6AF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18" y="527050"/>
            <a:ext cx="11569364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321D61E-43F8-2F43-BE4B-3A11875FD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636" y="309310"/>
            <a:ext cx="6754447" cy="1139172"/>
          </a:xfrm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CYTOKINESIS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355FC7F-54F2-9F46-B87E-840B4BF4E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637" y="1989999"/>
            <a:ext cx="7329358" cy="3883289"/>
          </a:xfrm>
        </p:spPr>
        <p:txBody>
          <a:bodyPr rtlCol="0" anchor="t">
            <a:no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final stage in the cell cycle, and happens in conjunction with </a:t>
            </a:r>
            <a:r>
              <a:rPr lang="en-US" sz="2800" dirty="0">
                <a:highlight>
                  <a:srgbClr val="FFFF00"/>
                </a:highlight>
              </a:rPr>
              <a:t>telophase</a:t>
            </a:r>
            <a:r>
              <a:rPr lang="en-US" sz="2800" b="0" dirty="0"/>
              <a:t>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two</a:t>
            </a:r>
            <a:r>
              <a:rPr lang="en-US" sz="2800" b="0" dirty="0"/>
              <a:t> nuclei are </a:t>
            </a:r>
            <a:r>
              <a:rPr lang="en-US" sz="2800" dirty="0">
                <a:highlight>
                  <a:srgbClr val="FFFF00"/>
                </a:highlight>
              </a:rPr>
              <a:t>separated</a:t>
            </a:r>
            <a:r>
              <a:rPr lang="en-US" sz="2800" b="0" dirty="0"/>
              <a:t> into </a:t>
            </a:r>
            <a:r>
              <a:rPr lang="en-US" sz="2800" dirty="0">
                <a:highlight>
                  <a:srgbClr val="FFFF00"/>
                </a:highlight>
              </a:rPr>
              <a:t>two</a:t>
            </a:r>
            <a:r>
              <a:rPr lang="en-US" sz="2800" b="0" dirty="0"/>
              <a:t> daughter cells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These new cells are </a:t>
            </a:r>
            <a:r>
              <a:rPr lang="en-CA" sz="2800" dirty="0">
                <a:highlight>
                  <a:srgbClr val="FFFF00"/>
                </a:highlight>
              </a:rPr>
              <a:t>identical</a:t>
            </a:r>
            <a:r>
              <a:rPr lang="en-CA" sz="2800" b="0" dirty="0"/>
              <a:t> to the original parent cell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DF07BCEE-F91A-BA42-8216-9FF577209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842" y="1684616"/>
            <a:ext cx="4359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3" name="Picture 4" descr="images-4.jpeg">
            <a:extLst>
              <a:ext uri="{FF2B5EF4-FFF2-40B4-BE49-F238E27FC236}">
                <a16:creationId xmlns:a16="http://schemas.microsoft.com/office/drawing/2014/main" id="{81E1BED5-CEC9-A244-93D7-E318BD7B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5" y="2345557"/>
            <a:ext cx="4310062" cy="258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4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95AFD3-721B-2B42-8C2B-B801D627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372"/>
            <a:ext cx="12192000" cy="5177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4B254-CF0E-414D-B23A-ACE256AE8E6E}"/>
              </a:ext>
            </a:extLst>
          </p:cNvPr>
          <p:cNvSpPr txBox="1"/>
          <p:nvPr/>
        </p:nvSpPr>
        <p:spPr>
          <a:xfrm>
            <a:off x="1038386" y="325465"/>
            <a:ext cx="354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 in ANIMAL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79F1B-5341-794B-BD60-AC7E35D7300D}"/>
              </a:ext>
            </a:extLst>
          </p:cNvPr>
          <p:cNvSpPr txBox="1"/>
          <p:nvPr/>
        </p:nvSpPr>
        <p:spPr>
          <a:xfrm>
            <a:off x="7421104" y="325465"/>
            <a:ext cx="354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 in ANIMAL cells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385329-13DB-BE47-94D8-303BA7210AA2}"/>
              </a:ext>
            </a:extLst>
          </p:cNvPr>
          <p:cNvSpPr/>
          <p:nvPr/>
        </p:nvSpPr>
        <p:spPr>
          <a:xfrm>
            <a:off x="1131377" y="5284924"/>
            <a:ext cx="3068665" cy="49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30FDF9-24B1-D04D-8D18-76702264A3FB}"/>
              </a:ext>
            </a:extLst>
          </p:cNvPr>
          <p:cNvSpPr/>
          <p:nvPr/>
        </p:nvSpPr>
        <p:spPr>
          <a:xfrm>
            <a:off x="10000280" y="4928462"/>
            <a:ext cx="1939871" cy="49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5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F2E7A8-179F-9C41-8EE0-B08DCC37D819}"/>
              </a:ext>
            </a:extLst>
          </p:cNvPr>
          <p:cNvSpPr txBox="1"/>
          <p:nvPr/>
        </p:nvSpPr>
        <p:spPr>
          <a:xfrm>
            <a:off x="2577193" y="2351315"/>
            <a:ext cx="70376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Check out short video: Amoeba Sisters </a:t>
            </a:r>
            <a:r>
              <a:rPr lang="en-US" sz="4400" b="1" dirty="0"/>
              <a:t>Mitosis</a:t>
            </a:r>
            <a:r>
              <a:rPr lang="en-US" sz="4400" dirty="0"/>
              <a:t> </a:t>
            </a:r>
            <a:r>
              <a:rPr lang="en-US" sz="4400" dirty="0">
                <a:hlinkClick r:id="rId2"/>
              </a:rPr>
              <a:t>HERE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9019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image.wistatutor.com/content/feed/tvcs/mitosis_phases_0.jpg">
            <a:extLst>
              <a:ext uri="{FF2B5EF4-FFF2-40B4-BE49-F238E27FC236}">
                <a16:creationId xmlns:a16="http://schemas.microsoft.com/office/drawing/2014/main" id="{3B27970B-B7EC-1D4E-ADB8-C9D0896AE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26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E4798A3E-A40C-BD4A-A6B2-F8D8755EE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200" y="40905"/>
            <a:ext cx="6967806" cy="67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43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cbio.science.ru.nl/public/Final-Images/PL_Final512m_051-100/PL0096_512mOnionRootTipMitosisMontageDetail.jpg">
            <a:extLst>
              <a:ext uri="{FF2B5EF4-FFF2-40B4-BE49-F238E27FC236}">
                <a16:creationId xmlns:a16="http://schemas.microsoft.com/office/drawing/2014/main" id="{B569342D-D1AA-854B-9748-E52293E0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1"/>
            <a:ext cx="103893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6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2DD3E7-C435-5646-8845-840E5393C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-1" b="-1"/>
          <a:stretch/>
        </p:blipFill>
        <p:spPr bwMode="auto">
          <a:xfrm>
            <a:off x="6093556" y="10"/>
            <a:ext cx="6095267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37B0A9-CEBE-AD41-AE8D-CB86308530F7}"/>
              </a:ext>
            </a:extLst>
          </p:cNvPr>
          <p:cNvSpPr txBox="1">
            <a:spLocks/>
          </p:cNvSpPr>
          <p:nvPr/>
        </p:nvSpPr>
        <p:spPr>
          <a:xfrm>
            <a:off x="-284878" y="279405"/>
            <a:ext cx="5707778" cy="1181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alt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Mitosis</a:t>
            </a:r>
            <a:r>
              <a:rPr lang="en-US" altLang="en-US" dirty="0"/>
              <a:t> in Animal Cells</a:t>
            </a:r>
          </a:p>
        </p:txBody>
      </p:sp>
      <p:pic>
        <p:nvPicPr>
          <p:cNvPr id="2" name="Online Media 1" descr="Mitosis">
            <a:hlinkClick r:id="" action="ppaction://media"/>
            <a:extLst>
              <a:ext uri="{FF2B5EF4-FFF2-40B4-BE49-F238E27FC236}">
                <a16:creationId xmlns:a16="http://schemas.microsoft.com/office/drawing/2014/main" id="{869E5E63-DB24-544E-8CEB-E256A36D47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6050" y="2120900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7EF8-5A99-E648-80B0-46B881F50101}"/>
              </a:ext>
            </a:extLst>
          </p:cNvPr>
          <p:cNvSpPr txBox="1">
            <a:spLocks/>
          </p:cNvSpPr>
          <p:nvPr/>
        </p:nvSpPr>
        <p:spPr>
          <a:xfrm>
            <a:off x="483568" y="4331917"/>
            <a:ext cx="4402758" cy="94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altLang="en-US" sz="4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Cell Division in Plant Cell</a:t>
            </a:r>
            <a:r>
              <a:rPr lang="en-US" altLang="en-US" sz="4800" u="sng" dirty="0"/>
              <a:t>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7312061-99A4-334B-A4F5-0172D06BBD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4476"/>
          <a:stretch/>
        </p:blipFill>
        <p:spPr bwMode="auto">
          <a:xfrm>
            <a:off x="133350" y="0"/>
            <a:ext cx="7571317" cy="250291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nline Media 3" descr="plant mitosis">
            <a:hlinkClick r:id="" action="ppaction://media"/>
            <a:extLst>
              <a:ext uri="{FF2B5EF4-FFF2-40B4-BE49-F238E27FC236}">
                <a16:creationId xmlns:a16="http://schemas.microsoft.com/office/drawing/2014/main" id="{5159F125-2DBD-E34F-8706-AA98F088C8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04416" y="2379133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659D-E02F-BE49-9768-3BDD52248A7E}"/>
              </a:ext>
            </a:extLst>
          </p:cNvPr>
          <p:cNvSpPr txBox="1">
            <a:spLocks/>
          </p:cNvSpPr>
          <p:nvPr/>
        </p:nvSpPr>
        <p:spPr>
          <a:xfrm>
            <a:off x="325463" y="4710482"/>
            <a:ext cx="11608231" cy="170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en-US" dirty="0">
                <a:hlinkClick r:id="rId2"/>
              </a:rPr>
              <a:t>Mitosis Rap </a:t>
            </a:r>
            <a:endParaRPr lang="en-US" altLang="en-US" dirty="0"/>
          </a:p>
          <a:p>
            <a:pPr algn="ctr">
              <a:spcAft>
                <a:spcPts val="600"/>
              </a:spcAft>
            </a:pPr>
            <a:endParaRPr lang="en-US" altLang="en-US" sz="2400" dirty="0"/>
          </a:p>
          <a:p>
            <a:pPr algn="ctr">
              <a:spcAft>
                <a:spcPts val="600"/>
              </a:spcAft>
            </a:pPr>
            <a:r>
              <a:rPr lang="en-US" altLang="en-US" sz="2400" dirty="0"/>
              <a:t>Ok so you can see he’s, um, </a:t>
            </a:r>
            <a:r>
              <a:rPr lang="en-US" altLang="en-US" sz="2400" i="1" dirty="0"/>
              <a:t>not a rapper</a:t>
            </a:r>
            <a:r>
              <a:rPr lang="en-US" altLang="en-US" sz="2400" dirty="0"/>
              <a:t>, but this is a good little review </a:t>
            </a:r>
            <a:r>
              <a:rPr lang="en-US" altLang="en-US" sz="2400" dirty="0">
                <a:sym typeface="Wingdings" pitchFamily="2" charset="2"/>
              </a:rPr>
              <a:t></a:t>
            </a:r>
            <a:r>
              <a:rPr lang="en-US" altLang="en-US" sz="2400" dirty="0"/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8F61264-A711-AD42-AEF9-1DEAB7BEF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244" y="640078"/>
            <a:ext cx="6960980" cy="391555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phic 26" descr="Presentation with media">
            <a:extLst>
              <a:ext uri="{FF2B5EF4-FFF2-40B4-BE49-F238E27FC236}">
                <a16:creationId xmlns:a16="http://schemas.microsoft.com/office/drawing/2014/main" id="{B5529A7E-62AF-024B-B668-4137176FE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492" y="4862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8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783824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MITOSIS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5A36BDA-73FE-E64F-975D-88318E0D786B}"/>
              </a:ext>
            </a:extLst>
          </p:cNvPr>
          <p:cNvSpPr txBox="1">
            <a:spLocks noChangeArrowheads="1"/>
          </p:cNvSpPr>
          <p:nvPr/>
        </p:nvSpPr>
        <p:spPr>
          <a:xfrm>
            <a:off x="4794573" y="1783759"/>
            <a:ext cx="7122002" cy="339317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0" dirty="0"/>
              <a:t>The </a:t>
            </a:r>
            <a:r>
              <a:rPr lang="en-US" sz="2000" dirty="0">
                <a:highlight>
                  <a:srgbClr val="FFFF00"/>
                </a:highlight>
              </a:rPr>
              <a:t>shortest</a:t>
            </a:r>
            <a:r>
              <a:rPr lang="en-US" sz="2000" b="0" dirty="0"/>
              <a:t> stage of the cell cycle where the </a:t>
            </a:r>
            <a:r>
              <a:rPr lang="en-US" sz="2000" dirty="0"/>
              <a:t>nuclear contents </a:t>
            </a:r>
            <a:r>
              <a:rPr lang="en-US" sz="2000" dirty="0">
                <a:highlight>
                  <a:srgbClr val="FFFF00"/>
                </a:highlight>
              </a:rPr>
              <a:t>divide</a:t>
            </a:r>
            <a:r>
              <a:rPr lang="en-US" sz="2000" b="0" dirty="0"/>
              <a:t>, and </a:t>
            </a:r>
            <a:r>
              <a:rPr lang="en-US" sz="2000" dirty="0">
                <a:highlight>
                  <a:srgbClr val="FFFF00"/>
                </a:highlight>
              </a:rPr>
              <a:t>two</a:t>
            </a:r>
            <a:r>
              <a:rPr lang="en-US" sz="2000" b="0" dirty="0"/>
              <a:t> daughter nuclei are formed.</a:t>
            </a:r>
          </a:p>
          <a:p>
            <a:pPr>
              <a:defRPr/>
            </a:pPr>
            <a:r>
              <a:rPr lang="en-US" sz="2000" b="0" dirty="0"/>
              <a:t> </a:t>
            </a:r>
          </a:p>
          <a:p>
            <a:pPr>
              <a:defRPr/>
            </a:pPr>
            <a:r>
              <a:rPr lang="en-US" sz="2000" b="0" dirty="0"/>
              <a:t>As the nucleus prepares to divide, replicated DNA in interphase joins to form </a:t>
            </a:r>
            <a:r>
              <a:rPr lang="en-US" sz="2000" dirty="0">
                <a:highlight>
                  <a:srgbClr val="FFFF00"/>
                </a:highlight>
              </a:rPr>
              <a:t>sister chromatids</a:t>
            </a:r>
            <a:r>
              <a:rPr lang="en-US" sz="2000" b="0" dirty="0"/>
              <a:t>, joined by a </a:t>
            </a:r>
            <a:r>
              <a:rPr lang="en-US" sz="2000" dirty="0"/>
              <a:t>centromere</a:t>
            </a:r>
            <a:r>
              <a:rPr lang="en-US" sz="2000" b="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A29AA4-558E-7E4D-A57E-098BCF4F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13" y="215746"/>
            <a:ext cx="3906308" cy="64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1BFB1-2605-5341-9C3E-24D008F00789}"/>
              </a:ext>
            </a:extLst>
          </p:cNvPr>
          <p:cNvSpPr txBox="1"/>
          <p:nvPr/>
        </p:nvSpPr>
        <p:spPr>
          <a:xfrm>
            <a:off x="463825" y="1709530"/>
            <a:ext cx="3754671" cy="25285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Cell cycle Checkpoints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F080BF-522B-9D47-9C0D-DFC7F8D7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223" y="1095508"/>
            <a:ext cx="5132372" cy="50168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A28DE-1161-CE49-9E5F-67DED87E6C7B}"/>
              </a:ext>
            </a:extLst>
          </p:cNvPr>
          <p:cNvSpPr txBox="1"/>
          <p:nvPr/>
        </p:nvSpPr>
        <p:spPr>
          <a:xfrm>
            <a:off x="9245600" y="6112401"/>
            <a:ext cx="195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©Amoeba Sisters</a:t>
            </a:r>
          </a:p>
        </p:txBody>
      </p:sp>
    </p:spTree>
    <p:extLst>
      <p:ext uri="{BB962C8B-B14F-4D97-AF65-F5344CB8AC3E}">
        <p14:creationId xmlns:p14="http://schemas.microsoft.com/office/powerpoint/2010/main" val="153871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itle 1">
            <a:extLst>
              <a:ext uri="{FF2B5EF4-FFF2-40B4-BE49-F238E27FC236}">
                <a16:creationId xmlns:a16="http://schemas.microsoft.com/office/drawing/2014/main" id="{D858EA3E-356E-584F-B755-02A537D0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Cell Cycle Problems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78F3-2E8C-7B4E-9DD6-796C4A571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64" y="2391770"/>
            <a:ext cx="10516377" cy="4466230"/>
          </a:xfrm>
        </p:spPr>
        <p:txBody>
          <a:bodyPr rtlCol="0" anchor="t">
            <a:noAutofit/>
          </a:bodyPr>
          <a:lstStyle/>
          <a:p>
            <a:pPr marL="533400" indent="-533400">
              <a:lnSpc>
                <a:spcPct val="100000"/>
              </a:lnSpc>
              <a:defRPr/>
            </a:pPr>
            <a:r>
              <a:rPr lang="en-US" sz="2400" b="0" dirty="0"/>
              <a:t>Checkpoints in the cell cycle will prevent division if:</a:t>
            </a:r>
          </a:p>
          <a:p>
            <a:pPr marL="952500" lvl="1" indent="-4953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If the cell is short of </a:t>
            </a:r>
            <a:r>
              <a:rPr lang="en-US" sz="2400" b="1" dirty="0">
                <a:highlight>
                  <a:srgbClr val="FFFF00"/>
                </a:highlight>
              </a:rPr>
              <a:t>nutrients</a:t>
            </a:r>
          </a:p>
          <a:p>
            <a:pPr marL="952500" lvl="1" indent="-4953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If the DNA within the nucleus has </a:t>
            </a:r>
            <a:r>
              <a:rPr lang="en-US" sz="2400" b="1" u="sng" dirty="0"/>
              <a:t>not</a:t>
            </a:r>
            <a:r>
              <a:rPr lang="en-US" sz="2400" dirty="0"/>
              <a:t> been </a:t>
            </a:r>
            <a:r>
              <a:rPr lang="en-US" sz="2400" b="1" dirty="0">
                <a:highlight>
                  <a:srgbClr val="FFFF00"/>
                </a:highlight>
              </a:rPr>
              <a:t>replicated</a:t>
            </a:r>
          </a:p>
          <a:p>
            <a:pPr marL="952500" lvl="1" indent="-4953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If the DNA is </a:t>
            </a:r>
            <a:r>
              <a:rPr lang="en-US" sz="2400" b="1" dirty="0">
                <a:highlight>
                  <a:srgbClr val="FFFF00"/>
                </a:highlight>
              </a:rPr>
              <a:t>damaged</a:t>
            </a:r>
          </a:p>
          <a:p>
            <a:pPr marL="533400" indent="-533400">
              <a:lnSpc>
                <a:spcPct val="100000"/>
              </a:lnSpc>
              <a:defRPr/>
            </a:pPr>
            <a:endParaRPr lang="en-US" b="0" dirty="0"/>
          </a:p>
          <a:p>
            <a:pPr marL="533400" indent="-533400">
              <a:lnSpc>
                <a:spcPct val="100000"/>
              </a:lnSpc>
              <a:defRPr/>
            </a:pPr>
            <a:r>
              <a:rPr lang="en-US" sz="2400" b="0" dirty="0"/>
              <a:t>Mutations in genes involving checkpoints can result in an</a:t>
            </a:r>
          </a:p>
          <a:p>
            <a:pPr marL="533400" indent="-533400">
              <a:lnSpc>
                <a:spcPct val="100000"/>
              </a:lnSpc>
              <a:defRPr/>
            </a:pPr>
            <a:r>
              <a:rPr lang="en-US" sz="2400" b="0" dirty="0"/>
              <a:t>out-of-control cell cycle. </a:t>
            </a:r>
          </a:p>
          <a:p>
            <a:pPr marL="533400" indent="-533400">
              <a:lnSpc>
                <a:spcPct val="100000"/>
              </a:lnSpc>
              <a:defRPr/>
            </a:pPr>
            <a:endParaRPr lang="en-US" b="0" dirty="0"/>
          </a:p>
          <a:p>
            <a:pPr marL="533400" indent="-533400">
              <a:lnSpc>
                <a:spcPct val="100000"/>
              </a:lnSpc>
              <a:defRPr/>
            </a:pPr>
            <a:r>
              <a:rPr lang="en-US" sz="2400" b="0" dirty="0"/>
              <a:t>The result can be uncontrolled cell division: </a:t>
            </a:r>
            <a:r>
              <a:rPr lang="en-US" sz="2400" dirty="0">
                <a:highlight>
                  <a:srgbClr val="FFFF00"/>
                </a:highlight>
              </a:rPr>
              <a:t>cancer</a:t>
            </a:r>
            <a:r>
              <a:rPr lang="en-US" sz="2400" b="0" dirty="0"/>
              <a:t>.</a:t>
            </a:r>
          </a:p>
          <a:p>
            <a:pPr>
              <a:lnSpc>
                <a:spcPct val="100000"/>
              </a:lnSpc>
              <a:defRPr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9639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087B3-721A-B443-899C-1332B82D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80" y="0"/>
            <a:ext cx="974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8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DBCDC0-D972-264D-BF06-F3CAAB42A4D0}"/>
              </a:ext>
            </a:extLst>
          </p:cNvPr>
          <p:cNvSpPr/>
          <p:nvPr/>
        </p:nvSpPr>
        <p:spPr>
          <a:xfrm>
            <a:off x="2873828" y="2228671"/>
            <a:ext cx="8148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Check out short video: Amoeba Sisters </a:t>
            </a:r>
            <a:r>
              <a:rPr lang="en-US" sz="4800" b="1" dirty="0"/>
              <a:t>Cell Cycle </a:t>
            </a:r>
            <a:r>
              <a:rPr lang="en-US" sz="4800" dirty="0">
                <a:hlinkClick r:id="rId2"/>
              </a:rPr>
              <a:t>HERE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5507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49" name="Picture 4" descr="cacells">
            <a:extLst>
              <a:ext uri="{FF2B5EF4-FFF2-40B4-BE49-F238E27FC236}">
                <a16:creationId xmlns:a16="http://schemas.microsoft.com/office/drawing/2014/main" id="{6729A4E4-5064-0F41-9CE6-679A97D96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r="10822" b="2"/>
          <a:stretch/>
        </p:blipFill>
        <p:spPr bwMode="auto">
          <a:xfrm>
            <a:off x="20" y="1804072"/>
            <a:ext cx="4458058" cy="43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Rectangle 20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767C200-5A3B-D14D-909B-0EC8E26D3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948" y="545626"/>
            <a:ext cx="3222565" cy="750955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en-US" altLang="en-US" sz="4800" b="1" dirty="0">
                <a:solidFill>
                  <a:schemeClr val="bg1"/>
                </a:solidFill>
                <a:latin typeface="+mn-lt"/>
              </a:rPr>
              <a:t>CANCER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774B42F-9678-7F44-9DA3-E8BFD32B95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2449" y="390366"/>
            <a:ext cx="7397365" cy="5575300"/>
          </a:xfrm>
        </p:spPr>
        <p:txBody>
          <a:bodyPr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Cancer is a loss of a cell’s ability to </a:t>
            </a:r>
            <a:r>
              <a:rPr lang="en-US" altLang="en-US" sz="2400" dirty="0"/>
              <a:t>control</a:t>
            </a:r>
            <a:r>
              <a:rPr lang="en-US" altLang="en-US" sz="2400" b="0" dirty="0"/>
              <a:t> its own rate of </a:t>
            </a:r>
            <a:r>
              <a:rPr lang="en-US" altLang="en-US" sz="2400" dirty="0"/>
              <a:t>mitosis</a:t>
            </a:r>
            <a:r>
              <a:rPr lang="en-US" altLang="en-US" sz="2400" b="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Typically results from a </a:t>
            </a:r>
            <a:r>
              <a:rPr lang="en-US" altLang="en-US" sz="2400" dirty="0"/>
              <a:t>mutation</a:t>
            </a:r>
            <a:r>
              <a:rPr lang="en-US" altLang="en-US" sz="2400" b="0" dirty="0"/>
              <a:t> in the genetic control mechanism.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Cancer isn’t a </a:t>
            </a:r>
            <a:r>
              <a:rPr lang="en-US" altLang="en-US" sz="2400" dirty="0"/>
              <a:t>disease</a:t>
            </a:r>
            <a:r>
              <a:rPr lang="en-US" altLang="en-US" sz="2400" b="0" dirty="0"/>
              <a:t> in the </a:t>
            </a:r>
            <a:r>
              <a:rPr lang="en-US" altLang="en-US" sz="2400" b="0" i="1" dirty="0"/>
              <a:t>conventional</a:t>
            </a:r>
            <a:r>
              <a:rPr lang="en-US" altLang="en-US" sz="2400" b="0" dirty="0"/>
              <a:t> sense because: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sz="2400" dirty="0"/>
              <a:t>     -</a:t>
            </a:r>
            <a:r>
              <a:rPr lang="en-US" altLang="en-US" sz="2400" b="0" dirty="0"/>
              <a:t>It isn’t caused by a specific pathogen </a:t>
            </a:r>
            <a:r>
              <a:rPr lang="en-US" altLang="en-US" sz="2400" dirty="0"/>
              <a:t>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sz="2400" b="0" dirty="0"/>
              <a:t>      </a:t>
            </a:r>
            <a:r>
              <a:rPr lang="en-US" altLang="en-US" sz="2000" b="0" dirty="0"/>
              <a:t>(although viruses are suspect in some)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400" b="0" dirty="0"/>
              <a:t>     -Cancer isn’t characterized by one set  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400" b="0" dirty="0"/>
              <a:t>      of symptoms.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In its simplest sense, cancer is rapid and uncontrolled </a:t>
            </a:r>
            <a:r>
              <a:rPr lang="en-US" altLang="en-US" sz="2400" dirty="0"/>
              <a:t>cell growth</a:t>
            </a:r>
            <a:r>
              <a:rPr lang="en-US" altLang="en-US" sz="2400" b="0" dirty="0"/>
              <a:t>.</a:t>
            </a:r>
          </a:p>
          <a:p>
            <a:pPr indent="-274320">
              <a:lnSpc>
                <a:spcPct val="100000"/>
              </a:lnSpc>
              <a:buFont typeface="Wingdings 2" pitchFamily="18" charset="2"/>
              <a:buChar char=""/>
              <a:defRPr/>
            </a:pPr>
            <a:endParaRPr lang="en-US" altLang="en-US" sz="2400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D330C4-84D9-1340-BAEA-ED2C4CF92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38" y="246100"/>
            <a:ext cx="6187831" cy="63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61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1" name="Picture 4" descr="metasticizing%20cancer">
            <a:extLst>
              <a:ext uri="{FF2B5EF4-FFF2-40B4-BE49-F238E27FC236}">
                <a16:creationId xmlns:a16="http://schemas.microsoft.com/office/drawing/2014/main" id="{278AB886-76E8-A54C-B53C-215197E88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r="17241"/>
          <a:stretch/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Rectangle 20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B403FAF-F3D3-6A4F-92A7-F85EC56A3B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889" y="773007"/>
            <a:ext cx="7267094" cy="5336415"/>
          </a:xfrm>
        </p:spPr>
        <p:txBody>
          <a:bodyPr rtlCol="0" anchor="t">
            <a:normAutofit/>
          </a:bodyPr>
          <a:lstStyle/>
          <a:p>
            <a:pPr indent="-274320">
              <a:lnSpc>
                <a:spcPct val="130000"/>
              </a:lnSpc>
              <a:defRPr/>
            </a:pPr>
            <a:r>
              <a:rPr lang="en-US" altLang="en-US" sz="2800" u="sng" dirty="0">
                <a:latin typeface="+mj-lt"/>
              </a:rPr>
              <a:t>Characteristics of Cancer Cells:</a:t>
            </a:r>
          </a:p>
          <a:p>
            <a:pPr indent="-274320">
              <a:lnSpc>
                <a:spcPct val="130000"/>
              </a:lnSpc>
              <a:defRPr/>
            </a:pPr>
            <a:endParaRPr lang="en-US" altLang="en-US" sz="1300" dirty="0"/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1. They lack </a:t>
            </a:r>
            <a:r>
              <a:rPr lang="en-US" altLang="en-US" sz="2400" dirty="0"/>
              <a:t>differentiation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2. Have abnormal shaped </a:t>
            </a:r>
            <a:r>
              <a:rPr lang="en-US" altLang="en-US" sz="2400" dirty="0"/>
              <a:t>nuclei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3. Form </a:t>
            </a:r>
            <a:r>
              <a:rPr lang="en-US" altLang="en-US" sz="2400" dirty="0"/>
              <a:t>tumors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4. Lack </a:t>
            </a:r>
            <a:r>
              <a:rPr lang="en-US" altLang="en-US" sz="2400" dirty="0"/>
              <a:t>contact inhibition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5. Don’t </a:t>
            </a:r>
            <a:r>
              <a:rPr lang="en-US" altLang="en-US" sz="2400" dirty="0"/>
              <a:t>stick</a:t>
            </a:r>
            <a:r>
              <a:rPr lang="en-US" altLang="en-US" sz="2400" b="0" dirty="0"/>
              <a:t> to each other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6. Can </a:t>
            </a:r>
            <a:r>
              <a:rPr lang="en-US" altLang="en-US" sz="2400" dirty="0"/>
              <a:t>migrate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7. Can stimulate </a:t>
            </a:r>
            <a:r>
              <a:rPr lang="en-US" altLang="en-US" sz="2400" dirty="0"/>
              <a:t>vascularization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1D195-DD70-C24A-B8B7-3101707E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B8C8B-38ED-864C-99AE-489FDDC6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450850"/>
            <a:ext cx="118364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36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0"/>
            <a:ext cx="6547110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7DF0538-C401-924C-A359-D501A6329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115" y="280984"/>
            <a:ext cx="6156778" cy="105497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4000" b="1" dirty="0">
                <a:latin typeface="+mn-lt"/>
              </a:rPr>
              <a:t>Why is it problematic?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3" name="Picture 4" descr="illustrations_med_cancer1">
            <a:extLst>
              <a:ext uri="{FF2B5EF4-FFF2-40B4-BE49-F238E27FC236}">
                <a16:creationId xmlns:a16="http://schemas.microsoft.com/office/drawing/2014/main" id="{49B308E3-0D91-CA4A-B612-258009C2B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r="2316"/>
          <a:stretch/>
        </p:blipFill>
        <p:spPr bwMode="auto">
          <a:xfrm>
            <a:off x="7546488" y="1631695"/>
            <a:ext cx="4645511" cy="41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44EA506-82D1-5A4E-9293-284CFE06B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044" y="1716902"/>
            <a:ext cx="6212486" cy="4012239"/>
          </a:xfrm>
        </p:spPr>
        <p:txBody>
          <a:bodyPr rtlCol="0" anchor="t">
            <a:normAutofit fontScale="925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These cells are reproducing so rapidly (up to once every 3 hours) that they do not have a chance to </a:t>
            </a:r>
            <a:r>
              <a:rPr lang="en-US" altLang="en-US" dirty="0"/>
              <a:t>differentiate</a:t>
            </a:r>
            <a:r>
              <a:rPr lang="en-US" altLang="en-US" b="0" dirty="0"/>
              <a:t> and become </a:t>
            </a:r>
            <a:r>
              <a:rPr lang="en-US" altLang="en-US" dirty="0"/>
              <a:t>useful</a:t>
            </a:r>
            <a:r>
              <a:rPr lang="en-US" altLang="en-US" b="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b="0" dirty="0"/>
              <a:t>Despite being useless, they still must be </a:t>
            </a:r>
            <a:r>
              <a:rPr lang="en-US" altLang="en-US" dirty="0"/>
              <a:t>fed</a:t>
            </a:r>
            <a:r>
              <a:rPr lang="en-US" altLang="en-US" b="0" dirty="0"/>
              <a:t> and provided with the </a:t>
            </a:r>
            <a:r>
              <a:rPr lang="en-US" altLang="en-US" dirty="0"/>
              <a:t>metabolites</a:t>
            </a:r>
            <a:r>
              <a:rPr lang="en-US" altLang="en-US" b="0" dirty="0"/>
              <a:t> of life. They survive at the expense of </a:t>
            </a:r>
            <a:r>
              <a:rPr lang="en-US" altLang="en-US" dirty="0"/>
              <a:t>normal</a:t>
            </a:r>
            <a:r>
              <a:rPr lang="en-US" altLang="en-US" b="0" dirty="0"/>
              <a:t> cells that </a:t>
            </a:r>
            <a:r>
              <a:rPr lang="en-US" altLang="en-US" i="1" dirty="0"/>
              <a:t>do</a:t>
            </a:r>
            <a:r>
              <a:rPr lang="en-US" altLang="en-US" b="0" dirty="0"/>
              <a:t> have a function.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b="0" dirty="0"/>
              <a:t>This ultimately can lead to the death of the individual as so many normal cells become </a:t>
            </a:r>
            <a:r>
              <a:rPr lang="en-US" altLang="en-US" dirty="0"/>
              <a:t>sacrificed</a:t>
            </a:r>
            <a:r>
              <a:rPr lang="en-US" altLang="en-US" b="0" dirty="0"/>
              <a:t> to satisfy the voracious appetite of the cancer cells.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en-US" b="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en-US" b="0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1492-5A8E-CD4B-B639-7965C4E03A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52094" y="454026"/>
            <a:ext cx="7024688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Lung Cancer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985F8A1F-89A1-EF4C-8E42-FFCE3152260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78288"/>
            <a:ext cx="1588" cy="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5" name="Picture 2">
            <a:extLst>
              <a:ext uri="{FF2B5EF4-FFF2-40B4-BE49-F238E27FC236}">
                <a16:creationId xmlns:a16="http://schemas.microsoft.com/office/drawing/2014/main" id="{CD5AEBE1-4286-2E40-98A3-BE78E0EF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1417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6" name="Picture 3">
            <a:extLst>
              <a:ext uri="{FF2B5EF4-FFF2-40B4-BE49-F238E27FC236}">
                <a16:creationId xmlns:a16="http://schemas.microsoft.com/office/drawing/2014/main" id="{893C79EB-E36F-E240-9208-F0A948A5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638300"/>
            <a:ext cx="4011612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77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1"/>
            <a:ext cx="11153231" cy="30584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0748"/>
            <a:ext cx="12192000" cy="116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068288"/>
            <a:ext cx="1006766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 descr="mitosis">
            <a:extLst>
              <a:ext uri="{FF2B5EF4-FFF2-40B4-BE49-F238E27FC236}">
                <a16:creationId xmlns:a16="http://schemas.microsoft.com/office/drawing/2014/main" id="{5C7A8916-839A-8846-AA7E-C238A8F0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674" y="518634"/>
            <a:ext cx="11089417" cy="23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688196-B72E-194E-8E28-382CEED9D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804" y="4670429"/>
            <a:ext cx="9841158" cy="1689177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0" dirty="0"/>
              <a:t>Mitosis occurs in 4 (</a:t>
            </a:r>
            <a:r>
              <a:rPr lang="en-US" sz="3200" b="0" i="1" dirty="0"/>
              <a:t>well, kind of 5</a:t>
            </a:r>
            <a:r>
              <a:rPr lang="en-US" sz="3200" b="0" dirty="0"/>
              <a:t>) stages</a:t>
            </a:r>
          </a:p>
          <a:p>
            <a:pPr>
              <a:lnSpc>
                <a:spcPct val="130000"/>
              </a:lnSpc>
            </a:pP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47BBDB-6F48-6149-8507-49CC3A67BB14}"/>
              </a:ext>
            </a:extLst>
          </p:cNvPr>
          <p:cNvSpPr/>
          <p:nvPr/>
        </p:nvSpPr>
        <p:spPr>
          <a:xfrm>
            <a:off x="2999164" y="3408735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14A2F-FFDB-1D43-ACE8-258CA12D6EF9}"/>
              </a:ext>
            </a:extLst>
          </p:cNvPr>
          <p:cNvSpPr/>
          <p:nvPr/>
        </p:nvSpPr>
        <p:spPr>
          <a:xfrm>
            <a:off x="6188492" y="3400258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Metaphase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5C9054-6951-FF48-A7F9-5A71ABA96D89}"/>
              </a:ext>
            </a:extLst>
          </p:cNvPr>
          <p:cNvSpPr/>
          <p:nvPr/>
        </p:nvSpPr>
        <p:spPr>
          <a:xfrm>
            <a:off x="8372164" y="3400258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Anaphase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C4B3A7-B652-D845-94EE-523CBBE376EE}"/>
              </a:ext>
            </a:extLst>
          </p:cNvPr>
          <p:cNvSpPr/>
          <p:nvPr/>
        </p:nvSpPr>
        <p:spPr>
          <a:xfrm>
            <a:off x="10347922" y="3394952"/>
            <a:ext cx="167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Telophase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02A622-AA4F-9B4E-8378-7E1A6911E31A}"/>
              </a:ext>
            </a:extLst>
          </p:cNvPr>
          <p:cNvSpPr/>
          <p:nvPr/>
        </p:nvSpPr>
        <p:spPr>
          <a:xfrm>
            <a:off x="1345987" y="3199759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Early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Prophase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FE71CF-2297-5645-BC22-F3B354F6B30A}"/>
              </a:ext>
            </a:extLst>
          </p:cNvPr>
          <p:cNvSpPr/>
          <p:nvPr/>
        </p:nvSpPr>
        <p:spPr>
          <a:xfrm>
            <a:off x="3566001" y="3199758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Late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Prophase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8A6-7AFD-E548-8DFC-B5B8E604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" y="1424864"/>
            <a:ext cx="4357254" cy="40319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EARLY PROPHASE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499" y="1695000"/>
            <a:ext cx="7483688" cy="4622102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charset="0"/>
              </a:rPr>
              <a:t>The chromosomes coil and thicken and become </a:t>
            </a:r>
            <a:r>
              <a:rPr lang="en-US" sz="2800" dirty="0">
                <a:highlight>
                  <a:srgbClr val="FFFF00"/>
                </a:highlight>
                <a:latin typeface="Corbel" charset="0"/>
              </a:rPr>
              <a:t>distinct</a:t>
            </a:r>
            <a:r>
              <a:rPr lang="en-US" sz="2800" b="0" dirty="0">
                <a:latin typeface="Corbel" charset="0"/>
              </a:rPr>
              <a:t> from one another.  The chromosomes are now visible.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charset="0"/>
              </a:rPr>
              <a:t>The nucleolus  </a:t>
            </a:r>
            <a:r>
              <a:rPr lang="en-US" sz="2800" dirty="0">
                <a:highlight>
                  <a:srgbClr val="FFFF00"/>
                </a:highlight>
                <a:latin typeface="Corbel" charset="0"/>
              </a:rPr>
              <a:t>disappears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charset="0"/>
              </a:rPr>
              <a:t>The chromosomes are doubled throughout their length.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charset="0"/>
              </a:rPr>
              <a:t>The centrioles separate and start moving to opposite ends of the cell.  A spindle made of microtubules begins to form. </a:t>
            </a:r>
          </a:p>
          <a:p>
            <a:endParaRPr lang="en-US" sz="2800" b="0" u="sng" dirty="0">
              <a:latin typeface="Corbel" charset="0"/>
            </a:endParaRPr>
          </a:p>
          <a:p>
            <a:endParaRPr lang="en-US" sz="28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9CCAD-4319-624A-9A67-5BCB378B30FE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ighlight>
                  <a:srgbClr val="FFFF00"/>
                </a:highlight>
              </a:rPr>
              <a:t>P</a:t>
            </a:r>
            <a:r>
              <a:rPr lang="en-US" dirty="0"/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26194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LATE PROPHASE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389" y="1759008"/>
            <a:ext cx="7382403" cy="4112834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The nuclear membrane </a:t>
            </a:r>
            <a:r>
              <a:rPr lang="en-CA" sz="2800" dirty="0">
                <a:highlight>
                  <a:srgbClr val="FFFF00"/>
                </a:highlight>
              </a:rPr>
              <a:t>disappears</a:t>
            </a:r>
            <a:r>
              <a:rPr lang="en-CA" sz="2800" b="0" dirty="0"/>
              <a:t> </a:t>
            </a:r>
            <a:endParaRPr lang="en-US" sz="28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centrioles</a:t>
            </a:r>
            <a:r>
              <a:rPr lang="en-US" sz="2800" b="0" dirty="0"/>
              <a:t> move to the opposite poles, completing </a:t>
            </a:r>
            <a:r>
              <a:rPr lang="en-US" sz="2800" dirty="0">
                <a:highlight>
                  <a:srgbClr val="FFFF00"/>
                </a:highlight>
              </a:rPr>
              <a:t>spindle</a:t>
            </a:r>
            <a:r>
              <a:rPr lang="en-US" sz="2800" b="0" dirty="0">
                <a:highlight>
                  <a:srgbClr val="FFFF00"/>
                </a:highlight>
              </a:rPr>
              <a:t> </a:t>
            </a:r>
            <a:r>
              <a:rPr lang="en-US" sz="2800" b="0" dirty="0"/>
              <a:t>(microtubules form spindle)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The chromosomes attach to the spindle fibres at their </a:t>
            </a:r>
            <a:r>
              <a:rPr lang="en-CA" sz="2800" dirty="0">
                <a:highlight>
                  <a:srgbClr val="FFFF00"/>
                </a:highlight>
              </a:rPr>
              <a:t>centromeres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585E9-9A09-D348-A1E7-5AB79ED6F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" r="3827"/>
          <a:stretch/>
        </p:blipFill>
        <p:spPr>
          <a:xfrm>
            <a:off x="74091" y="1701323"/>
            <a:ext cx="4338877" cy="351354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ACED98A-9D80-7A45-BD34-17CB0F60F34D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ighlight>
                  <a:srgbClr val="FFFF00"/>
                </a:highlight>
              </a:rPr>
              <a:t>P</a:t>
            </a:r>
            <a:r>
              <a:rPr lang="en-US" dirty="0"/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11102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METAPHASE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937" y="1552751"/>
            <a:ext cx="7483688" cy="4112834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Each chromosome is connected to a spindle fiber at its </a:t>
            </a:r>
            <a:r>
              <a:rPr lang="en-US" sz="2800" dirty="0">
                <a:highlight>
                  <a:srgbClr val="FFFF00"/>
                </a:highlight>
              </a:rPr>
              <a:t>centromere</a:t>
            </a:r>
            <a:r>
              <a:rPr lang="en-US" sz="2800" b="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centrioles</a:t>
            </a:r>
            <a:r>
              <a:rPr lang="en-US" sz="2800" b="0" dirty="0"/>
              <a:t> are now at opposite sides of the cell.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spindle fibers </a:t>
            </a:r>
            <a:r>
              <a:rPr lang="en-US" sz="2800" b="0" dirty="0"/>
              <a:t>will push and pull the chromosomes.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chromosomes </a:t>
            </a:r>
            <a:r>
              <a:rPr lang="en-US" sz="2800" dirty="0">
                <a:highlight>
                  <a:srgbClr val="FFFF00"/>
                </a:highlight>
              </a:rPr>
              <a:t>line up </a:t>
            </a:r>
            <a:r>
              <a:rPr lang="en-US" sz="2800" b="0" dirty="0"/>
              <a:t>at the </a:t>
            </a:r>
            <a:r>
              <a:rPr lang="en-US" sz="2800" dirty="0">
                <a:highlight>
                  <a:srgbClr val="FFFF00"/>
                </a:highlight>
              </a:rPr>
              <a:t>center</a:t>
            </a:r>
            <a:r>
              <a:rPr lang="en-US" sz="2800" b="0" dirty="0"/>
              <a:t> of the cell.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7026BC-972E-4746-8766-45062B71DF7C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</a:t>
            </a:r>
            <a:r>
              <a:rPr lang="en-US" dirty="0">
                <a:highlight>
                  <a:srgbClr val="FFFF00"/>
                </a:highlight>
              </a:rPr>
              <a:t>M</a:t>
            </a:r>
            <a:r>
              <a:rPr lang="en-US" dirty="0"/>
              <a:t>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288E4-D932-2840-904C-9427231F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290" y="1799299"/>
            <a:ext cx="4557136" cy="331759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FFB67A8-E42E-474D-A02B-B4C3FCF1A453}"/>
              </a:ext>
            </a:extLst>
          </p:cNvPr>
          <p:cNvSpPr txBox="1">
            <a:spLocks/>
          </p:cNvSpPr>
          <p:nvPr/>
        </p:nvSpPr>
        <p:spPr>
          <a:xfrm>
            <a:off x="5472533" y="5235433"/>
            <a:ext cx="7483688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i="1" dirty="0"/>
              <a:t> </a:t>
            </a:r>
            <a:r>
              <a:rPr lang="en-US" sz="1600" b="0" i="1" dirty="0">
                <a:highlight>
                  <a:srgbClr val="FFFF00"/>
                </a:highlight>
              </a:rPr>
              <a:t>m</a:t>
            </a:r>
            <a:r>
              <a:rPr lang="en-US" sz="1600" b="0" i="1" dirty="0"/>
              <a:t>eta = </a:t>
            </a:r>
            <a:r>
              <a:rPr lang="en-US" sz="1600" b="0" i="1" dirty="0">
                <a:highlight>
                  <a:srgbClr val="FFFF00"/>
                </a:highlight>
              </a:rPr>
              <a:t>m</a:t>
            </a:r>
            <a:r>
              <a:rPr lang="en-US" sz="1600" b="0" i="1" dirty="0"/>
              <a:t>iddle = chromos at the middle of the cell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2C288-8298-E742-86C5-B43531151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734" y="5462014"/>
            <a:ext cx="459566" cy="6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ANAPHASE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632" y="1552973"/>
            <a:ext cx="7483688" cy="4537982"/>
          </a:xfrm>
        </p:spPr>
        <p:txBody>
          <a:bodyPr anchor="t"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microtubules begin to </a:t>
            </a:r>
            <a:r>
              <a:rPr lang="en-US" sz="2800" dirty="0">
                <a:highlight>
                  <a:srgbClr val="FFFF00"/>
                </a:highlight>
              </a:rPr>
              <a:t>shorten</a:t>
            </a:r>
            <a:r>
              <a:rPr lang="en-US" sz="2800" b="0" dirty="0"/>
              <a:t> and this pulls the </a:t>
            </a:r>
            <a:r>
              <a:rPr lang="en-US" sz="2800" dirty="0">
                <a:highlight>
                  <a:srgbClr val="FFFF00"/>
                </a:highlight>
              </a:rPr>
              <a:t>chromatids</a:t>
            </a:r>
            <a:r>
              <a:rPr lang="en-US" sz="2800" b="0" dirty="0"/>
              <a:t> apart to opposite sides of the cell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Once they separate, each sister chromatid is considered to be a </a:t>
            </a:r>
            <a:r>
              <a:rPr lang="en-CA" sz="2800" dirty="0">
                <a:highlight>
                  <a:srgbClr val="FFFF00"/>
                </a:highlight>
              </a:rPr>
              <a:t>chromosome</a:t>
            </a:r>
            <a:r>
              <a:rPr lang="en-CA" sz="2800" b="0" dirty="0"/>
              <a:t>. </a:t>
            </a:r>
            <a:endParaRPr lang="en-US" sz="28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By the end of anaphase, the two ends of the cell have </a:t>
            </a:r>
            <a:r>
              <a:rPr lang="en-US" sz="2800" dirty="0">
                <a:highlight>
                  <a:srgbClr val="FFFF00"/>
                </a:highlight>
              </a:rPr>
              <a:t>equivalent</a:t>
            </a:r>
            <a:r>
              <a:rPr lang="en-US" sz="2800" b="0" dirty="0"/>
              <a:t> and </a:t>
            </a:r>
            <a:r>
              <a:rPr lang="en-US" sz="2800" dirty="0">
                <a:highlight>
                  <a:srgbClr val="FFFF00"/>
                </a:highlight>
              </a:rPr>
              <a:t>complete</a:t>
            </a:r>
            <a:r>
              <a:rPr lang="en-US" sz="2800" b="0" dirty="0"/>
              <a:t> sets of chromosomes.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7026BC-972E-4746-8766-45062B71DF7C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PM</a:t>
            </a:r>
            <a:r>
              <a:rPr lang="en-US" dirty="0">
                <a:highlight>
                  <a:srgbClr val="FFFF00"/>
                </a:highlight>
              </a:rPr>
              <a:t>A</a:t>
            </a:r>
            <a:r>
              <a:rPr lang="en-US" dirty="0"/>
              <a:t>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FFB67A8-E42E-474D-A02B-B4C3FCF1A453}"/>
              </a:ext>
            </a:extLst>
          </p:cNvPr>
          <p:cNvSpPr txBox="1">
            <a:spLocks/>
          </p:cNvSpPr>
          <p:nvPr/>
        </p:nvSpPr>
        <p:spPr>
          <a:xfrm>
            <a:off x="5684914" y="5869315"/>
            <a:ext cx="7483688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i="1" dirty="0"/>
              <a:t> look at the shape of the chromos.. Little A’s?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2C288-8298-E742-86C5-B43531151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45" y="6091137"/>
            <a:ext cx="459566" cy="623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C8953-D5F8-4640-85C5-36B77612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6" y="1027694"/>
            <a:ext cx="3479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TELOPHASE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499" y="1602010"/>
            <a:ext cx="7325428" cy="4112834"/>
          </a:xfrm>
        </p:spPr>
        <p:txBody>
          <a:bodyPr anchor="t"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One </a:t>
            </a:r>
            <a:r>
              <a:rPr lang="en-CA" sz="2800" dirty="0">
                <a:highlight>
                  <a:srgbClr val="FFFF00"/>
                </a:highlight>
              </a:rPr>
              <a:t>complete</a:t>
            </a:r>
            <a:r>
              <a:rPr lang="en-CA" sz="2800" b="0" dirty="0"/>
              <a:t> set of chromosomes is now at each pole of the cell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Spindle fibres begin to </a:t>
            </a:r>
            <a:r>
              <a:rPr lang="en-CA" sz="2800" dirty="0">
                <a:highlight>
                  <a:srgbClr val="FFFF00"/>
                </a:highlight>
              </a:rPr>
              <a:t>disappear</a:t>
            </a:r>
            <a:r>
              <a:rPr lang="en-CA" sz="2800" b="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highlight>
                  <a:srgbClr val="FFFF00"/>
                </a:highlight>
              </a:rPr>
              <a:t>Nuclear membrane </a:t>
            </a:r>
            <a:r>
              <a:rPr lang="en-CA" sz="2800" b="0" dirty="0"/>
              <a:t>forms around each set of chromosomes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A </a:t>
            </a:r>
            <a:r>
              <a:rPr lang="en-CA" sz="2800" dirty="0">
                <a:highlight>
                  <a:srgbClr val="FFFF00"/>
                </a:highlight>
              </a:rPr>
              <a:t>nucleolus</a:t>
            </a:r>
            <a:r>
              <a:rPr lang="en-CA" sz="2800" b="0" dirty="0"/>
              <a:t> appears within each nucleus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Now there are </a:t>
            </a:r>
            <a:r>
              <a:rPr lang="en-CA" sz="2800" dirty="0">
                <a:highlight>
                  <a:srgbClr val="FFFF00"/>
                </a:highlight>
              </a:rPr>
              <a:t>two</a:t>
            </a:r>
            <a:r>
              <a:rPr lang="en-CA" sz="2800" b="0" dirty="0"/>
              <a:t> nuclei in one cell, and the cell is ready to </a:t>
            </a:r>
            <a:r>
              <a:rPr lang="en-CA" sz="2800" dirty="0">
                <a:highlight>
                  <a:srgbClr val="FFFF00"/>
                </a:highlight>
              </a:rPr>
              <a:t>divide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7026BC-972E-4746-8766-45062B71DF7C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PMA</a:t>
            </a:r>
            <a:r>
              <a:rPr lang="en-US" dirty="0">
                <a:solidFill>
                  <a:srgbClr val="FFFF00"/>
                </a:solidFill>
              </a:rPr>
              <a:t>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28B1B-1D1A-9B49-8C5E-4C2EFE98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34" y="755682"/>
            <a:ext cx="3843575" cy="58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D0CB6C7-286B-F944-B7DD-FE8C7552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4" y="254000"/>
            <a:ext cx="9285405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5018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705</Words>
  <Application>Microsoft Macintosh PowerPoint</Application>
  <PresentationFormat>Widescreen</PresentationFormat>
  <Paragraphs>98</Paragraphs>
  <Slides>29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Meiryo</vt:lpstr>
      <vt:lpstr>Arial</vt:lpstr>
      <vt:lpstr>Calibri</vt:lpstr>
      <vt:lpstr>Corbel</vt:lpstr>
      <vt:lpstr>Wingdings 2</vt:lpstr>
      <vt:lpstr>ShojiVTI</vt:lpstr>
      <vt:lpstr>2. MITOSIS</vt:lpstr>
      <vt:lpstr>MITOSIS</vt:lpstr>
      <vt:lpstr>PowerPoint Presentation</vt:lpstr>
      <vt:lpstr>EARLY PROPHASE</vt:lpstr>
      <vt:lpstr>LATE PROPHASE</vt:lpstr>
      <vt:lpstr>METAPHASE</vt:lpstr>
      <vt:lpstr>ANAPHASE</vt:lpstr>
      <vt:lpstr>TELOPHASE</vt:lpstr>
      <vt:lpstr>PowerPoint Presentation</vt:lpstr>
      <vt:lpstr>PowerPoint Presentation</vt:lpstr>
      <vt:lpstr>CYTOKINESIS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Cycle Problems</vt:lpstr>
      <vt:lpstr>PowerPoint Presentation</vt:lpstr>
      <vt:lpstr>PowerPoint Presentation</vt:lpstr>
      <vt:lpstr>CANCER</vt:lpstr>
      <vt:lpstr>PowerPoint Presentation</vt:lpstr>
      <vt:lpstr>PowerPoint Presentation</vt:lpstr>
      <vt:lpstr>PowerPoint Presentation</vt:lpstr>
      <vt:lpstr>Why is it problematic?</vt:lpstr>
      <vt:lpstr>Lung Cancer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to self:</dc:title>
  <dc:creator>Laura Spindlove</dc:creator>
  <cp:lastModifiedBy>Laura Spindlove</cp:lastModifiedBy>
  <cp:revision>5</cp:revision>
  <dcterms:created xsi:type="dcterms:W3CDTF">2021-01-25T16:12:42Z</dcterms:created>
  <dcterms:modified xsi:type="dcterms:W3CDTF">2021-01-25T18:37:00Z</dcterms:modified>
</cp:coreProperties>
</file>