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34"/>
  </p:notesMasterIdLst>
  <p:sldIdLst>
    <p:sldId id="646" r:id="rId2"/>
    <p:sldId id="632" r:id="rId3"/>
    <p:sldId id="633" r:id="rId4"/>
    <p:sldId id="647" r:id="rId5"/>
    <p:sldId id="649" r:id="rId6"/>
    <p:sldId id="636" r:id="rId7"/>
    <p:sldId id="650" r:id="rId8"/>
    <p:sldId id="638" r:id="rId9"/>
    <p:sldId id="651" r:id="rId10"/>
    <p:sldId id="715" r:id="rId11"/>
    <p:sldId id="642" r:id="rId12"/>
    <p:sldId id="711" r:id="rId13"/>
    <p:sldId id="710" r:id="rId14"/>
    <p:sldId id="653" r:id="rId15"/>
    <p:sldId id="654" r:id="rId16"/>
    <p:sldId id="714" r:id="rId17"/>
    <p:sldId id="664" r:id="rId18"/>
    <p:sldId id="591" r:id="rId19"/>
    <p:sldId id="592" r:id="rId20"/>
    <p:sldId id="665" r:id="rId21"/>
    <p:sldId id="659" r:id="rId22"/>
    <p:sldId id="720" r:id="rId23"/>
    <p:sldId id="662" r:id="rId24"/>
    <p:sldId id="663" r:id="rId25"/>
    <p:sldId id="722" r:id="rId26"/>
    <p:sldId id="721" r:id="rId27"/>
    <p:sldId id="666" r:id="rId28"/>
    <p:sldId id="293" r:id="rId29"/>
    <p:sldId id="667" r:id="rId30"/>
    <p:sldId id="668" r:id="rId31"/>
    <p:sldId id="718" r:id="rId32"/>
    <p:sldId id="71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DEB"/>
    <a:srgbClr val="E7E7E7"/>
    <a:srgbClr val="FAFAFA"/>
    <a:srgbClr val="CB974C"/>
    <a:srgbClr val="FAFCF0"/>
    <a:srgbClr val="FF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2"/>
    <p:restoredTop sz="85965"/>
  </p:normalViewPr>
  <p:slideViewPr>
    <p:cSldViewPr snapToGrid="0" snapToObjects="1">
      <p:cViewPr>
        <p:scale>
          <a:sx n="78" d="100"/>
          <a:sy n="78" d="100"/>
        </p:scale>
        <p:origin x="368" y="4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17C24-CF5C-4B18-988B-381399F7AEA7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E327751-6EFE-4B88-A5C9-4AD62901BD00}">
      <dgm:prSet custT="1"/>
      <dgm:spPr/>
      <dgm:t>
        <a:bodyPr/>
        <a:lstStyle/>
        <a:p>
          <a:r>
            <a:rPr lang="en-US" sz="3100" dirty="0"/>
            <a:t>copper(I) iodide </a:t>
          </a:r>
        </a:p>
      </dgm:t>
    </dgm:pt>
    <dgm:pt modelId="{AA62731F-D081-49CA-846F-1F9502241800}" type="parTrans" cxnId="{D609D40F-9A74-4EC5-8ED6-AE85852BB106}">
      <dgm:prSet/>
      <dgm:spPr/>
      <dgm:t>
        <a:bodyPr/>
        <a:lstStyle/>
        <a:p>
          <a:endParaRPr lang="en-US"/>
        </a:p>
      </dgm:t>
    </dgm:pt>
    <dgm:pt modelId="{E4DC6B06-DD5A-4E36-AE21-D25B3F96C93A}" type="sibTrans" cxnId="{D609D40F-9A74-4EC5-8ED6-AE85852BB106}">
      <dgm:prSet/>
      <dgm:spPr/>
      <dgm:t>
        <a:bodyPr/>
        <a:lstStyle/>
        <a:p>
          <a:endParaRPr lang="en-US"/>
        </a:p>
      </dgm:t>
    </dgm:pt>
    <dgm:pt modelId="{E82357A0-7748-487C-93EE-13F761B2B0A8}">
      <dgm:prSet/>
      <dgm:spPr/>
      <dgm:t>
        <a:bodyPr/>
        <a:lstStyle/>
        <a:p>
          <a:r>
            <a:rPr lang="en-US" dirty="0" err="1"/>
            <a:t>CuI</a:t>
          </a:r>
          <a:endParaRPr lang="en-US" dirty="0"/>
        </a:p>
      </dgm:t>
    </dgm:pt>
    <dgm:pt modelId="{99E5C966-F21D-4B2F-A2BC-1AFCF39C0698}" type="parTrans" cxnId="{89002F83-8CF4-444C-88BC-316C6A0EF19E}">
      <dgm:prSet/>
      <dgm:spPr/>
      <dgm:t>
        <a:bodyPr/>
        <a:lstStyle/>
        <a:p>
          <a:endParaRPr lang="en-US"/>
        </a:p>
      </dgm:t>
    </dgm:pt>
    <dgm:pt modelId="{22AE26F8-54F8-4EDD-BE92-92ED679111C7}" type="sibTrans" cxnId="{89002F83-8CF4-444C-88BC-316C6A0EF19E}">
      <dgm:prSet/>
      <dgm:spPr/>
      <dgm:t>
        <a:bodyPr/>
        <a:lstStyle/>
        <a:p>
          <a:endParaRPr lang="en-US"/>
        </a:p>
      </dgm:t>
    </dgm:pt>
    <dgm:pt modelId="{B9F26D02-9DDB-43FA-8641-FB94A53ED97A}">
      <dgm:prSet/>
      <dgm:spPr/>
      <dgm:t>
        <a:bodyPr/>
        <a:lstStyle/>
        <a:p>
          <a:r>
            <a:rPr lang="en-US" dirty="0"/>
            <a:t>tin(II) nitride  </a:t>
          </a:r>
        </a:p>
      </dgm:t>
    </dgm:pt>
    <dgm:pt modelId="{50A12B72-0485-47AB-B32D-A8F9E3D4D552}" type="parTrans" cxnId="{2C48F42D-5FE3-41D6-BFFE-7F4CCBDC8B2C}">
      <dgm:prSet/>
      <dgm:spPr/>
      <dgm:t>
        <a:bodyPr/>
        <a:lstStyle/>
        <a:p>
          <a:endParaRPr lang="en-US"/>
        </a:p>
      </dgm:t>
    </dgm:pt>
    <dgm:pt modelId="{A123BF51-F28A-4077-9C4F-64365996E9BF}" type="sibTrans" cxnId="{2C48F42D-5FE3-41D6-BFFE-7F4CCBDC8B2C}">
      <dgm:prSet/>
      <dgm:spPr/>
      <dgm:t>
        <a:bodyPr/>
        <a:lstStyle/>
        <a:p>
          <a:endParaRPr lang="en-US"/>
        </a:p>
      </dgm:t>
    </dgm:pt>
    <dgm:pt modelId="{193669D6-5F57-4025-BFF9-FCB35D9BC5EF}">
      <dgm:prSet/>
      <dgm:spPr/>
      <dgm:t>
        <a:bodyPr/>
        <a:lstStyle/>
        <a:p>
          <a:r>
            <a:rPr lang="en-US" dirty="0"/>
            <a:t>Sn</a:t>
          </a:r>
          <a:r>
            <a:rPr lang="en-US" baseline="-25000" dirty="0"/>
            <a:t>3</a:t>
          </a:r>
          <a:r>
            <a:rPr lang="en-US" dirty="0"/>
            <a:t>N</a:t>
          </a:r>
          <a:r>
            <a:rPr lang="en-US" baseline="-25000" dirty="0"/>
            <a:t>2</a:t>
          </a:r>
        </a:p>
      </dgm:t>
    </dgm:pt>
    <dgm:pt modelId="{E640F147-AFBF-4103-B8AA-B678E4C83020}" type="parTrans" cxnId="{0E598B66-5BA8-4463-9F2F-72AAB9695397}">
      <dgm:prSet/>
      <dgm:spPr/>
      <dgm:t>
        <a:bodyPr/>
        <a:lstStyle/>
        <a:p>
          <a:endParaRPr lang="en-US"/>
        </a:p>
      </dgm:t>
    </dgm:pt>
    <dgm:pt modelId="{D057BDD2-6313-449F-8F47-214C7CB43555}" type="sibTrans" cxnId="{0E598B66-5BA8-4463-9F2F-72AAB9695397}">
      <dgm:prSet/>
      <dgm:spPr/>
      <dgm:t>
        <a:bodyPr/>
        <a:lstStyle/>
        <a:p>
          <a:endParaRPr lang="en-US"/>
        </a:p>
      </dgm:t>
    </dgm:pt>
    <dgm:pt modelId="{F52A4065-12C6-4A52-BF8C-083576404C31}">
      <dgm:prSet/>
      <dgm:spPr/>
      <dgm:t>
        <a:bodyPr/>
        <a:lstStyle/>
        <a:p>
          <a:r>
            <a:rPr lang="en-US" dirty="0"/>
            <a:t>iron(II) phosphide </a:t>
          </a:r>
        </a:p>
      </dgm:t>
    </dgm:pt>
    <dgm:pt modelId="{D32CBD9A-0B87-45BA-BED9-CEE4E6329710}" type="parTrans" cxnId="{7C0B3579-1B1F-42AD-B238-C53BB502B4F9}">
      <dgm:prSet/>
      <dgm:spPr/>
      <dgm:t>
        <a:bodyPr/>
        <a:lstStyle/>
        <a:p>
          <a:endParaRPr lang="en-US"/>
        </a:p>
      </dgm:t>
    </dgm:pt>
    <dgm:pt modelId="{7A0D6C3E-96B3-43B5-BFC7-98045B321787}" type="sibTrans" cxnId="{7C0B3579-1B1F-42AD-B238-C53BB502B4F9}">
      <dgm:prSet/>
      <dgm:spPr/>
      <dgm:t>
        <a:bodyPr/>
        <a:lstStyle/>
        <a:p>
          <a:endParaRPr lang="en-US"/>
        </a:p>
      </dgm:t>
    </dgm:pt>
    <dgm:pt modelId="{CF0C6CD4-4BE5-4B88-A993-AC6158714331}">
      <dgm:prSet/>
      <dgm:spPr/>
      <dgm:t>
        <a:bodyPr/>
        <a:lstStyle/>
        <a:p>
          <a:r>
            <a:rPr lang="en-US" dirty="0"/>
            <a:t>Fe</a:t>
          </a:r>
          <a:r>
            <a:rPr lang="en-US" baseline="-25000" dirty="0"/>
            <a:t>3</a:t>
          </a:r>
          <a:r>
            <a:rPr lang="en-US" dirty="0"/>
            <a:t>P</a:t>
          </a:r>
          <a:r>
            <a:rPr lang="en-US" baseline="-25000" dirty="0"/>
            <a:t>2</a:t>
          </a:r>
          <a:endParaRPr lang="en-US" dirty="0"/>
        </a:p>
      </dgm:t>
    </dgm:pt>
    <dgm:pt modelId="{88C576D8-6879-4531-82F9-ECD2B92D07B3}" type="parTrans" cxnId="{B1D5A368-B112-42E4-9422-98C2777C5B3D}">
      <dgm:prSet/>
      <dgm:spPr/>
      <dgm:t>
        <a:bodyPr/>
        <a:lstStyle/>
        <a:p>
          <a:endParaRPr lang="en-US"/>
        </a:p>
      </dgm:t>
    </dgm:pt>
    <dgm:pt modelId="{DDCBFD18-09AF-468A-873D-E3DAEEBD81A4}" type="sibTrans" cxnId="{B1D5A368-B112-42E4-9422-98C2777C5B3D}">
      <dgm:prSet/>
      <dgm:spPr/>
      <dgm:t>
        <a:bodyPr/>
        <a:lstStyle/>
        <a:p>
          <a:endParaRPr lang="en-US"/>
        </a:p>
      </dgm:t>
    </dgm:pt>
    <dgm:pt modelId="{D36CB791-5EE1-4824-B0DA-487713604BD7}">
      <dgm:prSet/>
      <dgm:spPr/>
      <dgm:t>
        <a:bodyPr/>
        <a:lstStyle/>
        <a:p>
          <a:r>
            <a:rPr lang="en-US" dirty="0"/>
            <a:t>tin(IV) nitride</a:t>
          </a:r>
        </a:p>
      </dgm:t>
    </dgm:pt>
    <dgm:pt modelId="{E1402227-367C-4EF1-9627-D46C98166980}" type="parTrans" cxnId="{15D334F9-B4E5-4061-BB1D-5EDF544EB5FD}">
      <dgm:prSet/>
      <dgm:spPr/>
      <dgm:t>
        <a:bodyPr/>
        <a:lstStyle/>
        <a:p>
          <a:endParaRPr lang="en-US"/>
        </a:p>
      </dgm:t>
    </dgm:pt>
    <dgm:pt modelId="{F549CD05-4A1A-42E1-BB95-B16F49C7B238}" type="sibTrans" cxnId="{15D334F9-B4E5-4061-BB1D-5EDF544EB5FD}">
      <dgm:prSet/>
      <dgm:spPr/>
      <dgm:t>
        <a:bodyPr/>
        <a:lstStyle/>
        <a:p>
          <a:endParaRPr lang="en-US"/>
        </a:p>
      </dgm:t>
    </dgm:pt>
    <dgm:pt modelId="{A1D9DB1C-7853-488F-B90F-4578286A6C9F}">
      <dgm:prSet/>
      <dgm:spPr/>
      <dgm:t>
        <a:bodyPr/>
        <a:lstStyle/>
        <a:p>
          <a:r>
            <a:rPr lang="en-US" dirty="0"/>
            <a:t>Sn</a:t>
          </a:r>
          <a:r>
            <a:rPr lang="en-US" baseline="-25000" dirty="0"/>
            <a:t>3</a:t>
          </a:r>
          <a:r>
            <a:rPr lang="en-US" dirty="0"/>
            <a:t>N</a:t>
          </a:r>
          <a:r>
            <a:rPr lang="en-US" baseline="-25000" dirty="0"/>
            <a:t>4</a:t>
          </a:r>
        </a:p>
      </dgm:t>
    </dgm:pt>
    <dgm:pt modelId="{4C154EE9-D3AC-44C0-8BBC-6BA0BE185E8E}" type="parTrans" cxnId="{18BD931B-1555-4E25-8130-7D4C9B654556}">
      <dgm:prSet/>
      <dgm:spPr/>
      <dgm:t>
        <a:bodyPr/>
        <a:lstStyle/>
        <a:p>
          <a:endParaRPr lang="en-US"/>
        </a:p>
      </dgm:t>
    </dgm:pt>
    <dgm:pt modelId="{8B168331-6F83-401B-9578-35908314E257}" type="sibTrans" cxnId="{18BD931B-1555-4E25-8130-7D4C9B654556}">
      <dgm:prSet/>
      <dgm:spPr/>
      <dgm:t>
        <a:bodyPr/>
        <a:lstStyle/>
        <a:p>
          <a:endParaRPr lang="en-US"/>
        </a:p>
      </dgm:t>
    </dgm:pt>
    <dgm:pt modelId="{2F9F7E64-3285-4F49-8DBA-61DA1014B3A6}" type="pres">
      <dgm:prSet presAssocID="{42A17C24-CF5C-4B18-988B-381399F7AEA7}" presName="Name0" presStyleCnt="0">
        <dgm:presLayoutVars>
          <dgm:dir/>
          <dgm:animLvl val="lvl"/>
          <dgm:resizeHandles val="exact"/>
        </dgm:presLayoutVars>
      </dgm:prSet>
      <dgm:spPr/>
    </dgm:pt>
    <dgm:pt modelId="{90A1BAAE-642D-E142-A1F8-82F80F3462DB}" type="pres">
      <dgm:prSet presAssocID="{BE327751-6EFE-4B88-A5C9-4AD62901BD00}" presName="linNode" presStyleCnt="0"/>
      <dgm:spPr/>
    </dgm:pt>
    <dgm:pt modelId="{D7C58EE5-B698-3647-BCA1-C643EC091C85}" type="pres">
      <dgm:prSet presAssocID="{BE327751-6EFE-4B88-A5C9-4AD62901BD00}" presName="parentText" presStyleLbl="node1" presStyleIdx="0" presStyleCnt="4" custScaleX="261123">
        <dgm:presLayoutVars>
          <dgm:chMax val="1"/>
          <dgm:bulletEnabled val="1"/>
        </dgm:presLayoutVars>
      </dgm:prSet>
      <dgm:spPr/>
    </dgm:pt>
    <dgm:pt modelId="{76E0E0DE-D0C6-364B-9954-01DF66E87E94}" type="pres">
      <dgm:prSet presAssocID="{BE327751-6EFE-4B88-A5C9-4AD62901BD00}" presName="descendantText" presStyleLbl="alignAccFollowNode1" presStyleIdx="0" presStyleCnt="4">
        <dgm:presLayoutVars>
          <dgm:bulletEnabled val="1"/>
        </dgm:presLayoutVars>
      </dgm:prSet>
      <dgm:spPr/>
    </dgm:pt>
    <dgm:pt modelId="{7961FFDC-695C-A849-94D1-338389D9558A}" type="pres">
      <dgm:prSet presAssocID="{E4DC6B06-DD5A-4E36-AE21-D25B3F96C93A}" presName="sp" presStyleCnt="0"/>
      <dgm:spPr/>
    </dgm:pt>
    <dgm:pt modelId="{BC8290DA-8E77-C74B-8C87-9512E777BFC2}" type="pres">
      <dgm:prSet presAssocID="{B9F26D02-9DDB-43FA-8641-FB94A53ED97A}" presName="linNode" presStyleCnt="0"/>
      <dgm:spPr/>
    </dgm:pt>
    <dgm:pt modelId="{366971AA-F5E5-6245-95AB-D026486EB44C}" type="pres">
      <dgm:prSet presAssocID="{B9F26D02-9DDB-43FA-8641-FB94A53ED97A}" presName="parentText" presStyleLbl="node1" presStyleIdx="1" presStyleCnt="4" custScaleX="254465">
        <dgm:presLayoutVars>
          <dgm:chMax val="1"/>
          <dgm:bulletEnabled val="1"/>
        </dgm:presLayoutVars>
      </dgm:prSet>
      <dgm:spPr/>
    </dgm:pt>
    <dgm:pt modelId="{9C4259BE-DCED-CE46-97D3-5B28E70F51F9}" type="pres">
      <dgm:prSet presAssocID="{B9F26D02-9DDB-43FA-8641-FB94A53ED97A}" presName="descendantText" presStyleLbl="alignAccFollowNode1" presStyleIdx="1" presStyleCnt="4">
        <dgm:presLayoutVars>
          <dgm:bulletEnabled val="1"/>
        </dgm:presLayoutVars>
      </dgm:prSet>
      <dgm:spPr/>
    </dgm:pt>
    <dgm:pt modelId="{E9A324D1-F586-0945-A22A-465B04563C38}" type="pres">
      <dgm:prSet presAssocID="{A123BF51-F28A-4077-9C4F-64365996E9BF}" presName="sp" presStyleCnt="0"/>
      <dgm:spPr/>
    </dgm:pt>
    <dgm:pt modelId="{8C246B7F-D219-8E4B-8757-16AE64B4B30A}" type="pres">
      <dgm:prSet presAssocID="{F52A4065-12C6-4A52-BF8C-083576404C31}" presName="linNode" presStyleCnt="0"/>
      <dgm:spPr/>
    </dgm:pt>
    <dgm:pt modelId="{55DA8978-616B-8948-9D8E-FE10FE8B03D0}" type="pres">
      <dgm:prSet presAssocID="{F52A4065-12C6-4A52-BF8C-083576404C31}" presName="parentText" presStyleLbl="node1" presStyleIdx="2" presStyleCnt="4" custScaleX="250356">
        <dgm:presLayoutVars>
          <dgm:chMax val="1"/>
          <dgm:bulletEnabled val="1"/>
        </dgm:presLayoutVars>
      </dgm:prSet>
      <dgm:spPr/>
    </dgm:pt>
    <dgm:pt modelId="{25114C51-6E92-E248-A3C0-D0507C080899}" type="pres">
      <dgm:prSet presAssocID="{F52A4065-12C6-4A52-BF8C-083576404C31}" presName="descendantText" presStyleLbl="alignAccFollowNode1" presStyleIdx="2" presStyleCnt="4">
        <dgm:presLayoutVars>
          <dgm:bulletEnabled val="1"/>
        </dgm:presLayoutVars>
      </dgm:prSet>
      <dgm:spPr/>
    </dgm:pt>
    <dgm:pt modelId="{343882F7-81D4-EC45-91B3-2E595E04C521}" type="pres">
      <dgm:prSet presAssocID="{7A0D6C3E-96B3-43B5-BFC7-98045B321787}" presName="sp" presStyleCnt="0"/>
      <dgm:spPr/>
    </dgm:pt>
    <dgm:pt modelId="{1A6ECFDE-BDE6-AF47-8C67-D6F1E11521D1}" type="pres">
      <dgm:prSet presAssocID="{D36CB791-5EE1-4824-B0DA-487713604BD7}" presName="linNode" presStyleCnt="0"/>
      <dgm:spPr/>
    </dgm:pt>
    <dgm:pt modelId="{9DBEAAAA-5891-244B-84C9-6D730518BA33}" type="pres">
      <dgm:prSet presAssocID="{D36CB791-5EE1-4824-B0DA-487713604BD7}" presName="parentText" presStyleLbl="node1" presStyleIdx="3" presStyleCnt="4" custScaleX="266520">
        <dgm:presLayoutVars>
          <dgm:chMax val="1"/>
          <dgm:bulletEnabled val="1"/>
        </dgm:presLayoutVars>
      </dgm:prSet>
      <dgm:spPr/>
    </dgm:pt>
    <dgm:pt modelId="{8787BF42-56B2-9243-9B71-87052C820D59}" type="pres">
      <dgm:prSet presAssocID="{D36CB791-5EE1-4824-B0DA-487713604BD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DD3A403-2368-C94B-87F1-F6D02C217DAB}" type="presOf" srcId="{193669D6-5F57-4025-BFF9-FCB35D9BC5EF}" destId="{9C4259BE-DCED-CE46-97D3-5B28E70F51F9}" srcOrd="0" destOrd="0" presId="urn:microsoft.com/office/officeart/2005/8/layout/vList5"/>
    <dgm:cxn modelId="{5847D909-907E-8047-8F01-B120A3090758}" type="presOf" srcId="{CF0C6CD4-4BE5-4B88-A993-AC6158714331}" destId="{25114C51-6E92-E248-A3C0-D0507C080899}" srcOrd="0" destOrd="0" presId="urn:microsoft.com/office/officeart/2005/8/layout/vList5"/>
    <dgm:cxn modelId="{D609D40F-9A74-4EC5-8ED6-AE85852BB106}" srcId="{42A17C24-CF5C-4B18-988B-381399F7AEA7}" destId="{BE327751-6EFE-4B88-A5C9-4AD62901BD00}" srcOrd="0" destOrd="0" parTransId="{AA62731F-D081-49CA-846F-1F9502241800}" sibTransId="{E4DC6B06-DD5A-4E36-AE21-D25B3F96C93A}"/>
    <dgm:cxn modelId="{18BD931B-1555-4E25-8130-7D4C9B654556}" srcId="{D36CB791-5EE1-4824-B0DA-487713604BD7}" destId="{A1D9DB1C-7853-488F-B90F-4578286A6C9F}" srcOrd="0" destOrd="0" parTransId="{4C154EE9-D3AC-44C0-8BBC-6BA0BE185E8E}" sibTransId="{8B168331-6F83-401B-9578-35908314E257}"/>
    <dgm:cxn modelId="{2C48F42D-5FE3-41D6-BFFE-7F4CCBDC8B2C}" srcId="{42A17C24-CF5C-4B18-988B-381399F7AEA7}" destId="{B9F26D02-9DDB-43FA-8641-FB94A53ED97A}" srcOrd="1" destOrd="0" parTransId="{50A12B72-0485-47AB-B32D-A8F9E3D4D552}" sibTransId="{A123BF51-F28A-4077-9C4F-64365996E9BF}"/>
    <dgm:cxn modelId="{ED0D8D46-A00A-874C-9EE1-A304C258C01C}" type="presOf" srcId="{D36CB791-5EE1-4824-B0DA-487713604BD7}" destId="{9DBEAAAA-5891-244B-84C9-6D730518BA33}" srcOrd="0" destOrd="0" presId="urn:microsoft.com/office/officeart/2005/8/layout/vList5"/>
    <dgm:cxn modelId="{1691954C-1396-644A-B71F-0A95D7512C63}" type="presOf" srcId="{42A17C24-CF5C-4B18-988B-381399F7AEA7}" destId="{2F9F7E64-3285-4F49-8DBA-61DA1014B3A6}" srcOrd="0" destOrd="0" presId="urn:microsoft.com/office/officeart/2005/8/layout/vList5"/>
    <dgm:cxn modelId="{0E598B66-5BA8-4463-9F2F-72AAB9695397}" srcId="{B9F26D02-9DDB-43FA-8641-FB94A53ED97A}" destId="{193669D6-5F57-4025-BFF9-FCB35D9BC5EF}" srcOrd="0" destOrd="0" parTransId="{E640F147-AFBF-4103-B8AA-B678E4C83020}" sibTransId="{D057BDD2-6313-449F-8F47-214C7CB43555}"/>
    <dgm:cxn modelId="{B1D5A368-B112-42E4-9422-98C2777C5B3D}" srcId="{F52A4065-12C6-4A52-BF8C-083576404C31}" destId="{CF0C6CD4-4BE5-4B88-A993-AC6158714331}" srcOrd="0" destOrd="0" parTransId="{88C576D8-6879-4531-82F9-ECD2B92D07B3}" sibTransId="{DDCBFD18-09AF-468A-873D-E3DAEEBD81A4}"/>
    <dgm:cxn modelId="{7C0B3579-1B1F-42AD-B238-C53BB502B4F9}" srcId="{42A17C24-CF5C-4B18-988B-381399F7AEA7}" destId="{F52A4065-12C6-4A52-BF8C-083576404C31}" srcOrd="2" destOrd="0" parTransId="{D32CBD9A-0B87-45BA-BED9-CEE4E6329710}" sibTransId="{7A0D6C3E-96B3-43B5-BFC7-98045B321787}"/>
    <dgm:cxn modelId="{89002F83-8CF4-444C-88BC-316C6A0EF19E}" srcId="{BE327751-6EFE-4B88-A5C9-4AD62901BD00}" destId="{E82357A0-7748-487C-93EE-13F761B2B0A8}" srcOrd="0" destOrd="0" parTransId="{99E5C966-F21D-4B2F-A2BC-1AFCF39C0698}" sibTransId="{22AE26F8-54F8-4EDD-BE92-92ED679111C7}"/>
    <dgm:cxn modelId="{9A00588C-79A2-A542-BCF3-560F7FE0465D}" type="presOf" srcId="{BE327751-6EFE-4B88-A5C9-4AD62901BD00}" destId="{D7C58EE5-B698-3647-BCA1-C643EC091C85}" srcOrd="0" destOrd="0" presId="urn:microsoft.com/office/officeart/2005/8/layout/vList5"/>
    <dgm:cxn modelId="{C15393AD-38DB-FC42-A78D-353948C93208}" type="presOf" srcId="{A1D9DB1C-7853-488F-B90F-4578286A6C9F}" destId="{8787BF42-56B2-9243-9B71-87052C820D59}" srcOrd="0" destOrd="0" presId="urn:microsoft.com/office/officeart/2005/8/layout/vList5"/>
    <dgm:cxn modelId="{B362D8CD-E0D8-564A-84AF-F70A4E503116}" type="presOf" srcId="{F52A4065-12C6-4A52-BF8C-083576404C31}" destId="{55DA8978-616B-8948-9D8E-FE10FE8B03D0}" srcOrd="0" destOrd="0" presId="urn:microsoft.com/office/officeart/2005/8/layout/vList5"/>
    <dgm:cxn modelId="{EEA640DA-A351-E64F-A08F-64609AB65331}" type="presOf" srcId="{B9F26D02-9DDB-43FA-8641-FB94A53ED97A}" destId="{366971AA-F5E5-6245-95AB-D026486EB44C}" srcOrd="0" destOrd="0" presId="urn:microsoft.com/office/officeart/2005/8/layout/vList5"/>
    <dgm:cxn modelId="{0DC508F0-CF87-C24D-83B2-4202DF557E37}" type="presOf" srcId="{E82357A0-7748-487C-93EE-13F761B2B0A8}" destId="{76E0E0DE-D0C6-364B-9954-01DF66E87E94}" srcOrd="0" destOrd="0" presId="urn:microsoft.com/office/officeart/2005/8/layout/vList5"/>
    <dgm:cxn modelId="{15D334F9-B4E5-4061-BB1D-5EDF544EB5FD}" srcId="{42A17C24-CF5C-4B18-988B-381399F7AEA7}" destId="{D36CB791-5EE1-4824-B0DA-487713604BD7}" srcOrd="3" destOrd="0" parTransId="{E1402227-367C-4EF1-9627-D46C98166980}" sibTransId="{F549CD05-4A1A-42E1-BB95-B16F49C7B238}"/>
    <dgm:cxn modelId="{02CAF96F-41B2-1048-9355-EF32C82F7660}" type="presParOf" srcId="{2F9F7E64-3285-4F49-8DBA-61DA1014B3A6}" destId="{90A1BAAE-642D-E142-A1F8-82F80F3462DB}" srcOrd="0" destOrd="0" presId="urn:microsoft.com/office/officeart/2005/8/layout/vList5"/>
    <dgm:cxn modelId="{940C3C16-100C-6C44-9EED-C4A2575E5768}" type="presParOf" srcId="{90A1BAAE-642D-E142-A1F8-82F80F3462DB}" destId="{D7C58EE5-B698-3647-BCA1-C643EC091C85}" srcOrd="0" destOrd="0" presId="urn:microsoft.com/office/officeart/2005/8/layout/vList5"/>
    <dgm:cxn modelId="{4DB46AAE-2B7F-8347-AF71-A25FD9479E43}" type="presParOf" srcId="{90A1BAAE-642D-E142-A1F8-82F80F3462DB}" destId="{76E0E0DE-D0C6-364B-9954-01DF66E87E94}" srcOrd="1" destOrd="0" presId="urn:microsoft.com/office/officeart/2005/8/layout/vList5"/>
    <dgm:cxn modelId="{482605E1-E82E-5747-961F-2AF582E27F9D}" type="presParOf" srcId="{2F9F7E64-3285-4F49-8DBA-61DA1014B3A6}" destId="{7961FFDC-695C-A849-94D1-338389D9558A}" srcOrd="1" destOrd="0" presId="urn:microsoft.com/office/officeart/2005/8/layout/vList5"/>
    <dgm:cxn modelId="{5880A7F4-E415-584A-A731-57EB2AD1BC2F}" type="presParOf" srcId="{2F9F7E64-3285-4F49-8DBA-61DA1014B3A6}" destId="{BC8290DA-8E77-C74B-8C87-9512E777BFC2}" srcOrd="2" destOrd="0" presId="urn:microsoft.com/office/officeart/2005/8/layout/vList5"/>
    <dgm:cxn modelId="{2BC28AEB-4E8C-E642-B5EB-6F8B25210F8E}" type="presParOf" srcId="{BC8290DA-8E77-C74B-8C87-9512E777BFC2}" destId="{366971AA-F5E5-6245-95AB-D026486EB44C}" srcOrd="0" destOrd="0" presId="urn:microsoft.com/office/officeart/2005/8/layout/vList5"/>
    <dgm:cxn modelId="{2C7326D8-4642-5D44-883F-ADCC2189672E}" type="presParOf" srcId="{BC8290DA-8E77-C74B-8C87-9512E777BFC2}" destId="{9C4259BE-DCED-CE46-97D3-5B28E70F51F9}" srcOrd="1" destOrd="0" presId="urn:microsoft.com/office/officeart/2005/8/layout/vList5"/>
    <dgm:cxn modelId="{21F7288D-94C5-A54B-8E49-5128AFC8D8D3}" type="presParOf" srcId="{2F9F7E64-3285-4F49-8DBA-61DA1014B3A6}" destId="{E9A324D1-F586-0945-A22A-465B04563C38}" srcOrd="3" destOrd="0" presId="urn:microsoft.com/office/officeart/2005/8/layout/vList5"/>
    <dgm:cxn modelId="{10E92869-A28E-7145-BBCC-E123359388A4}" type="presParOf" srcId="{2F9F7E64-3285-4F49-8DBA-61DA1014B3A6}" destId="{8C246B7F-D219-8E4B-8757-16AE64B4B30A}" srcOrd="4" destOrd="0" presId="urn:microsoft.com/office/officeart/2005/8/layout/vList5"/>
    <dgm:cxn modelId="{C0A7170D-BF51-3C42-94FD-95C929E4FB02}" type="presParOf" srcId="{8C246B7F-D219-8E4B-8757-16AE64B4B30A}" destId="{55DA8978-616B-8948-9D8E-FE10FE8B03D0}" srcOrd="0" destOrd="0" presId="urn:microsoft.com/office/officeart/2005/8/layout/vList5"/>
    <dgm:cxn modelId="{F64D923B-DC8C-F048-83CD-1E2CB697AEC7}" type="presParOf" srcId="{8C246B7F-D219-8E4B-8757-16AE64B4B30A}" destId="{25114C51-6E92-E248-A3C0-D0507C080899}" srcOrd="1" destOrd="0" presId="urn:microsoft.com/office/officeart/2005/8/layout/vList5"/>
    <dgm:cxn modelId="{12B3CF19-D1F5-6846-B663-82CCC7D2286B}" type="presParOf" srcId="{2F9F7E64-3285-4F49-8DBA-61DA1014B3A6}" destId="{343882F7-81D4-EC45-91B3-2E595E04C521}" srcOrd="5" destOrd="0" presId="urn:microsoft.com/office/officeart/2005/8/layout/vList5"/>
    <dgm:cxn modelId="{E1F53DE1-2451-0C41-9013-B690F34F5C55}" type="presParOf" srcId="{2F9F7E64-3285-4F49-8DBA-61DA1014B3A6}" destId="{1A6ECFDE-BDE6-AF47-8C67-D6F1E11521D1}" srcOrd="6" destOrd="0" presId="urn:microsoft.com/office/officeart/2005/8/layout/vList5"/>
    <dgm:cxn modelId="{4B8C0E6E-B5B4-9F41-968E-F788C43FFBED}" type="presParOf" srcId="{1A6ECFDE-BDE6-AF47-8C67-D6F1E11521D1}" destId="{9DBEAAAA-5891-244B-84C9-6D730518BA33}" srcOrd="0" destOrd="0" presId="urn:microsoft.com/office/officeart/2005/8/layout/vList5"/>
    <dgm:cxn modelId="{A8A70290-E000-2744-B360-B14D4196C9C8}" type="presParOf" srcId="{1A6ECFDE-BDE6-AF47-8C67-D6F1E11521D1}" destId="{8787BF42-56B2-9243-9B71-87052C820D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0E0DE-D0C6-364B-9954-01DF66E87E94}">
      <dsp:nvSpPr>
        <dsp:cNvPr id="0" name=""/>
        <dsp:cNvSpPr/>
      </dsp:nvSpPr>
      <dsp:spPr>
        <a:xfrm rot="5400000">
          <a:off x="4969545" y="-728245"/>
          <a:ext cx="1066139" cy="27947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/>
            <a:t>CuI</a:t>
          </a:r>
          <a:endParaRPr lang="en-US" sz="3600" kern="1200" dirty="0"/>
        </a:p>
      </dsp:txBody>
      <dsp:txXfrm rot="-5400000">
        <a:off x="4105262" y="188083"/>
        <a:ext cx="2742662" cy="962049"/>
      </dsp:txXfrm>
    </dsp:sp>
    <dsp:sp modelId="{D7C58EE5-B698-3647-BCA1-C643EC091C85}">
      <dsp:nvSpPr>
        <dsp:cNvPr id="0" name=""/>
        <dsp:cNvSpPr/>
      </dsp:nvSpPr>
      <dsp:spPr>
        <a:xfrm>
          <a:off x="348" y="2770"/>
          <a:ext cx="4104913" cy="1332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copper(I) iodide </a:t>
          </a:r>
        </a:p>
      </dsp:txBody>
      <dsp:txXfrm>
        <a:off x="65404" y="67826"/>
        <a:ext cx="3974801" cy="1202562"/>
      </dsp:txXfrm>
    </dsp:sp>
    <dsp:sp modelId="{9C4259BE-DCED-CE46-97D3-5B28E70F51F9}">
      <dsp:nvSpPr>
        <dsp:cNvPr id="0" name=""/>
        <dsp:cNvSpPr/>
      </dsp:nvSpPr>
      <dsp:spPr>
        <a:xfrm rot="5400000">
          <a:off x="4948176" y="649498"/>
          <a:ext cx="1066139" cy="283783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Sn</a:t>
          </a:r>
          <a:r>
            <a:rPr lang="en-US" sz="3600" kern="1200" baseline="-25000" dirty="0"/>
            <a:t>3</a:t>
          </a:r>
          <a:r>
            <a:rPr lang="en-US" sz="3600" kern="1200" dirty="0"/>
            <a:t>N</a:t>
          </a:r>
          <a:r>
            <a:rPr lang="en-US" sz="3600" kern="1200" baseline="-25000" dirty="0"/>
            <a:t>2</a:t>
          </a:r>
        </a:p>
      </dsp:txBody>
      <dsp:txXfrm rot="-5400000">
        <a:off x="4062329" y="1587391"/>
        <a:ext cx="2785790" cy="962049"/>
      </dsp:txXfrm>
    </dsp:sp>
    <dsp:sp modelId="{366971AA-F5E5-6245-95AB-D026486EB44C}">
      <dsp:nvSpPr>
        <dsp:cNvPr id="0" name=""/>
        <dsp:cNvSpPr/>
      </dsp:nvSpPr>
      <dsp:spPr>
        <a:xfrm>
          <a:off x="348" y="1402079"/>
          <a:ext cx="4061980" cy="1332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tin(II) nitride  </a:t>
          </a:r>
        </a:p>
      </dsp:txBody>
      <dsp:txXfrm>
        <a:off x="65404" y="1467135"/>
        <a:ext cx="3931868" cy="1202562"/>
      </dsp:txXfrm>
    </dsp:sp>
    <dsp:sp modelId="{25114C51-6E92-E248-A3C0-D0507C080899}">
      <dsp:nvSpPr>
        <dsp:cNvPr id="0" name=""/>
        <dsp:cNvSpPr/>
      </dsp:nvSpPr>
      <dsp:spPr>
        <a:xfrm rot="5400000">
          <a:off x="4931964" y="2035868"/>
          <a:ext cx="1066139" cy="286371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Fe</a:t>
          </a:r>
          <a:r>
            <a:rPr lang="en-US" sz="3600" kern="1200" baseline="-25000" dirty="0"/>
            <a:t>3</a:t>
          </a:r>
          <a:r>
            <a:rPr lang="en-US" sz="3600" kern="1200" dirty="0"/>
            <a:t>P</a:t>
          </a:r>
          <a:r>
            <a:rPr lang="en-US" sz="3600" kern="1200" baseline="-25000" dirty="0"/>
            <a:t>2</a:t>
          </a:r>
          <a:endParaRPr lang="en-US" sz="3600" kern="1200" dirty="0"/>
        </a:p>
      </dsp:txBody>
      <dsp:txXfrm rot="-5400000">
        <a:off x="4033178" y="2986700"/>
        <a:ext cx="2811667" cy="962049"/>
      </dsp:txXfrm>
    </dsp:sp>
    <dsp:sp modelId="{55DA8978-616B-8948-9D8E-FE10FE8B03D0}">
      <dsp:nvSpPr>
        <dsp:cNvPr id="0" name=""/>
        <dsp:cNvSpPr/>
      </dsp:nvSpPr>
      <dsp:spPr>
        <a:xfrm>
          <a:off x="348" y="2801387"/>
          <a:ext cx="4032830" cy="1332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iron(II) phosphide </a:t>
          </a:r>
        </a:p>
      </dsp:txBody>
      <dsp:txXfrm>
        <a:off x="65404" y="2866443"/>
        <a:ext cx="3902718" cy="1202562"/>
      </dsp:txXfrm>
    </dsp:sp>
    <dsp:sp modelId="{8787BF42-56B2-9243-9B71-87052C820D59}">
      <dsp:nvSpPr>
        <dsp:cNvPr id="0" name=""/>
        <dsp:cNvSpPr/>
      </dsp:nvSpPr>
      <dsp:spPr>
        <a:xfrm rot="5400000">
          <a:off x="4985410" y="3486930"/>
          <a:ext cx="1066139" cy="27602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Sn</a:t>
          </a:r>
          <a:r>
            <a:rPr lang="en-US" sz="3600" kern="1200" baseline="-25000" dirty="0"/>
            <a:t>3</a:t>
          </a:r>
          <a:r>
            <a:rPr lang="en-US" sz="3600" kern="1200" dirty="0"/>
            <a:t>N</a:t>
          </a:r>
          <a:r>
            <a:rPr lang="en-US" sz="3600" kern="1200" baseline="-25000" dirty="0"/>
            <a:t>4</a:t>
          </a:r>
        </a:p>
      </dsp:txBody>
      <dsp:txXfrm rot="-5400000">
        <a:off x="4138378" y="4386008"/>
        <a:ext cx="2708159" cy="962049"/>
      </dsp:txXfrm>
    </dsp:sp>
    <dsp:sp modelId="{9DBEAAAA-5891-244B-84C9-6D730518BA33}">
      <dsp:nvSpPr>
        <dsp:cNvPr id="0" name=""/>
        <dsp:cNvSpPr/>
      </dsp:nvSpPr>
      <dsp:spPr>
        <a:xfrm>
          <a:off x="348" y="4200695"/>
          <a:ext cx="4138030" cy="1332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tin(IV) nitride</a:t>
          </a:r>
        </a:p>
      </dsp:txBody>
      <dsp:txXfrm>
        <a:off x="65404" y="4265751"/>
        <a:ext cx="4007918" cy="1202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1/13/21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8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1/13/21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1/13/21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1/13/21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1/13/21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  <p:sldLayoutId id="2147483763" r:id="rId12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32C3162B-47DE-4EA0-A4BE-9A143AEC6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13" y="1031500"/>
            <a:ext cx="8516959" cy="5115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225DE-287C-4AA4-9B48-7262B2534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589" y="1533526"/>
            <a:ext cx="7366236" cy="3288586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5600" dirty="0">
                <a:solidFill>
                  <a:schemeClr val="bg1"/>
                </a:solidFill>
              </a:rPr>
              <a:t>Compounds with </a:t>
            </a:r>
            <a:r>
              <a:rPr lang="en-US" sz="5600" b="1" dirty="0">
                <a:solidFill>
                  <a:schemeClr val="bg1"/>
                </a:solidFill>
              </a:rPr>
              <a:t>multivalent</a:t>
            </a:r>
            <a:r>
              <a:rPr lang="en-US" sz="5600" dirty="0">
                <a:solidFill>
                  <a:schemeClr val="bg1"/>
                </a:solidFill>
              </a:rPr>
              <a:t> metals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2" y="-4078"/>
            <a:ext cx="3027528" cy="1056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9263D6F5-598D-4A1D-B50B-2AC99EDE8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6167615"/>
            <a:ext cx="1218590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23" y="1148215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Solutions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C6D1DA-7A83-084D-906F-98808B979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952750"/>
            <a:ext cx="9918506" cy="24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6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-2732"/>
            <a:ext cx="4626864" cy="15767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BC9A1BA-B796-AE42-8EEB-BD3933E4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l">
              <a:lnSpc>
                <a:spcPct val="115000"/>
              </a:lnSpc>
            </a:pPr>
            <a:br>
              <a:rPr lang="en-US" sz="3400" b="0" cap="all" dirty="0">
                <a:solidFill>
                  <a:schemeClr val="bg1"/>
                </a:solidFill>
              </a:rPr>
            </a:br>
            <a:r>
              <a:rPr lang="en-US" sz="3400" b="0" cap="all" dirty="0">
                <a:solidFill>
                  <a:schemeClr val="bg1"/>
                </a:solidFill>
              </a:rPr>
              <a:t>Part B: </a:t>
            </a:r>
            <a:r>
              <a:rPr lang="en-US" sz="3400" b="0" u="sng" cap="all" dirty="0">
                <a:solidFill>
                  <a:schemeClr val="bg1"/>
                </a:solidFill>
              </a:rPr>
              <a:t>Naming</a:t>
            </a:r>
            <a:r>
              <a:rPr lang="en-US" sz="3400" b="0" cap="all" dirty="0">
                <a:solidFill>
                  <a:schemeClr val="bg1"/>
                </a:solidFill>
              </a:rPr>
              <a:t> Compounds with Multivalent Metals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0AB6C7-ECE6-4D0A-85D7-607621F7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38059"/>
            <a:ext cx="4626862" cy="35517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06BDE6-8BF3-B54B-8F51-3AC7C54E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 fontScale="90000"/>
          </a:bodyPr>
          <a:lstStyle/>
          <a:p>
            <a:r>
              <a:rPr lang="en-US" b="0" u="sng" cap="all" dirty="0">
                <a:solidFill>
                  <a:schemeClr val="bg1"/>
                </a:solidFill>
              </a:rPr>
              <a:t>Naming</a:t>
            </a:r>
            <a:r>
              <a:rPr lang="en-US" b="0" cap="all" dirty="0">
                <a:solidFill>
                  <a:schemeClr val="bg1"/>
                </a:solidFill>
              </a:rPr>
              <a:t> Compounds with Multivalent Metals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538AC2-74C3-C441-9D25-E2AC009A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 fontScale="92500"/>
          </a:bodyPr>
          <a:lstStyle/>
          <a:p>
            <a:r>
              <a:rPr lang="en-US" sz="2800" b="0" dirty="0"/>
              <a:t>It’s important EVERY time you write the metal in the compound, you stop to </a:t>
            </a:r>
            <a:r>
              <a:rPr lang="en-US" sz="2800" dirty="0">
                <a:highlight>
                  <a:srgbClr val="FFFF00"/>
                </a:highlight>
              </a:rPr>
              <a:t>CHECK</a:t>
            </a:r>
            <a:r>
              <a:rPr lang="en-US" sz="2800" b="0" dirty="0"/>
              <a:t> if it’s multivalent!!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If it </a:t>
            </a:r>
            <a:r>
              <a:rPr lang="en-US" sz="2800" dirty="0"/>
              <a:t>IS</a:t>
            </a:r>
            <a:r>
              <a:rPr lang="en-US" sz="2800" b="0" dirty="0"/>
              <a:t>, you </a:t>
            </a:r>
            <a:r>
              <a:rPr lang="en-US" sz="2800" b="0" u="sng" dirty="0"/>
              <a:t>need</a:t>
            </a:r>
            <a:r>
              <a:rPr lang="en-US" sz="2800" b="0" dirty="0"/>
              <a:t> to include the </a:t>
            </a:r>
            <a:r>
              <a:rPr lang="en-US" sz="2800" dirty="0">
                <a:highlight>
                  <a:srgbClr val="FFFF00"/>
                </a:highlight>
              </a:rPr>
              <a:t>Roman Numeral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If it </a:t>
            </a:r>
            <a:r>
              <a:rPr lang="en-US" sz="2800" dirty="0"/>
              <a:t>IS NOT </a:t>
            </a:r>
            <a:r>
              <a:rPr lang="en-US" sz="2800" b="0" dirty="0"/>
              <a:t>multivalent, </a:t>
            </a:r>
            <a:r>
              <a:rPr lang="en-US" sz="2800" dirty="0">
                <a:highlight>
                  <a:srgbClr val="FFFF00"/>
                </a:highlight>
              </a:rPr>
              <a:t>do NOT </a:t>
            </a:r>
            <a:r>
              <a:rPr lang="en-US" sz="2800" b="0" dirty="0"/>
              <a:t>include Roman Numeral!</a:t>
            </a:r>
          </a:p>
        </p:txBody>
      </p:sp>
    </p:spTree>
    <p:extLst>
      <p:ext uri="{BB962C8B-B14F-4D97-AF65-F5344CB8AC3E}">
        <p14:creationId xmlns:p14="http://schemas.microsoft.com/office/powerpoint/2010/main" val="25598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5DE4EF-5C04-0443-995F-020ED024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26" y="327722"/>
            <a:ext cx="9829800" cy="4775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B692CCF-7DF7-054D-8160-4156FA899A60}"/>
              </a:ext>
            </a:extLst>
          </p:cNvPr>
          <p:cNvSpPr/>
          <p:nvPr/>
        </p:nvSpPr>
        <p:spPr>
          <a:xfrm>
            <a:off x="1426426" y="0"/>
            <a:ext cx="2854712" cy="57317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B1F437-A805-BD4A-B02E-D5F49C43E202}"/>
              </a:ext>
            </a:extLst>
          </p:cNvPr>
          <p:cNvSpPr/>
          <p:nvPr/>
        </p:nvSpPr>
        <p:spPr>
          <a:xfrm>
            <a:off x="4369417" y="1427356"/>
            <a:ext cx="7316130" cy="4304371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944D0-A6FE-A54C-9DB0-B2BE7D3527CE}"/>
              </a:ext>
            </a:extLst>
          </p:cNvPr>
          <p:cNvSpPr txBox="1"/>
          <p:nvPr/>
        </p:nvSpPr>
        <p:spPr>
          <a:xfrm>
            <a:off x="1739590" y="5910146"/>
            <a:ext cx="237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EC27-ACE9-C546-816E-8583BB8A1DDB}"/>
              </a:ext>
            </a:extLst>
          </p:cNvPr>
          <p:cNvSpPr txBox="1"/>
          <p:nvPr/>
        </p:nvSpPr>
        <p:spPr>
          <a:xfrm>
            <a:off x="6895871" y="5910146"/>
            <a:ext cx="237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Likely</a:t>
            </a:r>
          </a:p>
        </p:txBody>
      </p:sp>
    </p:spTree>
    <p:extLst>
      <p:ext uri="{BB962C8B-B14F-4D97-AF65-F5344CB8AC3E}">
        <p14:creationId xmlns:p14="http://schemas.microsoft.com/office/powerpoint/2010/main" val="39100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D10750D-4A4D-0142-BC4A-9767CA6B160D}"/>
              </a:ext>
            </a:extLst>
          </p:cNvPr>
          <p:cNvSpPr txBox="1">
            <a:spLocks/>
          </p:cNvSpPr>
          <p:nvPr/>
        </p:nvSpPr>
        <p:spPr>
          <a:xfrm>
            <a:off x="1183059" y="895001"/>
            <a:ext cx="10364451" cy="104763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7777DD7-A9D9-A84B-B357-2DF731808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304" y="644544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Examples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2F7884-4AF0-3040-9D84-3DE60766F3F6}"/>
              </a:ext>
            </a:extLst>
          </p:cNvPr>
          <p:cNvGrpSpPr/>
          <p:nvPr/>
        </p:nvGrpSpPr>
        <p:grpSpPr>
          <a:xfrm>
            <a:off x="1212949" y="2638427"/>
            <a:ext cx="1657941" cy="1030594"/>
            <a:chOff x="64" y="8289"/>
            <a:chExt cx="2124979" cy="1767398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74E34079-528B-9842-9B6B-5A2A009DBA55}"/>
                </a:ext>
              </a:extLst>
            </p:cNvPr>
            <p:cNvSpPr/>
            <p:nvPr/>
          </p:nvSpPr>
          <p:spPr>
            <a:xfrm>
              <a:off x="64" y="8289"/>
              <a:ext cx="2124979" cy="1767398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>
              <a:extLst>
                <a:ext uri="{FF2B5EF4-FFF2-40B4-BE49-F238E27FC236}">
                  <a16:creationId xmlns:a16="http://schemas.microsoft.com/office/drawing/2014/main" id="{308669D3-30D1-A440-AA88-0DF70C13B28B}"/>
                </a:ext>
              </a:extLst>
            </p:cNvPr>
            <p:cNvSpPr txBox="1"/>
            <p:nvPr/>
          </p:nvSpPr>
          <p:spPr>
            <a:xfrm>
              <a:off x="86341" y="94566"/>
              <a:ext cx="1952425" cy="1594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Cu</a:t>
              </a:r>
              <a:r>
                <a:rPr lang="en-US" sz="3200" kern="1200" baseline="-25000" dirty="0"/>
                <a:t>3</a:t>
              </a:r>
              <a:r>
                <a:rPr lang="en-US" sz="3200" kern="1200" dirty="0"/>
                <a:t>P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8FDEAB-A43C-5A4A-A2A4-81113452EC94}"/>
              </a:ext>
            </a:extLst>
          </p:cNvPr>
          <p:cNvGrpSpPr/>
          <p:nvPr/>
        </p:nvGrpSpPr>
        <p:grpSpPr>
          <a:xfrm>
            <a:off x="1225828" y="4433133"/>
            <a:ext cx="1657942" cy="1079831"/>
            <a:chOff x="64" y="2227593"/>
            <a:chExt cx="2107567" cy="1611714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613F4AC9-9379-074F-B0D4-9E04CDC8A030}"/>
                </a:ext>
              </a:extLst>
            </p:cNvPr>
            <p:cNvSpPr/>
            <p:nvPr/>
          </p:nvSpPr>
          <p:spPr>
            <a:xfrm>
              <a:off x="64" y="2227593"/>
              <a:ext cx="2107567" cy="1583481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>
              <a:extLst>
                <a:ext uri="{FF2B5EF4-FFF2-40B4-BE49-F238E27FC236}">
                  <a16:creationId xmlns:a16="http://schemas.microsoft.com/office/drawing/2014/main" id="{9184D78D-9A5E-EB42-8E23-9F5DA5545069}"/>
                </a:ext>
              </a:extLst>
            </p:cNvPr>
            <p:cNvSpPr txBox="1"/>
            <p:nvPr/>
          </p:nvSpPr>
          <p:spPr>
            <a:xfrm>
              <a:off x="132083" y="2410424"/>
              <a:ext cx="1952967" cy="1428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MnO</a:t>
              </a:r>
              <a:r>
                <a:rPr lang="en-US" sz="3200" kern="1200" baseline="-25000" dirty="0"/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CE23B08-9A81-1445-8DD2-00271B387523}"/>
              </a:ext>
            </a:extLst>
          </p:cNvPr>
          <p:cNvSpPr/>
          <p:nvPr/>
        </p:nvSpPr>
        <p:spPr>
          <a:xfrm>
            <a:off x="3086071" y="2865673"/>
            <a:ext cx="3740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copper(I) phosphide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708510-C9E4-894D-866D-1083FDBE0451}"/>
              </a:ext>
            </a:extLst>
          </p:cNvPr>
          <p:cNvSpPr/>
          <p:nvPr/>
        </p:nvSpPr>
        <p:spPr>
          <a:xfrm>
            <a:off x="3189040" y="4596650"/>
            <a:ext cx="3950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manganese(IV) oxide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C8DFCF-F809-F046-B07D-C6839CB987B2}"/>
              </a:ext>
            </a:extLst>
          </p:cNvPr>
          <p:cNvSpPr txBox="1"/>
          <p:nvPr/>
        </p:nvSpPr>
        <p:spPr>
          <a:xfrm rot="20003978">
            <a:off x="5850422" y="4038546"/>
            <a:ext cx="152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Why??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4DEFB2-BF0E-9246-8AD9-A6A2D0778FED}"/>
              </a:ext>
            </a:extLst>
          </p:cNvPr>
          <p:cNvSpPr txBox="1"/>
          <p:nvPr/>
        </p:nvSpPr>
        <p:spPr>
          <a:xfrm>
            <a:off x="7680949" y="3993823"/>
            <a:ext cx="437628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Mn</a:t>
            </a:r>
            <a:r>
              <a:rPr lang="en-US" sz="2400" b="1" baseline="30000" dirty="0">
                <a:solidFill>
                  <a:srgbClr val="FF0000"/>
                </a:solidFill>
              </a:rPr>
              <a:t>+4</a:t>
            </a:r>
            <a:r>
              <a:rPr lang="en-US" sz="2400" baseline="30000" dirty="0"/>
              <a:t>   </a:t>
            </a:r>
            <a:r>
              <a:rPr lang="en-US" sz="2400" dirty="0"/>
              <a:t>and</a:t>
            </a:r>
            <a:r>
              <a:rPr lang="en-US" sz="2400" baseline="30000" dirty="0"/>
              <a:t>   </a:t>
            </a:r>
            <a:r>
              <a:rPr lang="en-US" sz="2400" dirty="0"/>
              <a:t>O</a:t>
            </a:r>
            <a:r>
              <a:rPr lang="en-US" sz="2400" baseline="30000" dirty="0"/>
              <a:t>2-  </a:t>
            </a:r>
            <a:r>
              <a:rPr lang="en-US" sz="2400" dirty="0">
                <a:sym typeface="Wingdings" pitchFamily="2" charset="2"/>
              </a:rPr>
              <a:t> Mn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O</a:t>
            </a:r>
            <a:r>
              <a:rPr lang="en-US" sz="2400" baseline="-25000" dirty="0">
                <a:sym typeface="Wingdings" pitchFamily="2" charset="2"/>
              </a:rPr>
              <a:t>4</a:t>
            </a:r>
            <a:r>
              <a:rPr lang="en-US" sz="2400" dirty="0">
                <a:sym typeface="Wingdings" pitchFamily="2" charset="2"/>
              </a:rPr>
              <a:t>  </a:t>
            </a:r>
            <a:r>
              <a:rPr lang="en-US" sz="2400" i="1" dirty="0">
                <a:sym typeface="Wingdings" pitchFamily="2" charset="2"/>
              </a:rPr>
              <a:t>which simplifies to </a:t>
            </a:r>
            <a:r>
              <a:rPr lang="en-US" sz="2400" dirty="0">
                <a:sym typeface="Wingdings" pitchFamily="2" charset="2"/>
              </a:rPr>
              <a:t>MnO</a:t>
            </a:r>
            <a:r>
              <a:rPr lang="en-US" sz="2400" baseline="-25000" dirty="0">
                <a:sym typeface="Wingdings" pitchFamily="2" charset="2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77B7F7-65B3-044B-B7BE-B02906EE4F2D}"/>
              </a:ext>
            </a:extLst>
          </p:cNvPr>
          <p:cNvSpPr txBox="1"/>
          <p:nvPr/>
        </p:nvSpPr>
        <p:spPr>
          <a:xfrm>
            <a:off x="6966484" y="5307448"/>
            <a:ext cx="495771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It’s </a:t>
            </a:r>
            <a:r>
              <a:rPr lang="en-US" sz="2400" u="sng" dirty="0"/>
              <a:t>not</a:t>
            </a:r>
            <a:r>
              <a:rPr lang="en-US" sz="2400" dirty="0"/>
              <a:t> Mn</a:t>
            </a:r>
            <a:r>
              <a:rPr lang="en-US" sz="2400" b="1" baseline="30000" dirty="0">
                <a:solidFill>
                  <a:srgbClr val="FF0000"/>
                </a:solidFill>
              </a:rPr>
              <a:t>+2</a:t>
            </a:r>
            <a:r>
              <a:rPr lang="en-US" sz="2400" baseline="30000" dirty="0"/>
              <a:t>   </a:t>
            </a:r>
            <a:r>
              <a:rPr lang="en-US" sz="2400" dirty="0"/>
              <a:t>and</a:t>
            </a:r>
            <a:r>
              <a:rPr lang="en-US" sz="2400" baseline="30000" dirty="0"/>
              <a:t>    </a:t>
            </a:r>
            <a:r>
              <a:rPr lang="en-US" sz="2400" dirty="0"/>
              <a:t>O</a:t>
            </a:r>
            <a:r>
              <a:rPr lang="en-US" sz="2400" baseline="30000" dirty="0"/>
              <a:t>2-  </a:t>
            </a:r>
            <a:r>
              <a:rPr lang="en-US" sz="2400" dirty="0">
                <a:sym typeface="Wingdings" pitchFamily="2" charset="2"/>
              </a:rPr>
              <a:t> Mn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O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i="1" dirty="0">
                <a:sym typeface="Wingdings" pitchFamily="2" charset="2"/>
              </a:rPr>
              <a:t>which simplifies to </a:t>
            </a:r>
            <a:r>
              <a:rPr lang="en-US" sz="2400" dirty="0" err="1">
                <a:sym typeface="Wingdings" pitchFamily="2" charset="2"/>
              </a:rPr>
              <a:t>MnO</a:t>
            </a:r>
            <a:endParaRPr lang="en-US" sz="2400" baseline="300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673C788-D5BE-7641-B69F-3DD011FE6218}"/>
              </a:ext>
            </a:extLst>
          </p:cNvPr>
          <p:cNvSpPr/>
          <p:nvPr/>
        </p:nvSpPr>
        <p:spPr>
          <a:xfrm>
            <a:off x="10380934" y="4292308"/>
            <a:ext cx="1245476" cy="591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EFE7F88-2D0C-3249-856F-D9E67F98FDA8}"/>
              </a:ext>
            </a:extLst>
          </p:cNvPr>
          <p:cNvSpPr/>
          <p:nvPr/>
        </p:nvSpPr>
        <p:spPr>
          <a:xfrm>
            <a:off x="1243832" y="4512809"/>
            <a:ext cx="1675628" cy="1021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B8BD9AF-3A0E-EA4C-8E59-A2E7D2F26A31}"/>
              </a:ext>
            </a:extLst>
          </p:cNvPr>
          <p:cNvSpPr/>
          <p:nvPr/>
        </p:nvSpPr>
        <p:spPr>
          <a:xfrm>
            <a:off x="5225315" y="4350770"/>
            <a:ext cx="814295" cy="10609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6AF6638-5516-284F-B901-AA8EBCBC1A20}"/>
              </a:ext>
            </a:extLst>
          </p:cNvPr>
          <p:cNvSpPr/>
          <p:nvPr/>
        </p:nvSpPr>
        <p:spPr>
          <a:xfrm>
            <a:off x="10761865" y="5550325"/>
            <a:ext cx="1057090" cy="7756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D039BBF-89A2-4548-9046-56748C4A9544}"/>
              </a:ext>
            </a:extLst>
          </p:cNvPr>
          <p:cNvSpPr/>
          <p:nvPr/>
        </p:nvSpPr>
        <p:spPr>
          <a:xfrm>
            <a:off x="1159834" y="4440190"/>
            <a:ext cx="1675628" cy="1021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2" animBg="1"/>
      <p:bldP spid="41" grpId="0" animBg="1"/>
      <p:bldP spid="41" grpId="1" animBg="1"/>
      <p:bldP spid="42" grpId="0" animBg="1"/>
      <p:bldP spid="4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 few…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ADA81E-4B35-AF4A-9B6C-DF0578E8B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72" y="2781300"/>
            <a:ext cx="10264740" cy="27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1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Solutions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99CAC-9C7C-9149-9755-1A8362E95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11" y="2838048"/>
            <a:ext cx="10584228" cy="29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87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32C3162B-47DE-4EA0-A4BE-9A143AEC6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13" y="1031500"/>
            <a:ext cx="8516959" cy="5115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225DE-287C-4AA4-9B48-7262B2534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589" y="1533526"/>
            <a:ext cx="7366236" cy="3288586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5600" dirty="0">
                <a:solidFill>
                  <a:schemeClr val="bg1"/>
                </a:solidFill>
              </a:rPr>
              <a:t>Compounds with </a:t>
            </a:r>
            <a:r>
              <a:rPr lang="en-US" sz="5600" b="1" dirty="0">
                <a:solidFill>
                  <a:schemeClr val="bg1"/>
                </a:solidFill>
              </a:rPr>
              <a:t>polyatomic</a:t>
            </a:r>
            <a:r>
              <a:rPr lang="en-US" sz="5600" dirty="0">
                <a:solidFill>
                  <a:schemeClr val="bg1"/>
                </a:solidFill>
              </a:rPr>
              <a:t> ions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2" y="-4078"/>
            <a:ext cx="3027528" cy="1056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9263D6F5-598D-4A1D-B50B-2AC99EDE8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6167615"/>
            <a:ext cx="1218590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3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B1955-A94D-442B-A0D5-FDEFCBE62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06"/>
          <a:stretch/>
        </p:blipFill>
        <p:spPr>
          <a:xfrm>
            <a:off x="246064" y="1048235"/>
            <a:ext cx="4054666" cy="3571832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C9743-A242-473D-9C84-A42DD225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858" y="265706"/>
            <a:ext cx="7293102" cy="116280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300" dirty="0">
                <a:solidFill>
                  <a:schemeClr val="bg1"/>
                </a:solidFill>
              </a:rPr>
              <a:t>MOLECULAR IONS </a:t>
            </a:r>
            <a:r>
              <a:rPr lang="en-US" sz="2300" dirty="0">
                <a:solidFill>
                  <a:schemeClr val="bg1"/>
                </a:solidFill>
                <a:sym typeface="Wingdings" pitchFamily="2" charset="2"/>
              </a:rPr>
              <a:t>//</a:t>
            </a:r>
            <a:r>
              <a:rPr lang="en-US" sz="2300" dirty="0">
                <a:solidFill>
                  <a:schemeClr val="bg1"/>
                </a:solidFill>
              </a:rPr>
              <a:t> POLYATOMIC 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DA86-CCF6-46FA-A68A-EB9C549B45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38803" y="1883547"/>
            <a:ext cx="7558202" cy="302944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Covalent </a:t>
            </a:r>
            <a:r>
              <a:rPr lang="en-US" sz="2400" dirty="0"/>
              <a:t>&amp;</a:t>
            </a:r>
            <a:r>
              <a:rPr lang="en-US" sz="2400" b="0" dirty="0"/>
              <a:t> ionic bonds </a:t>
            </a:r>
            <a:r>
              <a:rPr lang="en-US" sz="2400" i="1" dirty="0"/>
              <a:t>can</a:t>
            </a:r>
            <a:r>
              <a:rPr lang="en-US" sz="2400" b="0" dirty="0"/>
              <a:t> be found in the </a:t>
            </a:r>
            <a:r>
              <a:rPr lang="en-US" sz="2400" dirty="0"/>
              <a:t>same</a:t>
            </a:r>
            <a:r>
              <a:rPr lang="en-US" sz="2400" b="0" dirty="0"/>
              <a:t> compound!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It is possible for some </a:t>
            </a:r>
            <a:r>
              <a:rPr lang="en-US" sz="2400" dirty="0"/>
              <a:t>molecules</a:t>
            </a:r>
            <a:r>
              <a:rPr lang="en-US" sz="2400" b="0" dirty="0"/>
              <a:t> (i.e. </a:t>
            </a:r>
            <a:r>
              <a:rPr lang="en-US" sz="2400" dirty="0">
                <a:highlight>
                  <a:srgbClr val="FFFF00"/>
                </a:highlight>
              </a:rPr>
              <a:t>compounds</a:t>
            </a:r>
            <a:r>
              <a:rPr lang="en-US" sz="2400" b="0" dirty="0">
                <a:highlight>
                  <a:srgbClr val="FFFF00"/>
                </a:highlight>
              </a:rPr>
              <a:t>)</a:t>
            </a:r>
            <a:r>
              <a:rPr lang="en-US" sz="2400" b="0" dirty="0"/>
              <a:t> to gain or lose electrons (</a:t>
            </a:r>
            <a:r>
              <a:rPr lang="en-US" sz="2400" dirty="0">
                <a:highlight>
                  <a:srgbClr val="FFFF00"/>
                </a:highlight>
              </a:rPr>
              <a:t>ionic </a:t>
            </a:r>
            <a:r>
              <a:rPr lang="en-US" sz="2400" dirty="0"/>
              <a:t>bonding</a:t>
            </a:r>
            <a:r>
              <a:rPr lang="en-US" sz="2400" b="0" dirty="0"/>
              <a:t>) as their atoms combine to form a molecule (</a:t>
            </a:r>
            <a:r>
              <a:rPr lang="en-US" sz="2400" dirty="0">
                <a:highlight>
                  <a:srgbClr val="FFFF00"/>
                </a:highlight>
              </a:rPr>
              <a:t>covalent </a:t>
            </a:r>
            <a:r>
              <a:rPr lang="en-US" sz="2400" dirty="0"/>
              <a:t>bonding</a:t>
            </a:r>
            <a:r>
              <a:rPr lang="en-US" sz="2400" b="0" dirty="0"/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In doing so, they become a </a:t>
            </a:r>
            <a:r>
              <a:rPr lang="en-US" sz="2400" i="1" dirty="0"/>
              <a:t>molecular ion</a:t>
            </a:r>
            <a:r>
              <a:rPr lang="en-US" sz="2400" b="0" dirty="0"/>
              <a:t>, called a </a:t>
            </a:r>
            <a:r>
              <a:rPr lang="en-US" sz="2400" dirty="0">
                <a:highlight>
                  <a:srgbClr val="FFFF00"/>
                </a:highlight>
              </a:rPr>
              <a:t>polyatomic ion</a:t>
            </a:r>
            <a:r>
              <a:rPr lang="en-US" sz="2400" b="0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15D00-1846-436A-900E-C755CDBC3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13"/>
          <a:stretch/>
        </p:blipFill>
        <p:spPr>
          <a:xfrm>
            <a:off x="1118744" y="3421558"/>
            <a:ext cx="2162128" cy="2719869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B923F-1A82-4615-B5DD-0788C4832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8" b="2"/>
          <a:stretch/>
        </p:blipFill>
        <p:spPr>
          <a:xfrm>
            <a:off x="2402327" y="1452871"/>
            <a:ext cx="1927475" cy="1203079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01CFCC-DD0D-46F5-A312-EA732DC556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1" r="5427" b="-1"/>
          <a:stretch/>
        </p:blipFill>
        <p:spPr>
          <a:xfrm>
            <a:off x="164960" y="1452871"/>
            <a:ext cx="1973469" cy="124514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17403-06D8-484B-81EE-69E856C7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17" y="141110"/>
            <a:ext cx="7440686" cy="115410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300" dirty="0"/>
              <a:t>Polyatomic Ions</a:t>
            </a:r>
            <a:br>
              <a:rPr lang="en-US" sz="2300" dirty="0"/>
            </a:br>
            <a:r>
              <a:rPr lang="en-US" sz="2300" i="1" dirty="0"/>
              <a:t>Example</a:t>
            </a:r>
            <a:r>
              <a:rPr lang="en-US" sz="2300" dirty="0"/>
              <a:t>: </a:t>
            </a:r>
            <a:r>
              <a:rPr lang="en-US" sz="2300" i="1" dirty="0"/>
              <a:t>Breathalyzer Test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97134-796F-43D1-8AD7-7DAC0DCA74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206" y="1302972"/>
            <a:ext cx="7549797" cy="4667286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In one type of Breathalyzer test, an orange liquid (potassium dichromate) turns green in the presence of alcohol.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Potassium dichromate </a:t>
            </a:r>
            <a:r>
              <a:rPr lang="en-US" sz="2000" b="0" dirty="0"/>
              <a:t>contains </a:t>
            </a:r>
            <a:r>
              <a:rPr lang="en-US" sz="2000" b="0" u="sng" dirty="0">
                <a:highlight>
                  <a:srgbClr val="FFFF00"/>
                </a:highlight>
              </a:rPr>
              <a:t>potassium ions </a:t>
            </a:r>
            <a:r>
              <a:rPr lang="en-US" sz="2000" b="0" dirty="0"/>
              <a:t>and </a:t>
            </a:r>
            <a:r>
              <a:rPr lang="en-US" sz="2000" b="0" u="sng" dirty="0">
                <a:highlight>
                  <a:srgbClr val="FFFF00"/>
                </a:highlight>
              </a:rPr>
              <a:t>dichromate ions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Dichromate ion has the formula C</a:t>
            </a:r>
            <a:r>
              <a:rPr lang="en-US" sz="2000" cap="none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7</a:t>
            </a:r>
            <a:r>
              <a:rPr lang="en-US" sz="2000" baseline="30000" dirty="0"/>
              <a:t>2-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___ atoms of chromium and ___ atoms of oxygen; has a charge of ____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atoms </a:t>
            </a:r>
            <a:r>
              <a:rPr lang="en-US" sz="2000" u="sng" dirty="0"/>
              <a:t>oxygen</a:t>
            </a:r>
            <a:r>
              <a:rPr lang="en-US" sz="2000" dirty="0"/>
              <a:t> and </a:t>
            </a:r>
            <a:r>
              <a:rPr lang="en-US" sz="2000" u="sng" dirty="0"/>
              <a:t>chromium</a:t>
            </a:r>
            <a:r>
              <a:rPr lang="en-US" sz="2000" dirty="0"/>
              <a:t> are connected by </a:t>
            </a:r>
            <a:r>
              <a:rPr lang="en-US" sz="2000" b="1" dirty="0">
                <a:highlight>
                  <a:srgbClr val="FFFF00"/>
                </a:highlight>
              </a:rPr>
              <a:t>covalent</a:t>
            </a:r>
            <a:r>
              <a:rPr lang="en-US" sz="2000" dirty="0"/>
              <a:t> bonds to make dichromate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negatively charged </a:t>
            </a:r>
            <a:r>
              <a:rPr lang="en-US" sz="2000" u="sng" dirty="0"/>
              <a:t>dichromate ion </a:t>
            </a:r>
            <a:r>
              <a:rPr lang="en-US" sz="2000" dirty="0"/>
              <a:t>is connected by </a:t>
            </a:r>
            <a:r>
              <a:rPr lang="en-US" sz="2000" b="1" dirty="0">
                <a:highlight>
                  <a:srgbClr val="FFFF00"/>
                </a:highlight>
              </a:rPr>
              <a:t>ionic</a:t>
            </a:r>
            <a:r>
              <a:rPr lang="en-US" sz="2000" dirty="0"/>
              <a:t> bonds to positive </a:t>
            </a:r>
            <a:r>
              <a:rPr lang="en-US" sz="2000" u="sng" dirty="0"/>
              <a:t>potassium ions</a:t>
            </a:r>
            <a:r>
              <a:rPr lang="en-US" sz="2000" dirty="0"/>
              <a:t> in the potassium dichromate.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4E07B90-9F6E-4593-8540-FD238BF52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2580"/>
            <a:ext cx="444398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DB06F2-7851-4E68-887C-3616FCB30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79983" y="715520"/>
            <a:ext cx="64008" cy="26974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6F53B-3A0A-F84F-99E1-CC6633D081C8}"/>
              </a:ext>
            </a:extLst>
          </p:cNvPr>
          <p:cNvSpPr txBox="1"/>
          <p:nvPr/>
        </p:nvSpPr>
        <p:spPr>
          <a:xfrm>
            <a:off x="5133126" y="3505924"/>
            <a:ext cx="666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CB725D-2E29-D14D-A12A-1E29D5093FD4}"/>
              </a:ext>
            </a:extLst>
          </p:cNvPr>
          <p:cNvSpPr txBox="1"/>
          <p:nvPr/>
        </p:nvSpPr>
        <p:spPr>
          <a:xfrm>
            <a:off x="9301606" y="3522315"/>
            <a:ext cx="666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ighlight>
                  <a:srgbClr val="FFFF00"/>
                </a:highlight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A3616C-D108-7F47-8B55-C420328CBDF4}"/>
              </a:ext>
            </a:extLst>
          </p:cNvPr>
          <p:cNvSpPr txBox="1"/>
          <p:nvPr/>
        </p:nvSpPr>
        <p:spPr>
          <a:xfrm>
            <a:off x="8771676" y="3791674"/>
            <a:ext cx="666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ighlight>
                  <a:srgbClr val="FFFF00"/>
                </a:highlight>
              </a:rPr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33082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626" y="1616940"/>
            <a:ext cx="11190374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8B8F9-3DCE-4BD4-B69D-D3D4B947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277" y="467000"/>
            <a:ext cx="5408670" cy="105497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/>
              <a:t>Multi-Valent Metal Compounds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6402-C18C-4A24-B3B7-9449010003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0769" y="1675584"/>
            <a:ext cx="6062777" cy="4160453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sz="2200" dirty="0"/>
              <a:t>Many important metals are multivalent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“multi” means </a:t>
            </a:r>
            <a:r>
              <a:rPr lang="en-US" sz="2200" b="1" u="sng" dirty="0"/>
              <a:t>many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“valent” refers to the </a:t>
            </a:r>
            <a:r>
              <a:rPr lang="en-US" sz="2200" b="1" u="sng" dirty="0"/>
              <a:t>capacity to bond </a:t>
            </a:r>
            <a:r>
              <a:rPr lang="en-US" sz="2200" b="1" dirty="0"/>
              <a:t>(think about the valence shell…)</a:t>
            </a:r>
          </a:p>
          <a:p>
            <a:pPr lvl="1">
              <a:lnSpc>
                <a:spcPct val="130000"/>
              </a:lnSpc>
            </a:pPr>
            <a:r>
              <a:rPr lang="en-US" sz="2200" b="1" dirty="0"/>
              <a:t>So it means that the element has many ways to bond</a:t>
            </a:r>
          </a:p>
          <a:p>
            <a:pPr>
              <a:lnSpc>
                <a:spcPct val="130000"/>
              </a:lnSpc>
            </a:pPr>
            <a:r>
              <a:rPr lang="en-US" sz="2200" dirty="0"/>
              <a:t>Multivalent metals can form </a:t>
            </a:r>
            <a:r>
              <a:rPr lang="en-US" sz="2200" dirty="0">
                <a:highlight>
                  <a:srgbClr val="FFFF00"/>
                </a:highlight>
              </a:rPr>
              <a:t>2 or more </a:t>
            </a:r>
            <a:r>
              <a:rPr lang="en-US" sz="2200" dirty="0"/>
              <a:t>different </a:t>
            </a:r>
            <a:r>
              <a:rPr lang="en-US" sz="2200" dirty="0">
                <a:highlight>
                  <a:srgbClr val="FFFF00"/>
                </a:highlight>
              </a:rPr>
              <a:t>positive</a:t>
            </a:r>
            <a:r>
              <a:rPr lang="en-US" sz="2200" dirty="0"/>
              <a:t> ions with different ion charges</a:t>
            </a:r>
          </a:p>
          <a:p>
            <a:pPr>
              <a:lnSpc>
                <a:spcPct val="130000"/>
              </a:lnSpc>
            </a:pP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2B47F-79BA-4C98-B87D-200FEB799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279" y="2621907"/>
            <a:ext cx="4372189" cy="2098649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-2732"/>
            <a:ext cx="4626864" cy="15767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BC9A1BA-B796-AE42-8EEB-BD3933E4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pPr algn="l">
              <a:lnSpc>
                <a:spcPct val="115000"/>
              </a:lnSpc>
            </a:pPr>
            <a:br>
              <a:rPr lang="en-US" sz="3400" b="0" cap="all" dirty="0">
                <a:solidFill>
                  <a:schemeClr val="bg1"/>
                </a:solidFill>
              </a:rPr>
            </a:br>
            <a:r>
              <a:rPr lang="en-US" sz="3400" b="0" cap="all" dirty="0">
                <a:solidFill>
                  <a:schemeClr val="bg1"/>
                </a:solidFill>
              </a:rPr>
              <a:t>Part A: Writing </a:t>
            </a:r>
            <a:r>
              <a:rPr lang="en-US" sz="3400" b="0" u="sng" cap="all" dirty="0">
                <a:solidFill>
                  <a:schemeClr val="bg1"/>
                </a:solidFill>
              </a:rPr>
              <a:t>Formulas</a:t>
            </a:r>
            <a:r>
              <a:rPr lang="en-US" sz="3400" b="0" cap="all" dirty="0">
                <a:solidFill>
                  <a:schemeClr val="bg1"/>
                </a:solidFill>
              </a:rPr>
              <a:t> of compounds with polyatomic 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0AB6C7-ECE6-4D0A-85D7-607621F7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38059"/>
            <a:ext cx="4626862" cy="35517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31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DACAE-059B-4F1B-9E99-535C39EB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83" y="164506"/>
            <a:ext cx="3054350" cy="4829013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6A8BF-1BE6-419D-AAE4-E4FEBC17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316" y="265706"/>
            <a:ext cx="6693567" cy="116280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300" dirty="0">
                <a:solidFill>
                  <a:schemeClr val="bg1"/>
                </a:solidFill>
              </a:rPr>
              <a:t>FORMULAS OF POLYATOMIC 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BBD0C-BB72-45F2-A28A-196112BCCF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2316" y="1964073"/>
            <a:ext cx="6693567" cy="3029446"/>
          </a:xfrm>
        </p:spPr>
        <p:txBody>
          <a:bodyPr>
            <a:noAutofit/>
          </a:bodyPr>
          <a:lstStyle/>
          <a:p>
            <a:r>
              <a:rPr lang="en-US" sz="2000" b="0" dirty="0"/>
              <a:t>We already learned that some </a:t>
            </a:r>
            <a:r>
              <a:rPr lang="en-US" sz="2000" i="1" dirty="0"/>
              <a:t>molecules</a:t>
            </a:r>
            <a:r>
              <a:rPr lang="en-US" sz="2000" b="0" dirty="0"/>
              <a:t> can </a:t>
            </a:r>
            <a:r>
              <a:rPr lang="en-US" sz="2000" dirty="0">
                <a:highlight>
                  <a:srgbClr val="FFFF00"/>
                </a:highlight>
              </a:rPr>
              <a:t>gain</a:t>
            </a:r>
            <a:r>
              <a:rPr lang="en-US" sz="2000" b="0" dirty="0"/>
              <a:t> or </a:t>
            </a:r>
            <a:r>
              <a:rPr lang="en-US" sz="2000" dirty="0">
                <a:highlight>
                  <a:srgbClr val="FFFF00"/>
                </a:highlight>
              </a:rPr>
              <a:t>lose</a:t>
            </a:r>
            <a:r>
              <a:rPr lang="en-US" sz="2000" b="0" dirty="0"/>
              <a:t> electrons to become </a:t>
            </a:r>
            <a:r>
              <a:rPr lang="en-US" sz="2000" dirty="0"/>
              <a:t>polyatomic ions</a:t>
            </a:r>
          </a:p>
          <a:p>
            <a:r>
              <a:rPr lang="en-US" sz="2000" b="0" dirty="0"/>
              <a:t>Because a polyatomic ion carries an electric charge, it </a:t>
            </a:r>
            <a:r>
              <a:rPr lang="en-US" sz="2000" dirty="0">
                <a:highlight>
                  <a:srgbClr val="FFFF00"/>
                </a:highlight>
              </a:rPr>
              <a:t>cannot</a:t>
            </a:r>
            <a:r>
              <a:rPr lang="en-US" sz="2000" b="0" dirty="0"/>
              <a:t> exist on its own. It is always paired up with ions that carry an </a:t>
            </a:r>
            <a:r>
              <a:rPr lang="en-US" sz="2000" dirty="0"/>
              <a:t>opposite</a:t>
            </a:r>
            <a:r>
              <a:rPr lang="en-US" sz="2000" b="0" dirty="0"/>
              <a:t> charge.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0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DACAE-059B-4F1B-9E99-535C39EB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83" y="164506"/>
            <a:ext cx="3054350" cy="4829013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6A8BF-1BE6-419D-AAE4-E4FEBC17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316" y="265706"/>
            <a:ext cx="6693567" cy="116280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300" dirty="0">
                <a:solidFill>
                  <a:schemeClr val="bg1"/>
                </a:solidFill>
              </a:rPr>
              <a:t>FORMULAS OF POLYATOMIC 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BBD0C-BB72-45F2-A28A-196112BCCF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2316" y="1964073"/>
            <a:ext cx="6693567" cy="3029446"/>
          </a:xfrm>
        </p:spPr>
        <p:txBody>
          <a:bodyPr>
            <a:noAutofit/>
          </a:bodyPr>
          <a:lstStyle/>
          <a:p>
            <a:pPr lvl="0"/>
            <a:r>
              <a:rPr lang="en-US" sz="2400" b="0" dirty="0"/>
              <a:t>Polyatomic ions often have </a:t>
            </a:r>
            <a:r>
              <a:rPr lang="en-US" sz="2400" dirty="0">
                <a:highlight>
                  <a:srgbClr val="FFFF00"/>
                </a:highlight>
              </a:rPr>
              <a:t>common names</a:t>
            </a:r>
            <a:r>
              <a:rPr lang="en-US" sz="2400" b="0" dirty="0"/>
              <a:t>, so if you do </a:t>
            </a:r>
            <a:r>
              <a:rPr lang="en-US" sz="2400" dirty="0"/>
              <a:t>not</a:t>
            </a:r>
            <a:r>
              <a:rPr lang="en-US" sz="2400" b="0" dirty="0"/>
              <a:t> see the word listed as an element on the periodic table, chances are it is a polyatomic ion so refer to the table of common polyatomic ions</a:t>
            </a:r>
            <a:endParaRPr lang="en-CA" sz="24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B90B-41BC-1043-A5BD-7E4C9D4910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609" y="53133"/>
            <a:ext cx="3411538" cy="1332674"/>
          </a:xfrm>
        </p:spPr>
        <p:txBody>
          <a:bodyPr/>
          <a:lstStyle/>
          <a:p>
            <a:r>
              <a:rPr lang="en-US" dirty="0"/>
              <a:t>Example: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A5A1C1-B05F-C54C-A573-1338E3AD75E4}"/>
              </a:ext>
            </a:extLst>
          </p:cNvPr>
          <p:cNvGrpSpPr/>
          <p:nvPr/>
        </p:nvGrpSpPr>
        <p:grpSpPr>
          <a:xfrm>
            <a:off x="3347363" y="365125"/>
            <a:ext cx="4801094" cy="1332674"/>
            <a:chOff x="347" y="2770"/>
            <a:chExt cx="4104913" cy="133267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B4F0B5A-09FB-FC48-9BF0-C068B0DF8815}"/>
                </a:ext>
              </a:extLst>
            </p:cNvPr>
            <p:cNvSpPr/>
            <p:nvPr/>
          </p:nvSpPr>
          <p:spPr>
            <a:xfrm>
              <a:off x="347" y="2770"/>
              <a:ext cx="4104913" cy="1332674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D82E345-0DDB-2944-AAA3-16A69C3AF487}"/>
                </a:ext>
              </a:extLst>
            </p:cNvPr>
            <p:cNvSpPr txBox="1"/>
            <p:nvPr/>
          </p:nvSpPr>
          <p:spPr>
            <a:xfrm>
              <a:off x="65403" y="67826"/>
              <a:ext cx="3974801" cy="1202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sodium chromate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56F57DC-96C5-2844-808B-4AF6169F2BF7}"/>
              </a:ext>
            </a:extLst>
          </p:cNvPr>
          <p:cNvSpPr txBox="1"/>
          <p:nvPr/>
        </p:nvSpPr>
        <p:spPr>
          <a:xfrm>
            <a:off x="4513159" y="2246296"/>
            <a:ext cx="1873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Na </a:t>
            </a:r>
            <a:r>
              <a:rPr lang="en-US" sz="4000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3DD0B-20EC-274C-9A91-AFBBEBFC488A}"/>
              </a:ext>
            </a:extLst>
          </p:cNvPr>
          <p:cNvSpPr txBox="1"/>
          <p:nvPr/>
        </p:nvSpPr>
        <p:spPr>
          <a:xfrm>
            <a:off x="6643040" y="2282270"/>
            <a:ext cx="1873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CrO</a:t>
            </a:r>
            <a:r>
              <a:rPr lang="en-US" sz="4000" baseline="-25000" dirty="0">
                <a:solidFill>
                  <a:srgbClr val="0070C0"/>
                </a:solidFill>
              </a:rPr>
              <a:t>4 </a:t>
            </a:r>
            <a:r>
              <a:rPr lang="en-US" sz="4000" baseline="30000" dirty="0">
                <a:solidFill>
                  <a:srgbClr val="0070C0"/>
                </a:solidFill>
              </a:rPr>
              <a:t>2-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1F1F6E-5B5C-8145-AB48-FFA3F04AE466}"/>
              </a:ext>
            </a:extLst>
          </p:cNvPr>
          <p:cNvCxnSpPr/>
          <p:nvPr/>
        </p:nvCxnSpPr>
        <p:spPr>
          <a:xfrm>
            <a:off x="5051502" y="1427356"/>
            <a:ext cx="0" cy="8549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7FB12D-47D3-1B45-A5D4-6A45CA9A44BB}"/>
              </a:ext>
            </a:extLst>
          </p:cNvPr>
          <p:cNvCxnSpPr/>
          <p:nvPr/>
        </p:nvCxnSpPr>
        <p:spPr>
          <a:xfrm>
            <a:off x="7110761" y="1393895"/>
            <a:ext cx="0" cy="85491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4172DD-8D43-A644-9892-A2245136880F}"/>
              </a:ext>
            </a:extLst>
          </p:cNvPr>
          <p:cNvSpPr txBox="1"/>
          <p:nvPr/>
        </p:nvSpPr>
        <p:spPr>
          <a:xfrm>
            <a:off x="5260838" y="4637630"/>
            <a:ext cx="2286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70C0"/>
                </a:solidFill>
              </a:rPr>
              <a:t>CrO</a:t>
            </a:r>
            <a:r>
              <a:rPr lang="en-US" sz="4000" baseline="-25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CB3AF4-7866-E041-997A-CB8BFE58A818}"/>
              </a:ext>
            </a:extLst>
          </p:cNvPr>
          <p:cNvSpPr/>
          <p:nvPr/>
        </p:nvSpPr>
        <p:spPr>
          <a:xfrm>
            <a:off x="5350052" y="2250088"/>
            <a:ext cx="445755" cy="4680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B7834A-3789-4041-AF2C-9CCAB9208C42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5379469" y="3091054"/>
            <a:ext cx="2167998" cy="19005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D23197-CD2B-8741-A62F-55506BF76C93}"/>
              </a:ext>
            </a:extLst>
          </p:cNvPr>
          <p:cNvCxnSpPr>
            <a:cxnSpLocks/>
          </p:cNvCxnSpPr>
          <p:nvPr/>
        </p:nvCxnSpPr>
        <p:spPr>
          <a:xfrm flipH="1">
            <a:off x="6262255" y="2859652"/>
            <a:ext cx="1815962" cy="170345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5C6D904-2649-1246-A84F-6405BFA8D1A9}"/>
              </a:ext>
            </a:extLst>
          </p:cNvPr>
          <p:cNvSpPr txBox="1"/>
          <p:nvPr/>
        </p:nvSpPr>
        <p:spPr>
          <a:xfrm>
            <a:off x="5934306" y="4913397"/>
            <a:ext cx="32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72317-B835-D648-8BA7-17EBB6D49C5D}"/>
              </a:ext>
            </a:extLst>
          </p:cNvPr>
          <p:cNvSpPr txBox="1"/>
          <p:nvPr/>
        </p:nvSpPr>
        <p:spPr>
          <a:xfrm>
            <a:off x="5350052" y="5424024"/>
            <a:ext cx="4089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Answer: </a:t>
            </a:r>
            <a:r>
              <a:rPr lang="en-US" sz="4000" dirty="0">
                <a:highlight>
                  <a:srgbClr val="FFFF00"/>
                </a:highlight>
              </a:rPr>
              <a:t>Na</a:t>
            </a:r>
            <a:r>
              <a:rPr lang="en-US" sz="4000" baseline="-25000" dirty="0">
                <a:highlight>
                  <a:srgbClr val="FFFF00"/>
                </a:highlight>
              </a:rPr>
              <a:t>2</a:t>
            </a:r>
            <a:r>
              <a:rPr lang="en-US" sz="4000" dirty="0">
                <a:highlight>
                  <a:srgbClr val="FFFF00"/>
                </a:highlight>
              </a:rPr>
              <a:t>CrO</a:t>
            </a:r>
            <a:r>
              <a:rPr lang="en-US" sz="4000" baseline="-25000" dirty="0">
                <a:highlight>
                  <a:srgbClr val="FFFF00"/>
                </a:highlight>
              </a:rPr>
              <a:t>4</a:t>
            </a:r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10E26308-B04A-FB41-8593-61C84B663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8"/>
          <a:stretch/>
        </p:blipFill>
        <p:spPr>
          <a:xfrm>
            <a:off x="8404931" y="66450"/>
            <a:ext cx="3743473" cy="6141359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185EF0A-686C-3848-A4DF-3B34F9233E79}"/>
              </a:ext>
            </a:extLst>
          </p:cNvPr>
          <p:cNvSpPr txBox="1"/>
          <p:nvPr/>
        </p:nvSpPr>
        <p:spPr>
          <a:xfrm rot="2031079">
            <a:off x="7009843" y="4095784"/>
            <a:ext cx="132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We don’t need to put the “1”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BA320E-D96C-8D4B-AF9E-E545432835F5}"/>
              </a:ext>
            </a:extLst>
          </p:cNvPr>
          <p:cNvSpPr/>
          <p:nvPr/>
        </p:nvSpPr>
        <p:spPr>
          <a:xfrm>
            <a:off x="7926084" y="2243480"/>
            <a:ext cx="614109" cy="51226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1" grpId="0"/>
      <p:bldP spid="12" grpId="0" animBg="1"/>
      <p:bldP spid="19" grpId="0"/>
      <p:bldP spid="23" grpId="0"/>
      <p:bldP spid="2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B90B-41BC-1043-A5BD-7E4C9D4910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595" y="324530"/>
            <a:ext cx="3411538" cy="992949"/>
          </a:xfrm>
        </p:spPr>
        <p:txBody>
          <a:bodyPr/>
          <a:lstStyle/>
          <a:p>
            <a:r>
              <a:rPr lang="en-US" dirty="0"/>
              <a:t>Example: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A5A1C1-B05F-C54C-A573-1338E3AD75E4}"/>
              </a:ext>
            </a:extLst>
          </p:cNvPr>
          <p:cNvGrpSpPr/>
          <p:nvPr/>
        </p:nvGrpSpPr>
        <p:grpSpPr>
          <a:xfrm>
            <a:off x="3325096" y="365125"/>
            <a:ext cx="4907916" cy="1332674"/>
            <a:chOff x="347" y="2770"/>
            <a:chExt cx="4104913" cy="133267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B4F0B5A-09FB-FC48-9BF0-C068B0DF8815}"/>
                </a:ext>
              </a:extLst>
            </p:cNvPr>
            <p:cNvSpPr/>
            <p:nvPr/>
          </p:nvSpPr>
          <p:spPr>
            <a:xfrm>
              <a:off x="347" y="2770"/>
              <a:ext cx="4104913" cy="1332674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D82E345-0DDB-2944-AAA3-16A69C3AF487}"/>
                </a:ext>
              </a:extLst>
            </p:cNvPr>
            <p:cNvSpPr txBox="1"/>
            <p:nvPr/>
          </p:nvSpPr>
          <p:spPr>
            <a:xfrm>
              <a:off x="65403" y="67826"/>
              <a:ext cx="3974801" cy="1202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dirty="0"/>
                <a:t>t</a:t>
              </a:r>
              <a:r>
                <a:rPr lang="en-US" sz="3700" kern="1200" dirty="0"/>
                <a:t>in(II) hydroxide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56F57DC-96C5-2844-808B-4AF6169F2BF7}"/>
              </a:ext>
            </a:extLst>
          </p:cNvPr>
          <p:cNvSpPr txBox="1"/>
          <p:nvPr/>
        </p:nvSpPr>
        <p:spPr>
          <a:xfrm>
            <a:off x="4513159" y="2246296"/>
            <a:ext cx="1873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Sn </a:t>
            </a:r>
            <a:r>
              <a:rPr lang="en-US" sz="4000" baseline="30000" dirty="0">
                <a:solidFill>
                  <a:srgbClr val="FF0000"/>
                </a:solidFill>
              </a:rPr>
              <a:t>2+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3DD0B-20EC-274C-9A91-AFBBEBFC488A}"/>
              </a:ext>
            </a:extLst>
          </p:cNvPr>
          <p:cNvSpPr txBox="1"/>
          <p:nvPr/>
        </p:nvSpPr>
        <p:spPr>
          <a:xfrm>
            <a:off x="6643040" y="2282270"/>
            <a:ext cx="1873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OH </a:t>
            </a:r>
            <a:r>
              <a:rPr lang="en-US" sz="4000" baseline="-25000" dirty="0">
                <a:solidFill>
                  <a:srgbClr val="0070C0"/>
                </a:solidFill>
              </a:rPr>
              <a:t> </a:t>
            </a:r>
            <a:r>
              <a:rPr lang="en-US" sz="4000" baseline="30000" dirty="0">
                <a:solidFill>
                  <a:srgbClr val="0070C0"/>
                </a:solidFill>
              </a:rPr>
              <a:t>-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1F1F6E-5B5C-8145-AB48-FFA3F04AE466}"/>
              </a:ext>
            </a:extLst>
          </p:cNvPr>
          <p:cNvCxnSpPr/>
          <p:nvPr/>
        </p:nvCxnSpPr>
        <p:spPr>
          <a:xfrm>
            <a:off x="5051502" y="1427356"/>
            <a:ext cx="0" cy="8549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7FB12D-47D3-1B45-A5D4-6A45CA9A44BB}"/>
              </a:ext>
            </a:extLst>
          </p:cNvPr>
          <p:cNvCxnSpPr/>
          <p:nvPr/>
        </p:nvCxnSpPr>
        <p:spPr>
          <a:xfrm>
            <a:off x="7110761" y="1393895"/>
            <a:ext cx="0" cy="85491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4172DD-8D43-A644-9892-A2245136880F}"/>
              </a:ext>
            </a:extLst>
          </p:cNvPr>
          <p:cNvSpPr txBox="1"/>
          <p:nvPr/>
        </p:nvSpPr>
        <p:spPr>
          <a:xfrm>
            <a:off x="5267237" y="4410184"/>
            <a:ext cx="276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Sn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70C0"/>
                </a:solidFill>
              </a:rPr>
              <a:t> OH</a:t>
            </a:r>
            <a:endParaRPr lang="en-US" sz="4000" baseline="-25000" dirty="0">
              <a:solidFill>
                <a:srgbClr val="0070C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CB3AF4-7866-E041-997A-CB8BFE58A818}"/>
              </a:ext>
            </a:extLst>
          </p:cNvPr>
          <p:cNvSpPr/>
          <p:nvPr/>
        </p:nvSpPr>
        <p:spPr>
          <a:xfrm>
            <a:off x="5195483" y="2173169"/>
            <a:ext cx="852207" cy="5402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B7834A-3789-4041-AF2C-9CCAB9208C42}"/>
              </a:ext>
            </a:extLst>
          </p:cNvPr>
          <p:cNvCxnSpPr>
            <a:cxnSpLocks/>
          </p:cNvCxnSpPr>
          <p:nvPr/>
        </p:nvCxnSpPr>
        <p:spPr>
          <a:xfrm>
            <a:off x="5598275" y="2810152"/>
            <a:ext cx="1873405" cy="15717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5BA320E-D96C-8D4B-AF9E-E545432835F5}"/>
              </a:ext>
            </a:extLst>
          </p:cNvPr>
          <p:cNvSpPr/>
          <p:nvPr/>
        </p:nvSpPr>
        <p:spPr>
          <a:xfrm>
            <a:off x="7554670" y="2245478"/>
            <a:ext cx="725251" cy="55790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D23197-CD2B-8741-A62F-55506BF76C93}"/>
              </a:ext>
            </a:extLst>
          </p:cNvPr>
          <p:cNvCxnSpPr>
            <a:cxnSpLocks/>
          </p:cNvCxnSpPr>
          <p:nvPr/>
        </p:nvCxnSpPr>
        <p:spPr>
          <a:xfrm flipH="1">
            <a:off x="5985349" y="2907298"/>
            <a:ext cx="1642539" cy="157175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5C6D904-2649-1246-A84F-6405BFA8D1A9}"/>
              </a:ext>
            </a:extLst>
          </p:cNvPr>
          <p:cNvSpPr txBox="1"/>
          <p:nvPr/>
        </p:nvSpPr>
        <p:spPr>
          <a:xfrm>
            <a:off x="7367174" y="4642414"/>
            <a:ext cx="32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72317-B835-D648-8BA7-17EBB6D49C5D}"/>
              </a:ext>
            </a:extLst>
          </p:cNvPr>
          <p:cNvSpPr txBox="1"/>
          <p:nvPr/>
        </p:nvSpPr>
        <p:spPr>
          <a:xfrm>
            <a:off x="3589147" y="5472208"/>
            <a:ext cx="5139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Answer: Sn(OH)</a:t>
            </a:r>
            <a:r>
              <a:rPr lang="en-US" sz="4000" baseline="-25000" dirty="0"/>
              <a:t>2</a:t>
            </a:r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10E26308-B04A-FB41-8593-61C84B66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997" y="24886"/>
            <a:ext cx="3884408" cy="6141359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7E05A9-BEA4-7940-BFC0-74A42E89FFC3}"/>
              </a:ext>
            </a:extLst>
          </p:cNvPr>
          <p:cNvSpPr txBox="1"/>
          <p:nvPr/>
        </p:nvSpPr>
        <p:spPr>
          <a:xfrm>
            <a:off x="6032736" y="4346063"/>
            <a:ext cx="174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(     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C148D5-9989-3A4C-9607-39744D842B33}"/>
              </a:ext>
            </a:extLst>
          </p:cNvPr>
          <p:cNvSpPr txBox="1"/>
          <p:nvPr/>
        </p:nvSpPr>
        <p:spPr>
          <a:xfrm>
            <a:off x="1537856" y="4125588"/>
            <a:ext cx="318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NEED brackets to ensure it’s two of the whole hydroxide molecule, not just the “H”</a:t>
            </a:r>
          </a:p>
        </p:txBody>
      </p:sp>
    </p:spTree>
    <p:extLst>
      <p:ext uri="{BB962C8B-B14F-4D97-AF65-F5344CB8AC3E}">
        <p14:creationId xmlns:p14="http://schemas.microsoft.com/office/powerpoint/2010/main" val="39668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1" grpId="0"/>
      <p:bldP spid="12" grpId="0" animBg="1"/>
      <p:bldP spid="16" grpId="0" animBg="1"/>
      <p:bldP spid="19" grpId="0"/>
      <p:bldP spid="23" grpId="0"/>
      <p:bldP spid="15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 few…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3EE5F0-F09B-CD4E-962A-6A3C4B5AB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66" y="3140998"/>
            <a:ext cx="11327993" cy="21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69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Solutions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F1C536-3F92-C544-8FDA-6CB789795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81" y="3120705"/>
            <a:ext cx="10804259" cy="201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83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-2732"/>
            <a:ext cx="4626864" cy="15767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BC9A1BA-B796-AE42-8EEB-BD3933E4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l">
              <a:lnSpc>
                <a:spcPct val="115000"/>
              </a:lnSpc>
            </a:pPr>
            <a:br>
              <a:rPr lang="en-US" sz="3400" b="0" cap="all" dirty="0">
                <a:solidFill>
                  <a:schemeClr val="bg1"/>
                </a:solidFill>
              </a:rPr>
            </a:br>
            <a:r>
              <a:rPr lang="en-US" sz="3400" b="0" cap="all" dirty="0">
                <a:solidFill>
                  <a:schemeClr val="bg1"/>
                </a:solidFill>
              </a:rPr>
              <a:t>Part B: naming compounds with polyatomic 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0AB6C7-ECE6-4D0A-85D7-607621F7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38059"/>
            <a:ext cx="4626862" cy="35517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14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B90B-41BC-1043-A5BD-7E4C9D4910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3411538" cy="1333500"/>
          </a:xfrm>
        </p:spPr>
        <p:txBody>
          <a:bodyPr/>
          <a:lstStyle/>
          <a:p>
            <a:r>
              <a:rPr lang="en-US" dirty="0"/>
              <a:t>Example: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A5A1C1-B05F-C54C-A573-1338E3AD75E4}"/>
              </a:ext>
            </a:extLst>
          </p:cNvPr>
          <p:cNvGrpSpPr/>
          <p:nvPr/>
        </p:nvGrpSpPr>
        <p:grpSpPr>
          <a:xfrm>
            <a:off x="4043542" y="507627"/>
            <a:ext cx="4104913" cy="1332674"/>
            <a:chOff x="347" y="2770"/>
            <a:chExt cx="4104913" cy="133267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B4F0B5A-09FB-FC48-9BF0-C068B0DF8815}"/>
                </a:ext>
              </a:extLst>
            </p:cNvPr>
            <p:cNvSpPr/>
            <p:nvPr/>
          </p:nvSpPr>
          <p:spPr>
            <a:xfrm>
              <a:off x="347" y="2770"/>
              <a:ext cx="4104913" cy="1332674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D82E345-0DDB-2944-AAA3-16A69C3AF487}"/>
                </a:ext>
              </a:extLst>
            </p:cNvPr>
            <p:cNvSpPr txBox="1"/>
            <p:nvPr/>
          </p:nvSpPr>
          <p:spPr>
            <a:xfrm>
              <a:off x="65403" y="67826"/>
              <a:ext cx="3974801" cy="1202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NaCH</a:t>
              </a:r>
              <a:r>
                <a:rPr lang="en-US" sz="3700" kern="1200" baseline="-25000" dirty="0"/>
                <a:t>3</a:t>
              </a:r>
              <a:r>
                <a:rPr lang="en-US" sz="3700" kern="1200" dirty="0"/>
                <a:t>COO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56F57DC-96C5-2844-808B-4AF6169F2BF7}"/>
              </a:ext>
            </a:extLst>
          </p:cNvPr>
          <p:cNvSpPr txBox="1"/>
          <p:nvPr/>
        </p:nvSpPr>
        <p:spPr>
          <a:xfrm>
            <a:off x="3886201" y="2246296"/>
            <a:ext cx="250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sodium </a:t>
            </a:r>
            <a:endParaRPr lang="en-US" sz="4000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3DD0B-20EC-274C-9A91-AFBBEBFC488A}"/>
              </a:ext>
            </a:extLst>
          </p:cNvPr>
          <p:cNvSpPr txBox="1"/>
          <p:nvPr/>
        </p:nvSpPr>
        <p:spPr>
          <a:xfrm>
            <a:off x="5961408" y="2218281"/>
            <a:ext cx="2302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acetate</a:t>
            </a:r>
            <a:endParaRPr lang="en-US" sz="4000" baseline="300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72317-B835-D648-8BA7-17EBB6D49C5D}"/>
              </a:ext>
            </a:extLst>
          </p:cNvPr>
          <p:cNvSpPr txBox="1"/>
          <p:nvPr/>
        </p:nvSpPr>
        <p:spPr>
          <a:xfrm>
            <a:off x="4917885" y="3220580"/>
            <a:ext cx="4089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That’s it!</a:t>
            </a:r>
            <a:endParaRPr lang="en-US" sz="4000" i="1" baseline="-25000" dirty="0"/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10E26308-B04A-FB41-8593-61C84B66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997" y="24886"/>
            <a:ext cx="3884408" cy="6141359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559ED86-1F31-8F49-AA1C-8B13867A1F45}"/>
              </a:ext>
            </a:extLst>
          </p:cNvPr>
          <p:cNvGrpSpPr/>
          <p:nvPr/>
        </p:nvGrpSpPr>
        <p:grpSpPr>
          <a:xfrm>
            <a:off x="4042308" y="518184"/>
            <a:ext cx="4104913" cy="1332674"/>
            <a:chOff x="347" y="2770"/>
            <a:chExt cx="4104913" cy="1332674"/>
          </a:xfrm>
          <a:solidFill>
            <a:schemeClr val="bg1"/>
          </a:solidFill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4CF5A22-913F-0146-83C1-D913D481DF3F}"/>
                </a:ext>
              </a:extLst>
            </p:cNvPr>
            <p:cNvSpPr/>
            <p:nvPr/>
          </p:nvSpPr>
          <p:spPr>
            <a:xfrm>
              <a:off x="347" y="2770"/>
              <a:ext cx="4104913" cy="1332674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AA17D39C-85C0-4A42-BCF5-579B80AB901A}"/>
                </a:ext>
              </a:extLst>
            </p:cNvPr>
            <p:cNvSpPr txBox="1"/>
            <p:nvPr/>
          </p:nvSpPr>
          <p:spPr>
            <a:xfrm>
              <a:off x="65403" y="67826"/>
              <a:ext cx="3974801" cy="12025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dirty="0">
                  <a:solidFill>
                    <a:srgbClr val="FF0000"/>
                  </a:solidFill>
                </a:rPr>
                <a:t>Na</a:t>
              </a:r>
              <a:r>
                <a:rPr lang="en-US" sz="3700" dirty="0">
                  <a:solidFill>
                    <a:srgbClr val="0070C0"/>
                  </a:solidFill>
                </a:rPr>
                <a:t>C</a:t>
              </a:r>
              <a:r>
                <a:rPr lang="en-US" sz="3700" kern="1200" dirty="0">
                  <a:solidFill>
                    <a:srgbClr val="0070C0"/>
                  </a:solidFill>
                </a:rPr>
                <a:t>H</a:t>
              </a:r>
              <a:r>
                <a:rPr lang="en-US" sz="3700" kern="1200" baseline="-25000" dirty="0">
                  <a:solidFill>
                    <a:srgbClr val="0070C0"/>
                  </a:solidFill>
                </a:rPr>
                <a:t>3</a:t>
              </a:r>
              <a:r>
                <a:rPr lang="en-US" sz="3700" kern="1200" dirty="0">
                  <a:solidFill>
                    <a:srgbClr val="0070C0"/>
                  </a:solidFill>
                </a:rPr>
                <a:t>COO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1F1F6E-5B5C-8145-AB48-FFA3F04AE466}"/>
              </a:ext>
            </a:extLst>
          </p:cNvPr>
          <p:cNvCxnSpPr/>
          <p:nvPr/>
        </p:nvCxnSpPr>
        <p:spPr>
          <a:xfrm>
            <a:off x="5185666" y="1417328"/>
            <a:ext cx="0" cy="8549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7FB12D-47D3-1B45-A5D4-6A45CA9A44BB}"/>
              </a:ext>
            </a:extLst>
          </p:cNvPr>
          <p:cNvCxnSpPr/>
          <p:nvPr/>
        </p:nvCxnSpPr>
        <p:spPr>
          <a:xfrm>
            <a:off x="6643040" y="1450912"/>
            <a:ext cx="0" cy="85491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B90B-41BC-1043-A5BD-7E4C9D4910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80159"/>
            <a:ext cx="3411538" cy="914666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F57DC-96C5-2844-808B-4AF6169F2BF7}"/>
              </a:ext>
            </a:extLst>
          </p:cNvPr>
          <p:cNvSpPr txBox="1"/>
          <p:nvPr/>
        </p:nvSpPr>
        <p:spPr>
          <a:xfrm>
            <a:off x="1894995" y="2230629"/>
            <a:ext cx="286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chromium </a:t>
            </a:r>
            <a:endParaRPr lang="en-US" sz="4000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3DD0B-20EC-274C-9A91-AFBBEBFC488A}"/>
              </a:ext>
            </a:extLst>
          </p:cNvPr>
          <p:cNvSpPr txBox="1"/>
          <p:nvPr/>
        </p:nvSpPr>
        <p:spPr>
          <a:xfrm>
            <a:off x="5532994" y="2283854"/>
            <a:ext cx="2709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hydroxide</a:t>
            </a:r>
            <a:endParaRPr lang="en-US" sz="4000" baseline="300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72317-B835-D648-8BA7-17EBB6D49C5D}"/>
              </a:ext>
            </a:extLst>
          </p:cNvPr>
          <p:cNvSpPr txBox="1"/>
          <p:nvPr/>
        </p:nvSpPr>
        <p:spPr>
          <a:xfrm>
            <a:off x="3762191" y="2980128"/>
            <a:ext cx="38844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WAIT!!</a:t>
            </a:r>
          </a:p>
          <a:p>
            <a:pPr algn="ctr"/>
            <a:r>
              <a:rPr lang="en-US" sz="2000" i="1" dirty="0"/>
              <a:t>Don’t forget to check if you’re using a multivalent metal. Is chromium multivalent?</a:t>
            </a:r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10E26308-B04A-FB41-8593-61C84B66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997" y="24886"/>
            <a:ext cx="3884408" cy="6141359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559ED86-1F31-8F49-AA1C-8B13867A1F45}"/>
              </a:ext>
            </a:extLst>
          </p:cNvPr>
          <p:cNvGrpSpPr/>
          <p:nvPr/>
        </p:nvGrpSpPr>
        <p:grpSpPr>
          <a:xfrm>
            <a:off x="3157983" y="560624"/>
            <a:ext cx="4104913" cy="1332674"/>
            <a:chOff x="347" y="2770"/>
            <a:chExt cx="4104913" cy="1332674"/>
          </a:xfrm>
          <a:solidFill>
            <a:schemeClr val="bg1"/>
          </a:solidFill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4CF5A22-913F-0146-83C1-D913D481DF3F}"/>
                </a:ext>
              </a:extLst>
            </p:cNvPr>
            <p:cNvSpPr/>
            <p:nvPr/>
          </p:nvSpPr>
          <p:spPr>
            <a:xfrm>
              <a:off x="347" y="2770"/>
              <a:ext cx="4104913" cy="1332674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AA17D39C-85C0-4A42-BCF5-579B80AB901A}"/>
                </a:ext>
              </a:extLst>
            </p:cNvPr>
            <p:cNvSpPr txBox="1"/>
            <p:nvPr/>
          </p:nvSpPr>
          <p:spPr>
            <a:xfrm>
              <a:off x="65403" y="67826"/>
              <a:ext cx="3974801" cy="12025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>
                  <a:solidFill>
                    <a:srgbClr val="FF0000"/>
                  </a:solidFill>
                </a:rPr>
                <a:t>Cr(</a:t>
              </a:r>
              <a:r>
                <a:rPr lang="en-US" sz="3700" kern="1200" dirty="0">
                  <a:solidFill>
                    <a:srgbClr val="0070C0"/>
                  </a:solidFill>
                </a:rPr>
                <a:t>OH</a:t>
              </a:r>
              <a:r>
                <a:rPr lang="en-US" sz="3700" kern="1200" dirty="0">
                  <a:solidFill>
                    <a:srgbClr val="FF0000"/>
                  </a:solidFill>
                </a:rPr>
                <a:t>)</a:t>
              </a:r>
              <a:r>
                <a:rPr lang="en-US" sz="3700" kern="1200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1F1F6E-5B5C-8145-AB48-FFA3F04AE466}"/>
              </a:ext>
            </a:extLst>
          </p:cNvPr>
          <p:cNvCxnSpPr>
            <a:cxnSpLocks/>
          </p:cNvCxnSpPr>
          <p:nvPr/>
        </p:nvCxnSpPr>
        <p:spPr>
          <a:xfrm flipH="1">
            <a:off x="4177335" y="1412844"/>
            <a:ext cx="298084" cy="9195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7FB12D-47D3-1B45-A5D4-6A45CA9A44BB}"/>
              </a:ext>
            </a:extLst>
          </p:cNvPr>
          <p:cNvCxnSpPr>
            <a:cxnSpLocks/>
          </p:cNvCxnSpPr>
          <p:nvPr/>
        </p:nvCxnSpPr>
        <p:spPr>
          <a:xfrm>
            <a:off x="5624388" y="1427518"/>
            <a:ext cx="160008" cy="87872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2106FAA-BB64-A041-A545-2132C7A89D83}"/>
              </a:ext>
            </a:extLst>
          </p:cNvPr>
          <p:cNvSpPr txBox="1"/>
          <p:nvPr/>
        </p:nvSpPr>
        <p:spPr>
          <a:xfrm>
            <a:off x="3161063" y="4611344"/>
            <a:ext cx="330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YES!! So we need a Roman Numeral to indicate which ion we’re talking about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FE4488-1FA6-894D-9563-4323A01E5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462" y="4488538"/>
            <a:ext cx="990600" cy="11684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6CA523E-DE18-0A45-A6F1-C10C8C1AA4EC}"/>
              </a:ext>
            </a:extLst>
          </p:cNvPr>
          <p:cNvSpPr/>
          <p:nvPr/>
        </p:nvSpPr>
        <p:spPr>
          <a:xfrm>
            <a:off x="5703262" y="1013624"/>
            <a:ext cx="578649" cy="5238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68A1606-0051-E44E-AE16-92B46085F6D9}"/>
              </a:ext>
            </a:extLst>
          </p:cNvPr>
          <p:cNvCxnSpPr>
            <a:cxnSpLocks/>
            <a:stCxn id="18" idx="5"/>
          </p:cNvCxnSpPr>
          <p:nvPr/>
        </p:nvCxnSpPr>
        <p:spPr>
          <a:xfrm>
            <a:off x="6197170" y="1460745"/>
            <a:ext cx="1410957" cy="303981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E374A64A-0325-DA46-A0DB-58D8C9F8B827}"/>
              </a:ext>
            </a:extLst>
          </p:cNvPr>
          <p:cNvSpPr/>
          <p:nvPr/>
        </p:nvSpPr>
        <p:spPr>
          <a:xfrm>
            <a:off x="7395880" y="4500563"/>
            <a:ext cx="578649" cy="5238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F592D3-663B-4E45-BE60-B8DFA0B1207B}"/>
              </a:ext>
            </a:extLst>
          </p:cNvPr>
          <p:cNvSpPr txBox="1"/>
          <p:nvPr/>
        </p:nvSpPr>
        <p:spPr>
          <a:xfrm>
            <a:off x="4183401" y="2261464"/>
            <a:ext cx="1754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(III)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FC3F2-0C01-AB4E-ADA0-E73B4B29AB46}"/>
              </a:ext>
            </a:extLst>
          </p:cNvPr>
          <p:cNvSpPr txBox="1"/>
          <p:nvPr/>
        </p:nvSpPr>
        <p:spPr>
          <a:xfrm>
            <a:off x="207819" y="5960891"/>
            <a:ext cx="769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Answer: chromium(III) hydroxide</a:t>
            </a:r>
          </a:p>
        </p:txBody>
      </p:sp>
    </p:spTree>
    <p:extLst>
      <p:ext uri="{BB962C8B-B14F-4D97-AF65-F5344CB8AC3E}">
        <p14:creationId xmlns:p14="http://schemas.microsoft.com/office/powerpoint/2010/main" val="16460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23" grpId="0"/>
      <p:bldP spid="14" grpId="0"/>
      <p:bldP spid="18" grpId="0" animBg="1"/>
      <p:bldP spid="28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58F3F8-1113-3047-A9B9-7AB34D12BBEA}"/>
              </a:ext>
            </a:extLst>
          </p:cNvPr>
          <p:cNvSpPr/>
          <p:nvPr/>
        </p:nvSpPr>
        <p:spPr>
          <a:xfrm>
            <a:off x="0" y="-396241"/>
            <a:ext cx="12588240" cy="765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A7FF7A-1B3A-F644-A71B-C5CE86CF514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/>
          <a:srcRect l="31205" t="19154" r="38475"/>
          <a:stretch/>
        </p:blipFill>
        <p:spPr>
          <a:xfrm rot="5400000">
            <a:off x="3444241" y="-1673550"/>
            <a:ext cx="3452813" cy="1191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B5023-887E-5E46-AB6A-C60328D14F52}"/>
              </a:ext>
            </a:extLst>
          </p:cNvPr>
          <p:cNvSpPr txBox="1"/>
          <p:nvPr/>
        </p:nvSpPr>
        <p:spPr>
          <a:xfrm>
            <a:off x="1500673" y="-271372"/>
            <a:ext cx="9190654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i="1" dirty="0"/>
              <a:t>Example</a:t>
            </a:r>
            <a:r>
              <a:rPr lang="en-US" sz="2800" i="1" dirty="0"/>
              <a:t>: </a:t>
            </a:r>
          </a:p>
          <a:p>
            <a:pPr>
              <a:lnSpc>
                <a:spcPct val="110000"/>
              </a:lnSpc>
            </a:pPr>
            <a:r>
              <a:rPr lang="en-US" sz="2800" b="1" dirty="0"/>
              <a:t>Iron</a:t>
            </a:r>
            <a:r>
              <a:rPr lang="en-US" sz="2800" dirty="0"/>
              <a:t> has two ion charges: </a:t>
            </a:r>
            <a:r>
              <a:rPr lang="en-US" sz="2800" b="1" dirty="0">
                <a:highlight>
                  <a:srgbClr val="FFFF00"/>
                </a:highlight>
              </a:rPr>
              <a:t>3</a:t>
            </a:r>
            <a:r>
              <a:rPr lang="en-US" sz="2800" b="1" baseline="30000" dirty="0">
                <a:highlight>
                  <a:srgbClr val="FFFF00"/>
                </a:highlight>
              </a:rPr>
              <a:t>+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dirty="0">
                <a:highlight>
                  <a:srgbClr val="FFFF00"/>
                </a:highlight>
              </a:rPr>
              <a:t>2</a:t>
            </a:r>
            <a:r>
              <a:rPr lang="en-US" sz="2800" b="1" baseline="30000" dirty="0">
                <a:highlight>
                  <a:srgbClr val="FFFF00"/>
                </a:highlight>
              </a:rPr>
              <a:t>+</a:t>
            </a:r>
            <a:r>
              <a:rPr lang="en-US" sz="2800" dirty="0"/>
              <a:t>. It can exist as either.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-The periodic table shows the most </a:t>
            </a:r>
            <a:r>
              <a:rPr lang="en-US" sz="2800" b="1" dirty="0">
                <a:highlight>
                  <a:srgbClr val="FFFF00"/>
                </a:highlight>
              </a:rPr>
              <a:t>common</a:t>
            </a:r>
            <a:r>
              <a:rPr lang="en-US" sz="2800" dirty="0"/>
              <a:t> ion charge first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	--&gt; Fe</a:t>
            </a:r>
            <a:r>
              <a:rPr lang="en-US" sz="2800" baseline="30000" dirty="0"/>
              <a:t>3+ </a:t>
            </a:r>
            <a:r>
              <a:rPr lang="en-US" sz="2800" dirty="0"/>
              <a:t>is more common than Fe</a:t>
            </a:r>
            <a:r>
              <a:rPr lang="en-US" sz="2800" baseline="30000" dirty="0"/>
              <a:t>2+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76F171-0CCA-C445-A583-C86BC6D4C171}"/>
              </a:ext>
            </a:extLst>
          </p:cNvPr>
          <p:cNvSpPr/>
          <p:nvPr/>
        </p:nvSpPr>
        <p:spPr>
          <a:xfrm>
            <a:off x="5512344" y="2869162"/>
            <a:ext cx="851134" cy="1119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156AE-1B6C-BE4C-9D7A-AE07F6FAD103}"/>
              </a:ext>
            </a:extLst>
          </p:cNvPr>
          <p:cNvSpPr txBox="1"/>
          <p:nvPr/>
        </p:nvSpPr>
        <p:spPr>
          <a:xfrm>
            <a:off x="2700164" y="4282750"/>
            <a:ext cx="647549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Recall: metals are the blue ones here. In an ionic compound, we name the metal first.</a:t>
            </a:r>
          </a:p>
        </p:txBody>
      </p:sp>
    </p:spTree>
    <p:extLst>
      <p:ext uri="{BB962C8B-B14F-4D97-AF65-F5344CB8AC3E}">
        <p14:creationId xmlns:p14="http://schemas.microsoft.com/office/powerpoint/2010/main" val="31873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B90B-41BC-1043-A5BD-7E4C9D4910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81025"/>
            <a:ext cx="3411538" cy="70802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F57DC-96C5-2844-808B-4AF6169F2BF7}"/>
              </a:ext>
            </a:extLst>
          </p:cNvPr>
          <p:cNvSpPr txBox="1"/>
          <p:nvPr/>
        </p:nvSpPr>
        <p:spPr>
          <a:xfrm>
            <a:off x="2798353" y="2314232"/>
            <a:ext cx="2363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barium </a:t>
            </a:r>
            <a:endParaRPr lang="en-US" sz="4000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3DD0B-20EC-274C-9A91-AFBBEBFC488A}"/>
              </a:ext>
            </a:extLst>
          </p:cNvPr>
          <p:cNvSpPr txBox="1"/>
          <p:nvPr/>
        </p:nvSpPr>
        <p:spPr>
          <a:xfrm>
            <a:off x="5437534" y="2314232"/>
            <a:ext cx="282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</a:rPr>
              <a:t>phosph</a:t>
            </a:r>
            <a:r>
              <a:rPr lang="en-US" sz="4000" u="sng" dirty="0" err="1">
                <a:solidFill>
                  <a:srgbClr val="0070C0"/>
                </a:solidFill>
              </a:rPr>
              <a:t>ite</a:t>
            </a:r>
            <a:endParaRPr lang="en-US" sz="4000" u="sng" baseline="300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72317-B835-D648-8BA7-17EBB6D49C5D}"/>
              </a:ext>
            </a:extLst>
          </p:cNvPr>
          <p:cNvSpPr txBox="1"/>
          <p:nvPr/>
        </p:nvSpPr>
        <p:spPr>
          <a:xfrm>
            <a:off x="2073727" y="3325342"/>
            <a:ext cx="5991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Check: is the metal (barium) multivalent?</a:t>
            </a:r>
            <a:endParaRPr lang="en-US" sz="3200" i="1" baseline="-25000" dirty="0"/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10E26308-B04A-FB41-8593-61C84B66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997" y="24886"/>
            <a:ext cx="3884408" cy="6141359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559ED86-1F31-8F49-AA1C-8B13867A1F45}"/>
              </a:ext>
            </a:extLst>
          </p:cNvPr>
          <p:cNvGrpSpPr/>
          <p:nvPr/>
        </p:nvGrpSpPr>
        <p:grpSpPr>
          <a:xfrm>
            <a:off x="3565558" y="491213"/>
            <a:ext cx="4104913" cy="1332674"/>
            <a:chOff x="347" y="2770"/>
            <a:chExt cx="4104913" cy="1332674"/>
          </a:xfrm>
          <a:solidFill>
            <a:schemeClr val="bg1"/>
          </a:solidFill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4CF5A22-913F-0146-83C1-D913D481DF3F}"/>
                </a:ext>
              </a:extLst>
            </p:cNvPr>
            <p:cNvSpPr/>
            <p:nvPr/>
          </p:nvSpPr>
          <p:spPr>
            <a:xfrm>
              <a:off x="347" y="2770"/>
              <a:ext cx="4104913" cy="1332674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AA17D39C-85C0-4A42-BCF5-579B80AB901A}"/>
                </a:ext>
              </a:extLst>
            </p:cNvPr>
            <p:cNvSpPr txBox="1"/>
            <p:nvPr/>
          </p:nvSpPr>
          <p:spPr>
            <a:xfrm>
              <a:off x="65403" y="67826"/>
              <a:ext cx="3974801" cy="12025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>
                  <a:solidFill>
                    <a:srgbClr val="FF0000"/>
                  </a:solidFill>
                </a:rPr>
                <a:t>Ba</a:t>
              </a:r>
              <a:r>
                <a:rPr lang="en-US" sz="4400" kern="1200" baseline="-25000" dirty="0">
                  <a:solidFill>
                    <a:srgbClr val="FF0000"/>
                  </a:solidFill>
                </a:rPr>
                <a:t>3</a:t>
              </a:r>
              <a:r>
                <a:rPr lang="en-US" sz="4400" kern="1200" dirty="0">
                  <a:solidFill>
                    <a:srgbClr val="0070C0"/>
                  </a:solidFill>
                </a:rPr>
                <a:t>(PO3)</a:t>
              </a:r>
              <a:r>
                <a:rPr lang="en-US" sz="4400" kern="1200" baseline="-25000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1F1F6E-5B5C-8145-AB48-FFA3F04AE466}"/>
              </a:ext>
            </a:extLst>
          </p:cNvPr>
          <p:cNvCxnSpPr>
            <a:cxnSpLocks/>
          </p:cNvCxnSpPr>
          <p:nvPr/>
        </p:nvCxnSpPr>
        <p:spPr>
          <a:xfrm flipH="1">
            <a:off x="4368105" y="1395552"/>
            <a:ext cx="127891" cy="8549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7FB12D-47D3-1B45-A5D4-6A45CA9A44BB}"/>
              </a:ext>
            </a:extLst>
          </p:cNvPr>
          <p:cNvCxnSpPr>
            <a:cxnSpLocks/>
          </p:cNvCxnSpPr>
          <p:nvPr/>
        </p:nvCxnSpPr>
        <p:spPr>
          <a:xfrm>
            <a:off x="6222834" y="1417676"/>
            <a:ext cx="157162" cy="85491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2565DB-E26C-3347-B668-0117602A7C37}"/>
              </a:ext>
            </a:extLst>
          </p:cNvPr>
          <p:cNvSpPr txBox="1"/>
          <p:nvPr/>
        </p:nvSpPr>
        <p:spPr>
          <a:xfrm>
            <a:off x="3024541" y="4449668"/>
            <a:ext cx="408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Nope</a:t>
            </a:r>
            <a:r>
              <a:rPr lang="en-US" sz="3200" i="1" dirty="0"/>
              <a:t>!</a:t>
            </a:r>
            <a:endParaRPr lang="en-US" sz="3200" i="1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F2DCE2-C1CD-1B41-B98A-6CEE1C9CCDD0}"/>
              </a:ext>
            </a:extLst>
          </p:cNvPr>
          <p:cNvSpPr txBox="1"/>
          <p:nvPr/>
        </p:nvSpPr>
        <p:spPr>
          <a:xfrm>
            <a:off x="623455" y="5477186"/>
            <a:ext cx="7587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Answer: barium </a:t>
            </a:r>
            <a:r>
              <a:rPr lang="en-US" sz="4000" b="1" dirty="0" err="1"/>
              <a:t>phosphite</a:t>
            </a:r>
            <a:endParaRPr lang="en-US" sz="4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6032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23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Part B: Practice a few…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EF56F9-D51F-0042-A7D0-93C6D051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540000"/>
            <a:ext cx="11419854" cy="20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04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Part B: Solutions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58F83-82CE-2048-B863-EEC97ECCC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2501900"/>
            <a:ext cx="11267456" cy="21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1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014C18-199A-6346-B7AC-4660DD0BD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751" y="3229599"/>
            <a:ext cx="881987" cy="111496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018D38A-1A21-6945-BE02-810906E457DA}"/>
              </a:ext>
            </a:extLst>
          </p:cNvPr>
          <p:cNvSpPr/>
          <p:nvPr/>
        </p:nvSpPr>
        <p:spPr>
          <a:xfrm>
            <a:off x="7340614" y="3256036"/>
            <a:ext cx="643856" cy="6073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8E7C2-520F-4840-8043-E72486B9F69A}"/>
              </a:ext>
            </a:extLst>
          </p:cNvPr>
          <p:cNvSpPr txBox="1"/>
          <p:nvPr/>
        </p:nvSpPr>
        <p:spPr>
          <a:xfrm>
            <a:off x="854158" y="3001131"/>
            <a:ext cx="62579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</a:t>
            </a:r>
            <a:r>
              <a:rPr lang="en-US" sz="2400" u="sng" dirty="0">
                <a:highlight>
                  <a:srgbClr val="FFFF00"/>
                </a:highlight>
              </a:rPr>
              <a:t>would</a:t>
            </a:r>
            <a:r>
              <a:rPr lang="en-US" sz="2400" dirty="0"/>
              <a:t> use Roman Numerals for copper (Cu) because it can have a charge of either 2+ or 1+ as an ion, and we’d need to specify which one 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FD5A5A-FC6B-6F4D-8780-642BBD5F0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872" y="4993117"/>
            <a:ext cx="842857" cy="1062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2D972BB-2822-6C4A-9607-BD90F6113E51}"/>
              </a:ext>
            </a:extLst>
          </p:cNvPr>
          <p:cNvSpPr/>
          <p:nvPr/>
        </p:nvSpPr>
        <p:spPr>
          <a:xfrm>
            <a:off x="7195834" y="4884176"/>
            <a:ext cx="643856" cy="6073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12F1F5-DAC3-D840-BD9F-E3D5663B962D}"/>
              </a:ext>
            </a:extLst>
          </p:cNvPr>
          <p:cNvSpPr txBox="1"/>
          <p:nvPr/>
        </p:nvSpPr>
        <p:spPr>
          <a:xfrm>
            <a:off x="809594" y="5127012"/>
            <a:ext cx="6119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</a:t>
            </a:r>
            <a:r>
              <a:rPr lang="en-US" sz="2400" u="sng" dirty="0">
                <a:highlight>
                  <a:srgbClr val="FFFF00"/>
                </a:highlight>
              </a:rPr>
              <a:t>wouldn’t</a:t>
            </a:r>
            <a:r>
              <a:rPr lang="en-US" sz="2400" dirty="0"/>
              <a:t> use Roman Numerals for calcium (Ca) because it always has a charge of 2+ as an ion</a:t>
            </a:r>
          </a:p>
          <a:p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CA685-D762-6946-9821-A02533E5551D}"/>
              </a:ext>
            </a:extLst>
          </p:cNvPr>
          <p:cNvSpPr txBox="1"/>
          <p:nvPr/>
        </p:nvSpPr>
        <p:spPr>
          <a:xfrm>
            <a:off x="604610" y="879816"/>
            <a:ext cx="737986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When we’re talking about </a:t>
            </a:r>
            <a:r>
              <a:rPr lang="en-US" sz="2400" b="1" u="sng" dirty="0"/>
              <a:t>multivalent metals</a:t>
            </a:r>
            <a:r>
              <a:rPr lang="en-US" sz="2400" dirty="0"/>
              <a:t>, we need make sure we’re clear which ion form we’re talking about. To do this, we use </a:t>
            </a:r>
            <a:r>
              <a:rPr lang="en-US" sz="2400" b="1" dirty="0">
                <a:highlight>
                  <a:srgbClr val="FFFF00"/>
                </a:highlight>
              </a:rPr>
              <a:t>Roman Numerals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F16E2CD-38B6-204C-A67A-5CDE923C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015" y="264786"/>
            <a:ext cx="3152980" cy="169948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i="1" dirty="0"/>
              <a:t>So how do we know which one??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BF9271-5CF6-0D4E-ACC7-EEC72CBA7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2193391"/>
            <a:ext cx="3152980" cy="430234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85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D10750D-4A4D-0142-BC4A-9767CA6B160D}"/>
              </a:ext>
            </a:extLst>
          </p:cNvPr>
          <p:cNvSpPr txBox="1">
            <a:spLocks/>
          </p:cNvSpPr>
          <p:nvPr/>
        </p:nvSpPr>
        <p:spPr>
          <a:xfrm>
            <a:off x="1183059" y="895001"/>
            <a:ext cx="10364451" cy="104763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to Write and Say Them…</a:t>
            </a:r>
          </a:p>
        </p:txBody>
      </p:sp>
      <p:graphicFrame>
        <p:nvGraphicFramePr>
          <p:cNvPr id="28" name="Content Placeholder 6">
            <a:extLst>
              <a:ext uri="{FF2B5EF4-FFF2-40B4-BE49-F238E27FC236}">
                <a16:creationId xmlns:a16="http://schemas.microsoft.com/office/drawing/2014/main" id="{5BB237F9-BE29-694E-A86F-188581F95C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582758"/>
              </p:ext>
            </p:extLst>
          </p:nvPr>
        </p:nvGraphicFramePr>
        <p:xfrm>
          <a:off x="3342292" y="2511842"/>
          <a:ext cx="8428777" cy="405717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19351">
                  <a:extLst>
                    <a:ext uri="{9D8B030D-6E8A-4147-A177-3AD203B41FA5}">
                      <a16:colId xmlns:a16="http://schemas.microsoft.com/office/drawing/2014/main" val="714154184"/>
                    </a:ext>
                  </a:extLst>
                </a:gridCol>
                <a:gridCol w="3002319">
                  <a:extLst>
                    <a:ext uri="{9D8B030D-6E8A-4147-A177-3AD203B41FA5}">
                      <a16:colId xmlns:a16="http://schemas.microsoft.com/office/drawing/2014/main" val="2141575546"/>
                    </a:ext>
                  </a:extLst>
                </a:gridCol>
                <a:gridCol w="4307107">
                  <a:extLst>
                    <a:ext uri="{9D8B030D-6E8A-4147-A177-3AD203B41FA5}">
                      <a16:colId xmlns:a16="http://schemas.microsoft.com/office/drawing/2014/main" val="2914280506"/>
                    </a:ext>
                  </a:extLst>
                </a:gridCol>
              </a:tblGrid>
              <a:tr h="2646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733064"/>
                  </a:ext>
                </a:extLst>
              </a:tr>
              <a:tr h="871088">
                <a:tc>
                  <a:txBody>
                    <a:bodyPr/>
                    <a:lstStyle/>
                    <a:p>
                      <a:r>
                        <a:rPr lang="en-US" sz="2800" dirty="0"/>
                        <a:t>F</a:t>
                      </a:r>
                      <a:r>
                        <a:rPr lang="en-US" sz="2800" cap="none" dirty="0"/>
                        <a:t>e</a:t>
                      </a:r>
                      <a:r>
                        <a:rPr lang="en-US" sz="2800" baseline="30000" dirty="0"/>
                        <a:t>3+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Written: iron(III)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Pronounced “iron three”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994471"/>
                  </a:ext>
                </a:extLst>
              </a:tr>
              <a:tr h="871088">
                <a:tc>
                  <a:txBody>
                    <a:bodyPr/>
                    <a:lstStyle/>
                    <a:p>
                      <a:r>
                        <a:rPr lang="en-US" sz="2800" dirty="0"/>
                        <a:t>F</a:t>
                      </a:r>
                      <a:r>
                        <a:rPr lang="en-US" sz="2800" cap="none" dirty="0"/>
                        <a:t>e</a:t>
                      </a:r>
                      <a:r>
                        <a:rPr lang="en-US" sz="2800" cap="none" baseline="30000" dirty="0"/>
                        <a:t>2</a:t>
                      </a:r>
                      <a:r>
                        <a:rPr lang="en-US" sz="2800" baseline="30000" dirty="0"/>
                        <a:t>+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Written: iron(II)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Pronounced “iron two”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362939"/>
                  </a:ext>
                </a:extLst>
              </a:tr>
              <a:tr h="871088">
                <a:tc>
                  <a:txBody>
                    <a:bodyPr/>
                    <a:lstStyle/>
                    <a:p>
                      <a:r>
                        <a:rPr lang="en-US" sz="2800" dirty="0"/>
                        <a:t>Pb</a:t>
                      </a:r>
                      <a:r>
                        <a:rPr lang="en-US" sz="2800" baseline="30000" dirty="0"/>
                        <a:t>4+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Written: lead(IV)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Pronounced “lead four”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22026"/>
                  </a:ext>
                </a:extLst>
              </a:tr>
              <a:tr h="1139115">
                <a:tc>
                  <a:txBody>
                    <a:bodyPr/>
                    <a:lstStyle/>
                    <a:p>
                      <a:r>
                        <a:rPr lang="en-US" sz="2800" dirty="0"/>
                        <a:t>Cu</a:t>
                      </a:r>
                      <a:r>
                        <a:rPr lang="en-US" sz="2800" baseline="30000" dirty="0"/>
                        <a:t>+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Written: copper(I)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Pronounced “copper one”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631701"/>
                  </a:ext>
                </a:extLst>
              </a:tr>
            </a:tbl>
          </a:graphicData>
        </a:graphic>
      </p:graphicFrame>
      <p:pic>
        <p:nvPicPr>
          <p:cNvPr id="42" name="Picture 41">
            <a:extLst>
              <a:ext uri="{FF2B5EF4-FFF2-40B4-BE49-F238E27FC236}">
                <a16:creationId xmlns:a16="http://schemas.microsoft.com/office/drawing/2014/main" id="{50C0C86B-A9C2-FA4D-912F-E3EC2DDA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6" y="2556120"/>
            <a:ext cx="2713050" cy="370204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11704B-1A67-5E48-88E1-1CC7C3C64FDA}"/>
              </a:ext>
            </a:extLst>
          </p:cNvPr>
          <p:cNvSpPr/>
          <p:nvPr/>
        </p:nvSpPr>
        <p:spPr>
          <a:xfrm>
            <a:off x="4461641" y="2837641"/>
            <a:ext cx="7085869" cy="78842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BC2040-7464-DA4C-8542-57D01E2FE157}"/>
              </a:ext>
            </a:extLst>
          </p:cNvPr>
          <p:cNvSpPr/>
          <p:nvPr/>
        </p:nvSpPr>
        <p:spPr>
          <a:xfrm>
            <a:off x="4346027" y="3705681"/>
            <a:ext cx="7085869" cy="78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F89EB7-9E7E-4243-8AC4-8D35C8DB77BF}"/>
              </a:ext>
            </a:extLst>
          </p:cNvPr>
          <p:cNvSpPr/>
          <p:nvPr/>
        </p:nvSpPr>
        <p:spPr>
          <a:xfrm>
            <a:off x="4461640" y="4573721"/>
            <a:ext cx="7085869" cy="78842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3EB985-0FEA-B84D-9B2B-AD5D40C8B225}"/>
              </a:ext>
            </a:extLst>
          </p:cNvPr>
          <p:cNvSpPr/>
          <p:nvPr/>
        </p:nvSpPr>
        <p:spPr>
          <a:xfrm>
            <a:off x="4461639" y="5463492"/>
            <a:ext cx="7085869" cy="78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-2732"/>
            <a:ext cx="4626864" cy="15767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BC9A1BA-B796-AE42-8EEB-BD3933E4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l">
              <a:lnSpc>
                <a:spcPct val="115000"/>
              </a:lnSpc>
            </a:pPr>
            <a:br>
              <a:rPr lang="en-US" sz="3400" b="0" cap="all">
                <a:solidFill>
                  <a:schemeClr val="bg1"/>
                </a:solidFill>
              </a:rPr>
            </a:br>
            <a:r>
              <a:rPr lang="en-US" sz="3400" b="0" cap="all">
                <a:solidFill>
                  <a:schemeClr val="bg1"/>
                </a:solidFill>
              </a:rPr>
              <a:t>Part A: Writing </a:t>
            </a:r>
            <a:r>
              <a:rPr lang="en-US" sz="3400" b="0" u="sng" cap="all">
                <a:solidFill>
                  <a:schemeClr val="bg1"/>
                </a:solidFill>
              </a:rPr>
              <a:t>Formulas</a:t>
            </a:r>
            <a:r>
              <a:rPr lang="en-US" sz="3400" b="0" cap="all">
                <a:solidFill>
                  <a:schemeClr val="bg1"/>
                </a:solidFill>
              </a:rPr>
              <a:t> with Multivalent Metals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0AB6C7-ECE6-4D0A-85D7-607621F7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38059"/>
            <a:ext cx="4626862" cy="35517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D10750D-4A4D-0142-BC4A-9767CA6B160D}"/>
              </a:ext>
            </a:extLst>
          </p:cNvPr>
          <p:cNvSpPr txBox="1">
            <a:spLocks/>
          </p:cNvSpPr>
          <p:nvPr/>
        </p:nvSpPr>
        <p:spPr>
          <a:xfrm>
            <a:off x="1183059" y="895001"/>
            <a:ext cx="10364451" cy="104763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7777DD7-A9D9-A84B-B357-2DF731808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68" y="887146"/>
            <a:ext cx="11491370" cy="1207523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Writing Chemical Formulas w/ Multivalent Metals</a:t>
            </a:r>
            <a:endParaRPr lang="en-CA" sz="3000" dirty="0">
              <a:solidFill>
                <a:schemeClr val="bg1"/>
              </a:solidFill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43780FA-BC90-B142-B9D1-8080257EDB48}"/>
              </a:ext>
            </a:extLst>
          </p:cNvPr>
          <p:cNvSpPr txBox="1">
            <a:spLocks/>
          </p:cNvSpPr>
          <p:nvPr/>
        </p:nvSpPr>
        <p:spPr>
          <a:xfrm>
            <a:off x="3009258" y="3238232"/>
            <a:ext cx="5682096" cy="679994"/>
          </a:xfrm>
          <a:prstGeom prst="rect">
            <a:avLst/>
          </a:prstGeom>
        </p:spPr>
        <p:txBody>
          <a:bodyPr vert="horz" lIns="109728" tIns="109728" rIns="109728" bIns="91440" rtlCol="0" anchor="ctr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/>
              <a:t>Example: Chromium fluoride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BEF1A8D-A497-A542-935E-0387978D80C7}"/>
              </a:ext>
            </a:extLst>
          </p:cNvPr>
          <p:cNvSpPr txBox="1">
            <a:spLocks/>
          </p:cNvSpPr>
          <p:nvPr/>
        </p:nvSpPr>
        <p:spPr>
          <a:xfrm>
            <a:off x="2801650" y="4848810"/>
            <a:ext cx="6163529" cy="6799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/>
              <a:t>Example: Chromium(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400" u="sng" dirty="0"/>
              <a:t>) fluoride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068434-6988-D34F-B46D-A222496A1076}"/>
              </a:ext>
            </a:extLst>
          </p:cNvPr>
          <p:cNvSpPr txBox="1"/>
          <p:nvPr/>
        </p:nvSpPr>
        <p:spPr>
          <a:xfrm>
            <a:off x="5167103" y="5438428"/>
            <a:ext cx="119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Cr</a:t>
            </a:r>
            <a:r>
              <a:rPr lang="en-US" sz="3600" b="1" baseline="30000" dirty="0">
                <a:solidFill>
                  <a:srgbClr val="0070C0"/>
                </a:solidFill>
              </a:rPr>
              <a:t>+3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F2CAC1-D146-FB4E-8D3B-DF92EEB54041}"/>
              </a:ext>
            </a:extLst>
          </p:cNvPr>
          <p:cNvSpPr txBox="1"/>
          <p:nvPr/>
        </p:nvSpPr>
        <p:spPr>
          <a:xfrm>
            <a:off x="7341472" y="5484430"/>
            <a:ext cx="119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</a:t>
            </a:r>
            <a:r>
              <a:rPr lang="en-US" sz="3600" b="1" baseline="30000" dirty="0"/>
              <a:t>-1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4D26E0-1C81-9E46-90B6-A864083E946C}"/>
              </a:ext>
            </a:extLst>
          </p:cNvPr>
          <p:cNvSpPr txBox="1"/>
          <p:nvPr/>
        </p:nvSpPr>
        <p:spPr>
          <a:xfrm>
            <a:off x="6096172" y="6293413"/>
            <a:ext cx="198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CrF</a:t>
            </a:r>
            <a:r>
              <a:rPr lang="en-US" sz="3600" b="1" baseline="-25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Arrow: Down 19">
            <a:extLst>
              <a:ext uri="{FF2B5EF4-FFF2-40B4-BE49-F238E27FC236}">
                <a16:creationId xmlns:a16="http://schemas.microsoft.com/office/drawing/2014/main" id="{FE718FEF-0A7C-B54E-8601-2B4975827AF8}"/>
              </a:ext>
            </a:extLst>
          </p:cNvPr>
          <p:cNvSpPr/>
          <p:nvPr/>
        </p:nvSpPr>
        <p:spPr>
          <a:xfrm>
            <a:off x="6497181" y="5761593"/>
            <a:ext cx="397565" cy="481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C3545-FF05-424C-91F1-971069281A7F}"/>
              </a:ext>
            </a:extLst>
          </p:cNvPr>
          <p:cNvSpPr/>
          <p:nvPr/>
        </p:nvSpPr>
        <p:spPr>
          <a:xfrm>
            <a:off x="1183058" y="2407845"/>
            <a:ext cx="1051154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Roman Numeral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after the metal will tell you which ion charge to use</a:t>
            </a:r>
            <a:endParaRPr lang="en-C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775E39-6170-E54F-9479-FDD1443B0D48}"/>
              </a:ext>
            </a:extLst>
          </p:cNvPr>
          <p:cNvSpPr txBox="1"/>
          <p:nvPr/>
        </p:nvSpPr>
        <p:spPr>
          <a:xfrm>
            <a:off x="7622116" y="3858805"/>
            <a:ext cx="119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</a:t>
            </a:r>
            <a:r>
              <a:rPr lang="en-US" sz="3200" b="1" baseline="30000" dirty="0"/>
              <a:t>-1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30486F-686C-D54C-BF91-CF7CCF52DE88}"/>
              </a:ext>
            </a:extLst>
          </p:cNvPr>
          <p:cNvSpPr txBox="1"/>
          <p:nvPr/>
        </p:nvSpPr>
        <p:spPr>
          <a:xfrm>
            <a:off x="4164029" y="3986846"/>
            <a:ext cx="119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Cr</a:t>
            </a:r>
            <a:r>
              <a:rPr lang="en-US" sz="3200" b="1" baseline="30000" dirty="0">
                <a:solidFill>
                  <a:srgbClr val="0070C0"/>
                </a:solidFill>
              </a:rPr>
              <a:t>+3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6203A9-37F2-5541-A986-CED0D88538AE}"/>
              </a:ext>
            </a:extLst>
          </p:cNvPr>
          <p:cNvSpPr txBox="1"/>
          <p:nvPr/>
        </p:nvSpPr>
        <p:spPr>
          <a:xfrm>
            <a:off x="5167103" y="3912957"/>
            <a:ext cx="249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or</a:t>
            </a:r>
            <a:r>
              <a:rPr lang="en-US" sz="3200" b="1" dirty="0"/>
              <a:t> Cr</a:t>
            </a:r>
            <a:r>
              <a:rPr lang="en-US" sz="3200" b="1" baseline="30000" dirty="0">
                <a:solidFill>
                  <a:srgbClr val="0070C0"/>
                </a:solidFill>
              </a:rPr>
              <a:t>+2 </a:t>
            </a:r>
            <a:r>
              <a:rPr lang="en-US" sz="3200" b="1" dirty="0"/>
              <a:t>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3755E-6CFA-4B44-AECC-34D59FC89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046" y="3363624"/>
            <a:ext cx="1121065" cy="1322856"/>
          </a:xfrm>
          <a:prstGeom prst="rect">
            <a:avLst/>
          </a:prstGeom>
        </p:spPr>
      </p:pic>
      <p:pic>
        <p:nvPicPr>
          <p:cNvPr id="5" name="Graphic 4" descr="Thumbs Down with solid fill">
            <a:extLst>
              <a:ext uri="{FF2B5EF4-FFF2-40B4-BE49-F238E27FC236}">
                <a16:creationId xmlns:a16="http://schemas.microsoft.com/office/drawing/2014/main" id="{EF08FF11-B4AB-DA4D-B43B-BAAAC4EFE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3213" y="3326072"/>
            <a:ext cx="914400" cy="914400"/>
          </a:xfrm>
          <a:prstGeom prst="rect">
            <a:avLst/>
          </a:prstGeom>
        </p:spPr>
      </p:pic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C9A69B43-0426-5D4B-8994-BCE79D3C2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2368" y="46831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0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3" grpId="0" build="p"/>
      <p:bldP spid="24" grpId="0"/>
      <p:bldP spid="25" grpId="0"/>
      <p:bldP spid="26" grpId="0"/>
      <p:bldP spid="29" grpId="0" animBg="1"/>
      <p:bldP spid="28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55C8-289C-4740-9097-8B350358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06" y="640823"/>
            <a:ext cx="3607353" cy="5583148"/>
          </a:xfrm>
        </p:spPr>
        <p:txBody>
          <a:bodyPr anchor="ctr">
            <a:noAutofit/>
          </a:bodyPr>
          <a:lstStyle/>
          <a:p>
            <a:r>
              <a:rPr lang="en-US" sz="2400" dirty="0"/>
              <a:t>Writing Formulas of Multivalent Ionic Compounds</a:t>
            </a:r>
            <a:br>
              <a:rPr lang="en-US" sz="2400" dirty="0"/>
            </a:br>
            <a:br>
              <a:rPr lang="en-US" sz="2400" dirty="0"/>
            </a:br>
            <a:r>
              <a:rPr lang="en-US" sz="2400" i="1" dirty="0"/>
              <a:t>Try some examples:</a:t>
            </a:r>
            <a:endParaRPr lang="en-US" sz="2400" b="1" i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0D99C6-EB42-4798-B22E-C9BE4F2A46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5946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465ABB8-CAE7-6B44-8009-EF07991FDF9D}"/>
              </a:ext>
            </a:extLst>
          </p:cNvPr>
          <p:cNvSpPr/>
          <p:nvPr/>
        </p:nvSpPr>
        <p:spPr>
          <a:xfrm>
            <a:off x="8749550" y="560910"/>
            <a:ext cx="2996143" cy="13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9DB8DB-7FEE-B142-B1B1-1D28843C8BF3}"/>
              </a:ext>
            </a:extLst>
          </p:cNvPr>
          <p:cNvSpPr/>
          <p:nvPr/>
        </p:nvSpPr>
        <p:spPr>
          <a:xfrm>
            <a:off x="8749551" y="2042320"/>
            <a:ext cx="2996143" cy="13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F7413-8B2B-434C-8E10-4B9266DB877A}"/>
              </a:ext>
            </a:extLst>
          </p:cNvPr>
          <p:cNvSpPr/>
          <p:nvPr/>
        </p:nvSpPr>
        <p:spPr>
          <a:xfrm>
            <a:off x="8604146" y="3408892"/>
            <a:ext cx="2996143" cy="13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9009B8-AA1F-7F4E-8515-4202C87440B4}"/>
              </a:ext>
            </a:extLst>
          </p:cNvPr>
          <p:cNvSpPr/>
          <p:nvPr/>
        </p:nvSpPr>
        <p:spPr>
          <a:xfrm>
            <a:off x="8749550" y="4918612"/>
            <a:ext cx="2996143" cy="13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8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 few…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EC651A-4D12-7345-866B-0720AF1E2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4" y="2927554"/>
            <a:ext cx="10900440" cy="26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1062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909</Words>
  <Application>Microsoft Macintosh PowerPoint</Application>
  <PresentationFormat>Widescreen</PresentationFormat>
  <Paragraphs>134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Meiryo</vt:lpstr>
      <vt:lpstr>Arial</vt:lpstr>
      <vt:lpstr>Calibri</vt:lpstr>
      <vt:lpstr>Corbel</vt:lpstr>
      <vt:lpstr>Times New Roman</vt:lpstr>
      <vt:lpstr>ShojiVTI</vt:lpstr>
      <vt:lpstr>Compounds with multivalent metals</vt:lpstr>
      <vt:lpstr>Multi-Valent Metal Compounds</vt:lpstr>
      <vt:lpstr>PowerPoint Presentation</vt:lpstr>
      <vt:lpstr>So how do we know which one??</vt:lpstr>
      <vt:lpstr>PowerPoint Presentation</vt:lpstr>
      <vt:lpstr> Part A: Writing Formulas with Multivalent Metals</vt:lpstr>
      <vt:lpstr>Writing Chemical Formulas w/ Multivalent Metals</vt:lpstr>
      <vt:lpstr>Writing Formulas of Multivalent Ionic Compounds  Try some examples:</vt:lpstr>
      <vt:lpstr>Practice a few…</vt:lpstr>
      <vt:lpstr>Solutions</vt:lpstr>
      <vt:lpstr> Part B: Naming Compounds with Multivalent Metals</vt:lpstr>
      <vt:lpstr>Naming Compounds with Multivalent Metals</vt:lpstr>
      <vt:lpstr>PowerPoint Presentation</vt:lpstr>
      <vt:lpstr>Examples</vt:lpstr>
      <vt:lpstr>Practice a few…</vt:lpstr>
      <vt:lpstr>Solutions</vt:lpstr>
      <vt:lpstr>Compounds with polyatomic ions</vt:lpstr>
      <vt:lpstr>MOLECULAR IONS // POLYATOMIC IONS</vt:lpstr>
      <vt:lpstr>Polyatomic Ions Example: Breathalyzer Test</vt:lpstr>
      <vt:lpstr> Part A: Writing Formulas of compounds with polyatomic ions</vt:lpstr>
      <vt:lpstr>FORMULAS OF POLYATOMIC IONS</vt:lpstr>
      <vt:lpstr>FORMULAS OF POLYATOMIC IONS</vt:lpstr>
      <vt:lpstr>Example:</vt:lpstr>
      <vt:lpstr>Example:</vt:lpstr>
      <vt:lpstr>Practice a few…</vt:lpstr>
      <vt:lpstr>Solutions</vt:lpstr>
      <vt:lpstr> Part B: naming compounds with polyatomic ions</vt:lpstr>
      <vt:lpstr>Example:</vt:lpstr>
      <vt:lpstr>Example:</vt:lpstr>
      <vt:lpstr>Example:</vt:lpstr>
      <vt:lpstr>Part B: Practice a few…</vt:lpstr>
      <vt:lpstr>Part B: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</dc:title>
  <dc:creator>Laura Spindlove</dc:creator>
  <cp:lastModifiedBy>Laura Spindlove</cp:lastModifiedBy>
  <cp:revision>16</cp:revision>
  <dcterms:created xsi:type="dcterms:W3CDTF">2021-01-12T21:55:41Z</dcterms:created>
  <dcterms:modified xsi:type="dcterms:W3CDTF">2021-01-13T18:47:03Z</dcterms:modified>
</cp:coreProperties>
</file>