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2" r:id="rId1"/>
  </p:sldMasterIdLst>
  <p:notesMasterIdLst>
    <p:notesMasterId r:id="rId32"/>
  </p:notesMasterIdLst>
  <p:sldIdLst>
    <p:sldId id="529" r:id="rId2"/>
    <p:sldId id="822" r:id="rId3"/>
    <p:sldId id="537" r:id="rId4"/>
    <p:sldId id="538" r:id="rId5"/>
    <p:sldId id="539" r:id="rId6"/>
    <p:sldId id="532" r:id="rId7"/>
    <p:sldId id="692" r:id="rId8"/>
    <p:sldId id="691" r:id="rId9"/>
    <p:sldId id="819" r:id="rId10"/>
    <p:sldId id="531" r:id="rId11"/>
    <p:sldId id="534" r:id="rId12"/>
    <p:sldId id="535" r:id="rId13"/>
    <p:sldId id="536" r:id="rId14"/>
    <p:sldId id="540" r:id="rId15"/>
    <p:sldId id="541" r:id="rId16"/>
    <p:sldId id="542" r:id="rId17"/>
    <p:sldId id="543" r:id="rId18"/>
    <p:sldId id="545" r:id="rId19"/>
    <p:sldId id="695" r:id="rId20"/>
    <p:sldId id="693" r:id="rId21"/>
    <p:sldId id="694" r:id="rId22"/>
    <p:sldId id="548" r:id="rId23"/>
    <p:sldId id="549" r:id="rId24"/>
    <p:sldId id="556" r:id="rId25"/>
    <p:sldId id="557" r:id="rId26"/>
    <p:sldId id="558" r:id="rId27"/>
    <p:sldId id="553" r:id="rId28"/>
    <p:sldId id="554" r:id="rId29"/>
    <p:sldId id="569" r:id="rId30"/>
    <p:sldId id="69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EEEB"/>
    <a:srgbClr val="F2F2F2"/>
    <a:srgbClr val="ECEDEB"/>
    <a:srgbClr val="0B0B0B"/>
    <a:srgbClr val="E7E7E7"/>
    <a:srgbClr val="FAFAFA"/>
    <a:srgbClr val="CB974C"/>
    <a:srgbClr val="FAFCF0"/>
    <a:srgbClr val="FFFD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1841"/>
    <p:restoredTop sz="85424"/>
  </p:normalViewPr>
  <p:slideViewPr>
    <p:cSldViewPr snapToGrid="0" snapToObjects="1">
      <p:cViewPr varScale="1">
        <p:scale>
          <a:sx n="68" d="100"/>
          <a:sy n="68" d="100"/>
        </p:scale>
        <p:origin x="216" y="48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6D10B3-D818-5644-AA53-546246B7EC04}" type="datetimeFigureOut">
              <a:rPr lang="en-US" smtClean="0"/>
              <a:t>10/26/21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FAC76A-5B43-674C-8390-A6909145331E}" type="slidenum">
              <a:rPr lang="en-US" smtClean="0"/>
              <a:t>‹#›</a:t>
            </a:fld>
            <a:endParaRPr lang="en-US"/>
          </a:p>
        </p:txBody>
      </p:sp>
    </p:spTree>
    <p:extLst>
      <p:ext uri="{BB962C8B-B14F-4D97-AF65-F5344CB8AC3E}">
        <p14:creationId xmlns:p14="http://schemas.microsoft.com/office/powerpoint/2010/main" val="3125310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elements.wlonk.com</a:t>
            </a:r>
            <a:r>
              <a:rPr lang="en-US" dirty="0"/>
              <a:t>/</a:t>
            </a:r>
            <a:r>
              <a:rPr lang="en-US" dirty="0" err="1"/>
              <a:t>ElementsTable.htm</a:t>
            </a:r>
            <a:endParaRPr lang="en-US" dirty="0"/>
          </a:p>
        </p:txBody>
      </p:sp>
      <p:sp>
        <p:nvSpPr>
          <p:cNvPr id="4" name="Slide Number Placeholder 3"/>
          <p:cNvSpPr>
            <a:spLocks noGrp="1"/>
          </p:cNvSpPr>
          <p:nvPr>
            <p:ph type="sldNum" sz="quarter" idx="5"/>
          </p:nvPr>
        </p:nvSpPr>
        <p:spPr/>
        <p:txBody>
          <a:bodyPr/>
          <a:lstStyle/>
          <a:p>
            <a:fld id="{FDFAC76A-5B43-674C-8390-A6909145331E}" type="slidenum">
              <a:rPr lang="en-US" smtClean="0"/>
              <a:t>9</a:t>
            </a:fld>
            <a:endParaRPr lang="en-US"/>
          </a:p>
        </p:txBody>
      </p:sp>
    </p:spTree>
    <p:extLst>
      <p:ext uri="{BB962C8B-B14F-4D97-AF65-F5344CB8AC3E}">
        <p14:creationId xmlns:p14="http://schemas.microsoft.com/office/powerpoint/2010/main" val="2049517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19th century, chemists began looking for a way to organize their observations of the elements. Could elements having similar properties be grouped together? What sort of properties could be used?</a:t>
            </a:r>
          </a:p>
          <a:p>
            <a:endParaRPr lang="en-US" dirty="0"/>
          </a:p>
        </p:txBody>
      </p:sp>
      <p:sp>
        <p:nvSpPr>
          <p:cNvPr id="4" name="Slide Number Placeholder 3"/>
          <p:cNvSpPr>
            <a:spLocks noGrp="1"/>
          </p:cNvSpPr>
          <p:nvPr>
            <p:ph type="sldNum" sz="quarter" idx="5"/>
          </p:nvPr>
        </p:nvSpPr>
        <p:spPr/>
        <p:txBody>
          <a:bodyPr/>
          <a:lstStyle/>
          <a:p>
            <a:fld id="{7FBB4E88-AB1D-492E-A2D6-1D62C70652B6}" type="slidenum">
              <a:rPr lang="en-US" smtClean="0"/>
              <a:t>15</a:t>
            </a:fld>
            <a:endParaRPr lang="en-US"/>
          </a:p>
        </p:txBody>
      </p:sp>
    </p:spTree>
    <p:extLst>
      <p:ext uri="{BB962C8B-B14F-4D97-AF65-F5344CB8AC3E}">
        <p14:creationId xmlns:p14="http://schemas.microsoft.com/office/powerpoint/2010/main" val="2920146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atomic mass of an element is based on the mass of the protons, neutrons, and         electrons of the atoms of that element. The mass of the proton and neutron are about the same, but the mass of the electron is much smaller (about 1/2000 the mass of the proton or neutron). The majority of the atomic mass is contributed by the protons and neutrons.</a:t>
            </a:r>
          </a:p>
          <a:p>
            <a:endParaRPr lang="en-US" dirty="0"/>
          </a:p>
        </p:txBody>
      </p:sp>
      <p:sp>
        <p:nvSpPr>
          <p:cNvPr id="4" name="Slide Number Placeholder 3"/>
          <p:cNvSpPr>
            <a:spLocks noGrp="1"/>
          </p:cNvSpPr>
          <p:nvPr>
            <p:ph type="sldNum" sz="quarter" idx="5"/>
          </p:nvPr>
        </p:nvSpPr>
        <p:spPr/>
        <p:txBody>
          <a:bodyPr/>
          <a:lstStyle/>
          <a:p>
            <a:fld id="{7FBB4E88-AB1D-492E-A2D6-1D62C70652B6}" type="slidenum">
              <a:rPr lang="en-US" smtClean="0"/>
              <a:t>27</a:t>
            </a:fld>
            <a:endParaRPr lang="en-US"/>
          </a:p>
        </p:txBody>
      </p:sp>
    </p:spTree>
    <p:extLst>
      <p:ext uri="{BB962C8B-B14F-4D97-AF65-F5344CB8AC3E}">
        <p14:creationId xmlns:p14="http://schemas.microsoft.com/office/powerpoint/2010/main" val="2317114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atomic mass of an element is based on the mass of the protons, neutrons, and         electrons of the atoms of that element. The mass of the proton and neutron are about the same, but the mass of the electron is much smaller (about 1/2000 the mass of the proton or neutron). The majority of the atomic mass is contributed by the protons and neutrons.</a:t>
            </a:r>
          </a:p>
          <a:p>
            <a:endParaRPr lang="en-US" dirty="0"/>
          </a:p>
        </p:txBody>
      </p:sp>
      <p:sp>
        <p:nvSpPr>
          <p:cNvPr id="4" name="Slide Number Placeholder 3"/>
          <p:cNvSpPr>
            <a:spLocks noGrp="1"/>
          </p:cNvSpPr>
          <p:nvPr>
            <p:ph type="sldNum" sz="quarter" idx="5"/>
          </p:nvPr>
        </p:nvSpPr>
        <p:spPr/>
        <p:txBody>
          <a:bodyPr/>
          <a:lstStyle/>
          <a:p>
            <a:fld id="{7FBB4E88-AB1D-492E-A2D6-1D62C70652B6}" type="slidenum">
              <a:rPr lang="en-US" smtClean="0"/>
              <a:t>28</a:t>
            </a:fld>
            <a:endParaRPr lang="en-US"/>
          </a:p>
        </p:txBody>
      </p:sp>
    </p:spTree>
    <p:extLst>
      <p:ext uri="{BB962C8B-B14F-4D97-AF65-F5344CB8AC3E}">
        <p14:creationId xmlns:p14="http://schemas.microsoft.com/office/powerpoint/2010/main" val="3615711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D69555-EE48-4B19-812B-4E1068DBF976}"/>
              </a:ext>
            </a:extLst>
          </p:cNvPr>
          <p:cNvSpPr/>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57">
            <a:extLst>
              <a:ext uri="{FF2B5EF4-FFF2-40B4-BE49-F238E27FC236}">
                <a16:creationId xmlns:a16="http://schemas.microsoft.com/office/drawing/2014/main" id="{57AEB73D-F521-4B19-820F-12DB6BCC8406}"/>
              </a:ext>
            </a:extLst>
          </p:cNvPr>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 name="Title 1"/>
          <p:cNvSpPr>
            <a:spLocks noGrp="1"/>
          </p:cNvSpPr>
          <p:nvPr>
            <p:ph type="ctrTitle"/>
          </p:nvPr>
        </p:nvSpPr>
        <p:spPr>
          <a:xfrm>
            <a:off x="855388" y="863068"/>
            <a:ext cx="6007691" cy="4985916"/>
          </a:xfrm>
        </p:spPr>
        <p:txBody>
          <a:bodyPr anchor="ctr">
            <a:noAutofit/>
          </a:bodyPr>
          <a:lstStyle>
            <a:lvl1pPr algn="l">
              <a:lnSpc>
                <a:spcPct val="125000"/>
              </a:lnSpc>
              <a:defRPr sz="6000" b="0" cap="all" spc="150" baseline="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197352" y="863068"/>
            <a:ext cx="3351729" cy="5120069"/>
          </a:xfrm>
        </p:spPr>
        <p:txBody>
          <a:bodyPr anchor="ctr">
            <a:normAutofit/>
          </a:bodyPr>
          <a:lstStyle>
            <a:lvl1pPr marL="0" indent="0" algn="l">
              <a:lnSpc>
                <a:spcPct val="150000"/>
              </a:lnSpc>
              <a:buNone/>
              <a:defRPr sz="2400" b="0" cap="none"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Rectangle 6">
            <a:extLst>
              <a:ext uri="{FF2B5EF4-FFF2-40B4-BE49-F238E27FC236}">
                <a16:creationId xmlns:a16="http://schemas.microsoft.com/office/drawing/2014/main" id="{6B72EEBA-3A5D-41CE-8465-A45A0F65674E}"/>
              </a:ext>
            </a:extLst>
          </p:cNvPr>
          <p:cNvSpPr/>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12">
            <a:extLst>
              <a:ext uri="{FF2B5EF4-FFF2-40B4-BE49-F238E27FC236}">
                <a16:creationId xmlns:a16="http://schemas.microsoft.com/office/drawing/2014/main" id="{79F4CF2F-CDFA-4A37-837C-819D5238EAB4}"/>
              </a:ext>
            </a:extLst>
          </p:cNvPr>
          <p:cNvSpPr>
            <a:spLocks noGrp="1"/>
          </p:cNvSpPr>
          <p:nvPr>
            <p:ph type="dt" sz="half" idx="10"/>
          </p:nvPr>
        </p:nvSpPr>
        <p:spPr>
          <a:xfrm>
            <a:off x="8197353" y="6309360"/>
            <a:ext cx="2151134" cy="457200"/>
          </a:xfrm>
        </p:spPr>
        <p:txBody>
          <a:bodyPr/>
          <a:lstStyle/>
          <a:p>
            <a:pPr algn="l"/>
            <a:fld id="{0DCFB061-4267-4D9F-8017-6F550D3068DF}" type="datetime1">
              <a:rPr lang="en-US" smtClean="0"/>
              <a:t>10/26/21</a:t>
            </a:fld>
            <a:endParaRPr lang="en-US" dirty="0"/>
          </a:p>
        </p:txBody>
      </p:sp>
      <p:sp>
        <p:nvSpPr>
          <p:cNvPr id="15" name="Footer Placeholder 14">
            <a:extLst>
              <a:ext uri="{FF2B5EF4-FFF2-40B4-BE49-F238E27FC236}">
                <a16:creationId xmlns:a16="http://schemas.microsoft.com/office/drawing/2014/main" id="{CFECE62A-61A4-407D-8F0B-D459CD977C75}"/>
              </a:ext>
            </a:extLst>
          </p:cNvPr>
          <p:cNvSpPr>
            <a:spLocks noGrp="1"/>
          </p:cNvSpPr>
          <p:nvPr>
            <p:ph type="ftr" sz="quarter" idx="11"/>
          </p:nvPr>
        </p:nvSpPr>
        <p:spPr>
          <a:xfrm>
            <a:off x="855388" y="6309360"/>
            <a:ext cx="6007691" cy="457200"/>
          </a:xfrm>
        </p:spPr>
        <p:txBody>
          <a:bodyPr/>
          <a:lstStyle>
            <a:lvl1pPr algn="r">
              <a:defRPr/>
            </a:lvl1pPr>
          </a:lstStyle>
          <a:p>
            <a:pPr algn="l"/>
            <a:endParaRPr lang="en-US" dirty="0"/>
          </a:p>
        </p:txBody>
      </p:sp>
      <p:sp>
        <p:nvSpPr>
          <p:cNvPr id="27" name="Slide Number Placeholder 26">
            <a:extLst>
              <a:ext uri="{FF2B5EF4-FFF2-40B4-BE49-F238E27FC236}">
                <a16:creationId xmlns:a16="http://schemas.microsoft.com/office/drawing/2014/main" id="{99FE60A9-FE2A-451F-9244-60FCE7FE9AD7}"/>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208459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41BC61-5547-4A60-8DA1-6699760D9972}" type="datetime1">
              <a:rPr lang="en-US" smtClean="0"/>
              <a:t>10/26/21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t>‹#›</a:t>
            </a:fld>
            <a:endParaRPr lang="en-US" dirty="0"/>
          </a:p>
        </p:txBody>
      </p:sp>
    </p:spTree>
    <p:extLst>
      <p:ext uri="{BB962C8B-B14F-4D97-AF65-F5344CB8AC3E}">
        <p14:creationId xmlns:p14="http://schemas.microsoft.com/office/powerpoint/2010/main" val="1506889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24B9D1C6-60D0-4CD1-8F31-F912522EB041}" type="datetime1">
              <a:rPr lang="en-US" smtClean="0"/>
              <a:t>10/26/21</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dirty="0"/>
              <a:pPr/>
              <a:t>‹#›</a:t>
            </a:fld>
            <a:endParaRPr lang="en-US" dirty="0"/>
          </a:p>
        </p:txBody>
      </p:sp>
      <p:cxnSp>
        <p:nvCxnSpPr>
          <p:cNvPr id="7" name="Straight Connector 6" title="Rule Line">
            <a:extLst>
              <a:ext uri="{FF2B5EF4-FFF2-40B4-BE49-F238E27FC236}">
                <a16:creationId xmlns:a16="http://schemas.microsoft.com/office/drawing/2014/main"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4615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566282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B8A83E-08BE-44D1-84C0-5CA4489004E2}" type="datetimeFigureOut">
              <a:rPr lang="en-US" smtClean="0"/>
              <a:t>10/26/21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77D34D-948D-460E-9ED1-8AE88A94F22E}" type="slidenum">
              <a:rPr lang="en-US" smtClean="0"/>
              <a:t>‹#›</a:t>
            </a:fld>
            <a:endParaRPr lang="en-US"/>
          </a:p>
        </p:txBody>
      </p:sp>
    </p:spTree>
    <p:extLst>
      <p:ext uri="{BB962C8B-B14F-4D97-AF65-F5344CB8AC3E}">
        <p14:creationId xmlns:p14="http://schemas.microsoft.com/office/powerpoint/2010/main" val="752086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A4ED5C-5A53-433E-8A55-46F54CE81DA5}" type="datetime1">
              <a:rPr lang="en-US" smtClean="0"/>
              <a:t>10/26/21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t>‹#›</a:t>
            </a:fld>
            <a:endParaRPr lang="en-US" dirty="0"/>
          </a:p>
        </p:txBody>
      </p:sp>
    </p:spTree>
    <p:extLst>
      <p:ext uri="{BB962C8B-B14F-4D97-AF65-F5344CB8AC3E}">
        <p14:creationId xmlns:p14="http://schemas.microsoft.com/office/powerpoint/2010/main" val="2035446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FD12B6-57DE-4B63-A723-500B050FB7DD}"/>
              </a:ext>
            </a:extLst>
          </p:cNvPr>
          <p:cNvSpPr/>
          <p:nvPr/>
        </p:nvSpPr>
        <p:spPr>
          <a:xfrm>
            <a:off x="0" y="4215384"/>
            <a:ext cx="12192000" cy="264261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5316" y="1406284"/>
            <a:ext cx="10593694" cy="2597841"/>
          </a:xfrm>
        </p:spPr>
        <p:txBody>
          <a:bodyPr anchor="b">
            <a:normAutofit/>
          </a:bodyPr>
          <a:lstStyle>
            <a:lvl1pPr algn="ctr">
              <a:lnSpc>
                <a:spcPct val="125000"/>
              </a:lnSpc>
              <a:defRPr sz="4400" baseline="0">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818312" y="4527856"/>
            <a:ext cx="6559018" cy="1570245"/>
          </a:xfrm>
        </p:spPr>
        <p:txBody>
          <a:bodyPr anchor="t">
            <a:normAutofit/>
          </a:bodyPr>
          <a:lstStyle>
            <a:lvl1pPr marL="0" indent="0" algn="ctr">
              <a:lnSpc>
                <a:spcPct val="130000"/>
              </a:lnSpc>
              <a:spcBef>
                <a:spcPts val="0"/>
              </a:spcBef>
              <a:buNone/>
              <a:defRPr sz="2400" b="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5F1E2E75-4758-4930-8024-39287C962987}"/>
              </a:ext>
            </a:extLst>
          </p:cNvPr>
          <p:cNvSpPr>
            <a:spLocks noGrp="1"/>
          </p:cNvSpPr>
          <p:nvPr>
            <p:ph type="dt" sz="half" idx="10"/>
          </p:nvPr>
        </p:nvSpPr>
        <p:spPr/>
        <p:txBody>
          <a:bodyPr/>
          <a:lstStyle/>
          <a:p>
            <a:fld id="{29CABC0C-B6DF-45E9-B954-11C99AA62C3E}" type="datetime1">
              <a:rPr lang="en-US" smtClean="0"/>
              <a:t>10/26/21</a:t>
            </a:fld>
            <a:endParaRPr lang="en-US" dirty="0"/>
          </a:p>
        </p:txBody>
      </p:sp>
      <p:sp>
        <p:nvSpPr>
          <p:cNvPr id="8" name="Footer Placeholder 7">
            <a:extLst>
              <a:ext uri="{FF2B5EF4-FFF2-40B4-BE49-F238E27FC236}">
                <a16:creationId xmlns:a16="http://schemas.microsoft.com/office/drawing/2014/main" id="{488B9949-402C-42C2-9A94-16590FC0C592}"/>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39D83F6-DAF4-4876-AA41-F246EC970F7D}"/>
              </a:ext>
            </a:extLst>
          </p:cNvPr>
          <p:cNvSpPr>
            <a:spLocks noGrp="1"/>
          </p:cNvSpPr>
          <p:nvPr>
            <p:ph type="sldNum" sz="quarter" idx="12"/>
          </p:nvPr>
        </p:nvSpPr>
        <p:spPr/>
        <p:txBody>
          <a:bodyPr/>
          <a:lstStyle/>
          <a:p>
            <a:fld id="{FAEF9944-A4F6-4C59-AEBD-678D6480B8EA}" type="slidenum">
              <a:rPr lang="en-US" smtClean="0"/>
              <a:pPr/>
              <a:t>‹#›</a:t>
            </a:fld>
            <a:endParaRPr lang="en-US" dirty="0"/>
          </a:p>
        </p:txBody>
      </p:sp>
      <p:sp>
        <p:nvSpPr>
          <p:cNvPr id="11" name="Rectangle 10">
            <a:extLst>
              <a:ext uri="{FF2B5EF4-FFF2-40B4-BE49-F238E27FC236}">
                <a16:creationId xmlns:a16="http://schemas.microsoft.com/office/drawing/2014/main" id="{91613A19-DDA2-44F6-9ED4-F87771C684B8}"/>
              </a:ext>
            </a:extLst>
          </p:cNvPr>
          <p:cNvSpPr/>
          <p:nvPr/>
        </p:nvSpPr>
        <p:spPr>
          <a:xfrm>
            <a:off x="0" y="4215384"/>
            <a:ext cx="1218895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5301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hasCustomPrompt="1"/>
          </p:nvPr>
        </p:nvSpPr>
        <p:spPr>
          <a:xfrm>
            <a:off x="5376670" y="705114"/>
            <a:ext cx="6172412" cy="2403846"/>
          </a:xfrm>
        </p:spPr>
        <p:txBody>
          <a:bodyPr anchor="b"/>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376670" y="3749040"/>
            <a:ext cx="6172411" cy="2346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AB71B9-2624-4F21-93EE-35A78B1A0DAD}" type="datetime1">
              <a:rPr lang="en-US" smtClean="0"/>
              <a:t>10/26/21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dirty="0"/>
              <a:t>‹#›</a:t>
            </a:fld>
            <a:endParaRPr lang="en-US" dirty="0"/>
          </a:p>
        </p:txBody>
      </p:sp>
      <p:sp>
        <p:nvSpPr>
          <p:cNvPr id="10" name="Rectangle 9">
            <a:extLst>
              <a:ext uri="{FF2B5EF4-FFF2-40B4-BE49-F238E27FC236}">
                <a16:creationId xmlns:a16="http://schemas.microsoft.com/office/drawing/2014/main" id="{5CE6B9B5-A5D1-4099-B52B-78F39AB0AFCB}"/>
              </a:ext>
            </a:extLst>
          </p:cNvPr>
          <p:cNvSpPr/>
          <p:nvPr/>
        </p:nvSpPr>
        <p:spPr>
          <a:xfrm rot="10800000">
            <a:off x="4693920" y="3396997"/>
            <a:ext cx="749808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76036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76667" y="658999"/>
            <a:ext cx="6166422" cy="457200"/>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76668" y="1116199"/>
            <a:ext cx="6166422" cy="2062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376668" y="3623098"/>
            <a:ext cx="6166421" cy="457200"/>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5376670" y="4102370"/>
            <a:ext cx="6166419" cy="206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D37C2A-BE2E-4840-A907-3254E2916C96}" type="datetime1">
              <a:rPr lang="en-US" smtClean="0"/>
              <a:t>10/26/21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EF9944-A4F6-4C59-AEBD-678D6480B8EA}" type="slidenum">
              <a:rPr lang="en-US" dirty="0"/>
              <a:t>‹#›</a:t>
            </a:fld>
            <a:endParaRPr lang="en-US" dirty="0"/>
          </a:p>
        </p:txBody>
      </p:sp>
      <p:sp>
        <p:nvSpPr>
          <p:cNvPr id="10" name="Title 9">
            <a:extLst>
              <a:ext uri="{FF2B5EF4-FFF2-40B4-BE49-F238E27FC236}">
                <a16:creationId xmlns:a16="http://schemas.microsoft.com/office/drawing/2014/main" id="{D26B370B-8381-431F-9492-0EA1205113EE}"/>
              </a:ext>
            </a:extLst>
          </p:cNvPr>
          <p:cNvSpPr>
            <a:spLocks noGrp="1"/>
          </p:cNvSpPr>
          <p:nvPr>
            <p:ph type="title"/>
          </p:nvPr>
        </p:nvSpPr>
        <p:spPr/>
        <p:txBody>
          <a:bodyPr/>
          <a:lstStyle/>
          <a:p>
            <a:r>
              <a:rPr lang="en-US"/>
              <a:t>Click to edit Master title style</a:t>
            </a:r>
          </a:p>
        </p:txBody>
      </p:sp>
      <p:sp>
        <p:nvSpPr>
          <p:cNvPr id="12" name="Rectangle 11">
            <a:extLst>
              <a:ext uri="{FF2B5EF4-FFF2-40B4-BE49-F238E27FC236}">
                <a16:creationId xmlns:a16="http://schemas.microsoft.com/office/drawing/2014/main" id="{DCA89085-2231-4A9C-B23C-B199A9DD26C5}"/>
              </a:ext>
            </a:extLst>
          </p:cNvPr>
          <p:cNvSpPr/>
          <p:nvPr/>
        </p:nvSpPr>
        <p:spPr>
          <a:xfrm rot="10800000">
            <a:off x="4693920" y="3396997"/>
            <a:ext cx="749808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2776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05CD215-1C45-48A0-8534-39FFE8A7C95A}" type="datetime1">
              <a:rPr lang="en-US" smtClean="0"/>
              <a:t>10/26/21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EF9944-A4F6-4C59-AEBD-678D6480B8EA}" type="slidenum">
              <a:rPr lang="en-US" dirty="0"/>
              <a:t>‹#›</a:t>
            </a:fld>
            <a:endParaRPr lang="en-US" dirty="0"/>
          </a:p>
        </p:txBody>
      </p:sp>
    </p:spTree>
    <p:extLst>
      <p:ext uri="{BB962C8B-B14F-4D97-AF65-F5344CB8AC3E}">
        <p14:creationId xmlns:p14="http://schemas.microsoft.com/office/powerpoint/2010/main" val="4206709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7CF41D3-C6B9-4E99-9321-87C4E2168F46}"/>
              </a:ext>
            </a:extLst>
          </p:cNvPr>
          <p:cNvSpPr>
            <a:spLocks noGrp="1"/>
          </p:cNvSpPr>
          <p:nvPr>
            <p:ph type="dt" sz="half" idx="10"/>
          </p:nvPr>
        </p:nvSpPr>
        <p:spPr/>
        <p:txBody>
          <a:bodyPr/>
          <a:lstStyle/>
          <a:p>
            <a:fld id="{D3363A0F-DEF3-4134-98D0-2E1276938A8B}" type="datetime1">
              <a:rPr lang="en-US" smtClean="0"/>
              <a:t>10/26/21</a:t>
            </a:fld>
            <a:endParaRPr lang="en-US" dirty="0"/>
          </a:p>
        </p:txBody>
      </p:sp>
      <p:sp>
        <p:nvSpPr>
          <p:cNvPr id="6" name="Footer Placeholder 5">
            <a:extLst>
              <a:ext uri="{FF2B5EF4-FFF2-40B4-BE49-F238E27FC236}">
                <a16:creationId xmlns:a16="http://schemas.microsoft.com/office/drawing/2014/main" id="{8B5BC6EB-07B1-46AF-AC33-E998BC6AA43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3E3A0C1-6562-4819-9E88-4C1378FD5DE4}"/>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2743583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ACA29BA-0143-49FF-8608-DB1623D99537}"/>
              </a:ext>
            </a:extLst>
          </p:cNvPr>
          <p:cNvSpPr/>
          <p:nvPr/>
        </p:nvSpPr>
        <p:spPr>
          <a:xfrm>
            <a:off x="0" y="0"/>
            <a:ext cx="8248592"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753015" y="640079"/>
            <a:ext cx="2796066" cy="2551751"/>
          </a:xfrm>
        </p:spPr>
        <p:txBody>
          <a:bodyPr anchor="b">
            <a:normAutofit/>
          </a:bodyPr>
          <a:lstStyle>
            <a:lvl1pPr algn="l">
              <a:lnSpc>
                <a:spcPct val="135000"/>
              </a:lnSpc>
              <a:defRPr sz="3200"/>
            </a:lvl1pPr>
          </a:lstStyle>
          <a:p>
            <a:r>
              <a:rPr lang="en-US"/>
              <a:t>Click to edit Master title style</a:t>
            </a:r>
            <a:endParaRPr lang="en-US" dirty="0"/>
          </a:p>
        </p:txBody>
      </p:sp>
      <p:sp>
        <p:nvSpPr>
          <p:cNvPr id="3" name="Content Placeholder 2"/>
          <p:cNvSpPr>
            <a:spLocks noGrp="1"/>
          </p:cNvSpPr>
          <p:nvPr>
            <p:ph idx="1"/>
          </p:nvPr>
        </p:nvSpPr>
        <p:spPr>
          <a:xfrm>
            <a:off x="638818" y="640078"/>
            <a:ext cx="6969693" cy="5455921"/>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8753015" y="3223803"/>
            <a:ext cx="2796066" cy="2872197"/>
          </a:xfrm>
        </p:spPr>
        <p:txBody>
          <a:bodyPr anchor="t">
            <a:normAutofit/>
          </a:bodyPr>
          <a:lstStyle>
            <a:lvl1pPr marL="0" indent="0">
              <a:spcBef>
                <a:spcPts val="1400"/>
              </a:spcBef>
              <a:buNone/>
              <a:defRPr sz="18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Rectangle 8">
            <a:extLst>
              <a:ext uri="{FF2B5EF4-FFF2-40B4-BE49-F238E27FC236}">
                <a16:creationId xmlns:a16="http://schemas.microsoft.com/office/drawing/2014/main" id="{3010CF18-370D-4E80-AE4C-396FFDFCAE5D}"/>
              </a:ext>
            </a:extLst>
          </p:cNvPr>
          <p:cNvSpPr/>
          <p:nvPr/>
        </p:nvSpPr>
        <p:spPr>
          <a:xfrm rot="5400000">
            <a:off x="485159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9">
            <a:extLst>
              <a:ext uri="{FF2B5EF4-FFF2-40B4-BE49-F238E27FC236}">
                <a16:creationId xmlns:a16="http://schemas.microsoft.com/office/drawing/2014/main" id="{C5EBFE9C-5A22-4462-9C51-E00C03F55C3D}"/>
              </a:ext>
            </a:extLst>
          </p:cNvPr>
          <p:cNvSpPr>
            <a:spLocks noGrp="1"/>
          </p:cNvSpPr>
          <p:nvPr>
            <p:ph type="dt" sz="half" idx="10"/>
          </p:nvPr>
        </p:nvSpPr>
        <p:spPr>
          <a:xfrm>
            <a:off x="8753015" y="6309360"/>
            <a:ext cx="1734207" cy="457200"/>
          </a:xfrm>
        </p:spPr>
        <p:txBody>
          <a:bodyPr/>
          <a:lstStyle>
            <a:lvl1pPr algn="l">
              <a:defRPr/>
            </a:lvl1pPr>
          </a:lstStyle>
          <a:p>
            <a:fld id="{61A2E4C8-2960-4ADD-862C-4D9643CB15AC}" type="datetime1">
              <a:rPr lang="en-US" smtClean="0"/>
              <a:t>10/26/21</a:t>
            </a:fld>
            <a:endParaRPr lang="en-US" dirty="0"/>
          </a:p>
        </p:txBody>
      </p:sp>
      <p:sp>
        <p:nvSpPr>
          <p:cNvPr id="11" name="Footer Placeholder 10">
            <a:extLst>
              <a:ext uri="{FF2B5EF4-FFF2-40B4-BE49-F238E27FC236}">
                <a16:creationId xmlns:a16="http://schemas.microsoft.com/office/drawing/2014/main" id="{2EBBFF2E-AA66-4B76-9139-CB000B5A45D5}"/>
              </a:ext>
            </a:extLst>
          </p:cNvPr>
          <p:cNvSpPr>
            <a:spLocks noGrp="1"/>
          </p:cNvSpPr>
          <p:nvPr>
            <p:ph type="ftr" sz="quarter" idx="11"/>
          </p:nvPr>
        </p:nvSpPr>
        <p:spPr>
          <a:xfrm>
            <a:off x="638818" y="6309360"/>
            <a:ext cx="6993867" cy="457200"/>
          </a:xfrm>
        </p:spPr>
        <p:txBody>
          <a:bodyPr/>
          <a:lstStyle/>
          <a:p>
            <a:endParaRPr lang="en-US" dirty="0"/>
          </a:p>
        </p:txBody>
      </p:sp>
      <p:sp>
        <p:nvSpPr>
          <p:cNvPr id="12" name="Slide Number Placeholder 11">
            <a:extLst>
              <a:ext uri="{FF2B5EF4-FFF2-40B4-BE49-F238E27FC236}">
                <a16:creationId xmlns:a16="http://schemas.microsoft.com/office/drawing/2014/main" id="{A44F64C4-BF20-4F6B-B650-57C71C828A68}"/>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064576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4996" y="640079"/>
            <a:ext cx="2714085" cy="2695903"/>
          </a:xfrm>
        </p:spPr>
        <p:txBody>
          <a:bodyPr anchor="b">
            <a:noAutofit/>
          </a:bodyPr>
          <a:lstStyle>
            <a:lvl1pPr algn="l">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248592"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hasCustomPrompt="1"/>
          </p:nvPr>
        </p:nvSpPr>
        <p:spPr>
          <a:xfrm>
            <a:off x="8834996" y="3429000"/>
            <a:ext cx="2714085" cy="2508026"/>
          </a:xfrm>
        </p:spPr>
        <p:txBody>
          <a:bodyPr anchor="t">
            <a:normAutofit/>
          </a:bodyPr>
          <a:lstStyle>
            <a:lvl1pPr marL="0" indent="0">
              <a:spcBef>
                <a:spcPts val="1400"/>
              </a:spcBef>
              <a:buNone/>
              <a:defRPr sz="18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Rectangle 8">
            <a:extLst>
              <a:ext uri="{FF2B5EF4-FFF2-40B4-BE49-F238E27FC236}">
                <a16:creationId xmlns:a16="http://schemas.microsoft.com/office/drawing/2014/main" id="{90949BC8-9ABF-49F6-851C-5DB0B86CA70D}"/>
              </a:ext>
            </a:extLst>
          </p:cNvPr>
          <p:cNvSpPr/>
          <p:nvPr/>
        </p:nvSpPr>
        <p:spPr>
          <a:xfrm rot="5400000">
            <a:off x="485159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a:extLst>
              <a:ext uri="{FF2B5EF4-FFF2-40B4-BE49-F238E27FC236}">
                <a16:creationId xmlns:a16="http://schemas.microsoft.com/office/drawing/2014/main" id="{04E1EE21-E3FA-4D43-B224-C664959637B0}"/>
              </a:ext>
            </a:extLst>
          </p:cNvPr>
          <p:cNvSpPr>
            <a:spLocks noGrp="1"/>
          </p:cNvSpPr>
          <p:nvPr>
            <p:ph type="dt" sz="half" idx="10"/>
          </p:nvPr>
        </p:nvSpPr>
        <p:spPr>
          <a:xfrm>
            <a:off x="8834997" y="6309360"/>
            <a:ext cx="1645920" cy="457200"/>
          </a:xfrm>
        </p:spPr>
        <p:txBody>
          <a:bodyPr/>
          <a:lstStyle/>
          <a:p>
            <a:fld id="{48BDEA15-09CD-4275-A8E0-385C965F48B0}" type="datetime1">
              <a:rPr lang="en-US" smtClean="0"/>
              <a:t>10/26/21</a:t>
            </a:fld>
            <a:endParaRPr lang="en-US" dirty="0"/>
          </a:p>
        </p:txBody>
      </p:sp>
      <p:sp>
        <p:nvSpPr>
          <p:cNvPr id="7" name="Slide Number Placeholder 6">
            <a:extLst>
              <a:ext uri="{FF2B5EF4-FFF2-40B4-BE49-F238E27FC236}">
                <a16:creationId xmlns:a16="http://schemas.microsoft.com/office/drawing/2014/main" id="{A32D7F83-8993-4ED4-9F02-663CC085052F}"/>
              </a:ext>
            </a:extLst>
          </p:cNvPr>
          <p:cNvSpPr>
            <a:spLocks noGrp="1"/>
          </p:cNvSpPr>
          <p:nvPr>
            <p:ph type="sldNum" sz="quarter" idx="12"/>
          </p:nvPr>
        </p:nvSpPr>
        <p:spPr/>
        <p:txBody>
          <a:bodyPr/>
          <a:lstStyle/>
          <a:p>
            <a:fld id="{FAEF9944-A4F6-4C59-AEBD-678D6480B8EA}" type="slidenum">
              <a:rPr lang="en-US" smtClean="0"/>
              <a:pPr/>
              <a:t>‹#›</a:t>
            </a:fld>
            <a:endParaRPr lang="en-US" dirty="0"/>
          </a:p>
        </p:txBody>
      </p:sp>
      <p:sp>
        <p:nvSpPr>
          <p:cNvPr id="6" name="Footer Placeholder 5">
            <a:extLst>
              <a:ext uri="{FF2B5EF4-FFF2-40B4-BE49-F238E27FC236}">
                <a16:creationId xmlns:a16="http://schemas.microsoft.com/office/drawing/2014/main" id="{8E3678B7-E511-4CE1-BEE5-89E959B9BFD6}"/>
              </a:ext>
            </a:extLst>
          </p:cNvPr>
          <p:cNvSpPr>
            <a:spLocks noGrp="1"/>
          </p:cNvSpPr>
          <p:nvPr>
            <p:ph type="ftr" sz="quarter" idx="11"/>
          </p:nvPr>
        </p:nvSpPr>
        <p:spPr>
          <a:xfrm>
            <a:off x="640080" y="6309360"/>
            <a:ext cx="4946592" cy="457200"/>
          </a:xfrm>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US" dirty="0"/>
          </a:p>
        </p:txBody>
      </p:sp>
    </p:spTree>
    <p:extLst>
      <p:ext uri="{BB962C8B-B14F-4D97-AF65-F5344CB8AC3E}">
        <p14:creationId xmlns:p14="http://schemas.microsoft.com/office/powerpoint/2010/main" val="1702802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786F82F-1B47-46ED-8EAE-53EF71E59E9A}"/>
              </a:ext>
            </a:extLst>
          </p:cNvPr>
          <p:cNvSpPr/>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42918" y="705113"/>
            <a:ext cx="3411973" cy="5197498"/>
          </a:xfrm>
          <a:prstGeom prst="rect">
            <a:avLst/>
          </a:prstGeom>
        </p:spPr>
        <p:txBody>
          <a:bodyPr vert="horz" lIns="109728" tIns="109728" rIns="109728" bIns="9144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76671" y="705113"/>
            <a:ext cx="6172412" cy="5197497"/>
          </a:xfrm>
          <a:prstGeom prst="rect">
            <a:avLst/>
          </a:prstGeom>
        </p:spPr>
        <p:txBody>
          <a:bodyPr vert="horz" lIns="109728" tIns="109728" rIns="109728" bIns="9144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2917" y="6309360"/>
            <a:ext cx="3411973" cy="457200"/>
          </a:xfrm>
          <a:prstGeom prst="rect">
            <a:avLst/>
          </a:prstGeom>
        </p:spPr>
        <p:txBody>
          <a:bodyPr vert="horz" lIns="109728" tIns="109728" rIns="109728" bIns="91440" rtlCol="0" anchor="ctr"/>
          <a:lstStyle>
            <a:lvl1pPr algn="l">
              <a:defRPr sz="1200" spc="150" baseline="0">
                <a:solidFill>
                  <a:schemeClr val="tx1">
                    <a:lumMod val="75000"/>
                    <a:lumOff val="25000"/>
                  </a:schemeClr>
                </a:solidFill>
                <a:latin typeface="+mj-lt"/>
              </a:defRPr>
            </a:lvl1pPr>
          </a:lstStyle>
          <a:p>
            <a:fld id="{4AF8082C-0922-4249-A612-B415F5231620}" type="datetime1">
              <a:rPr lang="en-US" smtClean="0"/>
              <a:t>10/26/21</a:t>
            </a:fld>
            <a:endParaRPr lang="en-US" dirty="0"/>
          </a:p>
        </p:txBody>
      </p:sp>
      <p:sp>
        <p:nvSpPr>
          <p:cNvPr id="5" name="Footer Placeholder 4"/>
          <p:cNvSpPr>
            <a:spLocks noGrp="1"/>
          </p:cNvSpPr>
          <p:nvPr>
            <p:ph type="ftr" sz="quarter" idx="3"/>
          </p:nvPr>
        </p:nvSpPr>
        <p:spPr>
          <a:xfrm>
            <a:off x="5376670" y="6309360"/>
            <a:ext cx="4946592" cy="457200"/>
          </a:xfrm>
          <a:prstGeom prst="rect">
            <a:avLst/>
          </a:prstGeom>
        </p:spPr>
        <p:txBody>
          <a:bodyPr vert="horz" lIns="109728" tIns="109728" rIns="109728" bIns="91440" rtlCol="0" anchor="ctr"/>
          <a:lstStyle>
            <a:lvl1pPr algn="l">
              <a:defRPr sz="1200" spc="150" baseline="0">
                <a:solidFill>
                  <a:schemeClr val="tx1">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10569202" y="6309360"/>
            <a:ext cx="979879" cy="457200"/>
          </a:xfrm>
          <a:prstGeom prst="rect">
            <a:avLst/>
          </a:prstGeom>
        </p:spPr>
        <p:txBody>
          <a:bodyPr vert="horz" lIns="109728" tIns="109728" rIns="109728" bIns="91440" rtlCol="0" anchor="b"/>
          <a:lstStyle>
            <a:lvl1pPr algn="r">
              <a:defRPr sz="1600" b="1" spc="150" baseline="0">
                <a:solidFill>
                  <a:schemeClr val="tx1">
                    <a:lumMod val="75000"/>
                    <a:lumOff val="25000"/>
                  </a:schemeClr>
                </a:solidFill>
                <a:latin typeface="+mj-lt"/>
              </a:defRPr>
            </a:lvl1pPr>
          </a:lstStyle>
          <a:p>
            <a:fld id="{FAEF9944-A4F6-4C59-AEBD-678D6480B8EA}" type="slidenum">
              <a:rPr lang="en-US" smtClean="0"/>
              <a:pPr/>
              <a:t>‹#›</a:t>
            </a:fld>
            <a:endParaRPr lang="en-US" dirty="0"/>
          </a:p>
        </p:txBody>
      </p:sp>
      <p:sp>
        <p:nvSpPr>
          <p:cNvPr id="21" name="Rectangle 20">
            <a:extLst>
              <a:ext uri="{FF2B5EF4-FFF2-40B4-BE49-F238E27FC236}">
                <a16:creationId xmlns:a16="http://schemas.microsoft.com/office/drawing/2014/main" id="{EF1BAF6F-6275-4646-9C59-331B29B9550F}"/>
              </a:ext>
            </a:extLst>
          </p:cNvPr>
          <p:cNvSpPr/>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1195394"/>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1" r:id="rId10"/>
    <p:sldLayoutId id="2147483760" r:id="rId11"/>
    <p:sldLayoutId id="2147483763" r:id="rId12"/>
    <p:sldLayoutId id="2147483764" r:id="rId13"/>
  </p:sldLayoutIdLst>
  <p:hf sldNum="0" hdr="0" ftr="0" dt="0"/>
  <p:txStyles>
    <p:title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xml"/><Relationship Id="rId1" Type="http://schemas.openxmlformats.org/officeDocument/2006/relationships/video" Target="https://www.youtube.com/embed/rz4Dd1I_fX0"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8.png"/><Relationship Id="rId1" Type="http://schemas.openxmlformats.org/officeDocument/2006/relationships/slideLayout" Target="../slideLayouts/slideLayout13.xml"/><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35.svg"/><Relationship Id="rId7" Type="http://schemas.openxmlformats.org/officeDocument/2006/relationships/image" Target="../media/image38.svg"/><Relationship Id="rId2" Type="http://schemas.openxmlformats.org/officeDocument/2006/relationships/image" Target="../media/image34.png"/><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hyperlink" Target="Flame%20Test%20Lab.pdf" TargetMode="Externa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image" Target="../media/image10.sv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elements.wlonk.com/ElementsTable.ht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7" name="Rectangle 9">
            <a:extLst>
              <a:ext uri="{FF2B5EF4-FFF2-40B4-BE49-F238E27FC236}">
                <a16:creationId xmlns:a16="http://schemas.microsoft.com/office/drawing/2014/main" id="{EA164D6B-6878-4B9F-A2D0-985D39B17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11">
            <a:extLst>
              <a:ext uri="{FF2B5EF4-FFF2-40B4-BE49-F238E27FC236}">
                <a16:creationId xmlns:a16="http://schemas.microsoft.com/office/drawing/2014/main" id="{2A175829-70EA-4A6D-978C-4D0923059C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43064" y="0"/>
            <a:ext cx="4348936" cy="174009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3">
            <a:extLst>
              <a:ext uri="{FF2B5EF4-FFF2-40B4-BE49-F238E27FC236}">
                <a16:creationId xmlns:a16="http://schemas.microsoft.com/office/drawing/2014/main" id="{EE5D2B4A-3399-4CCF-A171-7F8B1BF54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04894"/>
            <a:ext cx="640080" cy="43627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15">
            <a:extLst>
              <a:ext uri="{FF2B5EF4-FFF2-40B4-BE49-F238E27FC236}">
                <a16:creationId xmlns:a16="http://schemas.microsoft.com/office/drawing/2014/main" id="{A894967F-D57B-433D-9A92-5C82B10CFD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1778958"/>
            <a:ext cx="7159214" cy="43627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7F53AD-67E3-44CF-8547-5B84E07B1302}"/>
              </a:ext>
            </a:extLst>
          </p:cNvPr>
          <p:cNvSpPr>
            <a:spLocks noGrp="1"/>
          </p:cNvSpPr>
          <p:nvPr>
            <p:ph type="ctrTitle"/>
          </p:nvPr>
        </p:nvSpPr>
        <p:spPr>
          <a:xfrm>
            <a:off x="1243060" y="2218414"/>
            <a:ext cx="5956534" cy="2631882"/>
          </a:xfrm>
        </p:spPr>
        <p:txBody>
          <a:bodyPr>
            <a:normAutofit/>
          </a:bodyPr>
          <a:lstStyle/>
          <a:p>
            <a:pPr algn="ctr">
              <a:lnSpc>
                <a:spcPct val="115000"/>
              </a:lnSpc>
            </a:pPr>
            <a:r>
              <a:rPr lang="en-US" sz="4600">
                <a:solidFill>
                  <a:schemeClr val="bg1"/>
                </a:solidFill>
              </a:rPr>
              <a:t>The Periodic Table Of Elements</a:t>
            </a:r>
          </a:p>
        </p:txBody>
      </p:sp>
      <p:pic>
        <p:nvPicPr>
          <p:cNvPr id="5" name="Picture 4" descr="A cat with its mouth open&#10;&#10;Description automatically generated">
            <a:extLst>
              <a:ext uri="{FF2B5EF4-FFF2-40B4-BE49-F238E27FC236}">
                <a16:creationId xmlns:a16="http://schemas.microsoft.com/office/drawing/2014/main" id="{87B1C7B9-53F3-49D6-A33A-6E581EF1DDBC}"/>
              </a:ext>
            </a:extLst>
          </p:cNvPr>
          <p:cNvPicPr>
            <a:picLocks noChangeAspect="1"/>
          </p:cNvPicPr>
          <p:nvPr/>
        </p:nvPicPr>
        <p:blipFill rotWithShape="1">
          <a:blip r:embed="rId2">
            <a:extLst>
              <a:ext uri="{28A0092B-C50C-407E-A947-70E740481C1C}">
                <a14:useLocalDpi xmlns:a14="http://schemas.microsoft.com/office/drawing/2010/main" val="0"/>
              </a:ext>
            </a:extLst>
          </a:blip>
          <a:srcRect l="17271" r="16922" b="-1"/>
          <a:stretch/>
        </p:blipFill>
        <p:spPr>
          <a:xfrm>
            <a:off x="7815431" y="1741919"/>
            <a:ext cx="4376569" cy="4425696"/>
          </a:xfrm>
          <a:prstGeom prst="rect">
            <a:avLst/>
          </a:prstGeom>
          <a:scene3d>
            <a:camera prst="orthographicFront"/>
            <a:lightRig rig="threePt" dir="t">
              <a:rot lat="0" lon="0" rev="2700000"/>
            </a:lightRig>
          </a:scene3d>
          <a:sp3d contourW="6350">
            <a:bevelT h="38100"/>
            <a:contourClr>
              <a:srgbClr val="C0C0C0"/>
            </a:contourClr>
          </a:sp3d>
        </p:spPr>
      </p:pic>
      <p:sp>
        <p:nvSpPr>
          <p:cNvPr id="31" name="Rectangle 17">
            <a:extLst>
              <a:ext uri="{FF2B5EF4-FFF2-40B4-BE49-F238E27FC236}">
                <a16:creationId xmlns:a16="http://schemas.microsoft.com/office/drawing/2014/main" id="{BB57D892-A065-4003-93F3-65AB1A248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1746954"/>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19">
            <a:extLst>
              <a:ext uri="{FF2B5EF4-FFF2-40B4-BE49-F238E27FC236}">
                <a16:creationId xmlns:a16="http://schemas.microsoft.com/office/drawing/2014/main" id="{985AAE23-FCB6-4663-907C-0110B0FDC5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6167615"/>
            <a:ext cx="7759826"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21">
            <a:extLst>
              <a:ext uri="{FF2B5EF4-FFF2-40B4-BE49-F238E27FC236}">
                <a16:creationId xmlns:a16="http://schemas.microsoft.com/office/drawing/2014/main" id="{BEA1DA1C-6CE0-4AE4-918F-CC0E685C5F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99294" y="6167615"/>
            <a:ext cx="4392706" cy="6903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3">
            <a:extLst>
              <a:ext uri="{FF2B5EF4-FFF2-40B4-BE49-F238E27FC236}">
                <a16:creationId xmlns:a16="http://schemas.microsoft.com/office/drawing/2014/main" id="{9C67C3D3-B919-4C65-907E-45C21C631E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16898"/>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BCBF7BE-192C-47B7-816B-8213C256E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0570"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1982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34EE865D-5A59-4DD1-A94D-A8DBE4A9E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465BEC9-9A64-4330-A094-2323D0EE1E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7891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4B1DA58A-A755-4FCE-9BED-1E4AD6C955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611461"/>
            <a:ext cx="1218895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Online Media 5" title="The Periodic Table Song (2018 UPDATE!)">
            <a:hlinkClick r:id="" action="ppaction://media"/>
            <a:extLst>
              <a:ext uri="{FF2B5EF4-FFF2-40B4-BE49-F238E27FC236}">
                <a16:creationId xmlns:a16="http://schemas.microsoft.com/office/drawing/2014/main" id="{592E32A1-9C8E-4D91-90FE-A3700895113F}"/>
              </a:ext>
            </a:extLst>
          </p:cNvPr>
          <p:cNvPicPr>
            <a:picLocks noRot="1" noChangeAspect="1"/>
          </p:cNvPicPr>
          <p:nvPr>
            <a:videoFile r:link="rId1"/>
          </p:nvPr>
        </p:nvPicPr>
        <p:blipFill>
          <a:blip r:embed="rId3"/>
          <a:stretch>
            <a:fillRect/>
          </a:stretch>
        </p:blipFill>
        <p:spPr>
          <a:xfrm>
            <a:off x="2523080" y="675469"/>
            <a:ext cx="7430788" cy="5573091"/>
          </a:xfrm>
          <a:prstGeom prst="rect">
            <a:avLst/>
          </a:prstGeom>
        </p:spPr>
      </p:pic>
      <p:sp>
        <p:nvSpPr>
          <p:cNvPr id="43" name="Rectangle 42">
            <a:extLst>
              <a:ext uri="{FF2B5EF4-FFF2-40B4-BE49-F238E27FC236}">
                <a16:creationId xmlns:a16="http://schemas.microsoft.com/office/drawing/2014/main" id="{2E23EFB5-5855-497F-AC57-6C1941487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6184551"/>
            <a:ext cx="1218895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9414EFBA-DEC5-4782-9B45-CEF1661DB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21586"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8668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ED69555-EE48-4B19-812B-4E1068DBF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57">
            <a:extLst>
              <a:ext uri="{FF2B5EF4-FFF2-40B4-BE49-F238E27FC236}">
                <a16:creationId xmlns:a16="http://schemas.microsoft.com/office/drawing/2014/main" id="{57AEB73D-F521-4B19-820F-12DB6BCC8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15" name="Rectangle 14">
            <a:extLst>
              <a:ext uri="{FF2B5EF4-FFF2-40B4-BE49-F238E27FC236}">
                <a16:creationId xmlns:a16="http://schemas.microsoft.com/office/drawing/2014/main" id="{6B72EEBA-3A5D-41CE-8465-A45A0F656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EA164D6B-6878-4B9F-A2D0-985D39B17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413CD7F-736E-4AF7-AB2B-473CAA9E1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946"/>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5EDA2F5-6B28-478B-9AC4-43FE41E2B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916907"/>
            <a:ext cx="12192000" cy="23740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20F617-2DE9-4DC6-A8CD-20ABE6793104}"/>
              </a:ext>
            </a:extLst>
          </p:cNvPr>
          <p:cNvSpPr>
            <a:spLocks noGrp="1"/>
          </p:cNvSpPr>
          <p:nvPr>
            <p:ph type="title"/>
          </p:nvPr>
        </p:nvSpPr>
        <p:spPr>
          <a:xfrm>
            <a:off x="1635102" y="4153113"/>
            <a:ext cx="9180747" cy="1248431"/>
          </a:xfrm>
        </p:spPr>
        <p:txBody>
          <a:bodyPr vert="horz" lIns="109728" tIns="109728" rIns="109728" bIns="91440" rtlCol="0" anchor="b">
            <a:normAutofit/>
          </a:bodyPr>
          <a:lstStyle/>
          <a:p>
            <a:pPr>
              <a:lnSpc>
                <a:spcPct val="115000"/>
              </a:lnSpc>
            </a:pPr>
            <a:r>
              <a:rPr lang="en-US" sz="3400" b="0" cap="all">
                <a:solidFill>
                  <a:schemeClr val="bg1"/>
                </a:solidFill>
              </a:rPr>
              <a:t>Some cool and common elements</a:t>
            </a:r>
          </a:p>
        </p:txBody>
      </p:sp>
      <p:sp>
        <p:nvSpPr>
          <p:cNvPr id="23" name="Rectangle 22">
            <a:extLst>
              <a:ext uri="{FF2B5EF4-FFF2-40B4-BE49-F238E27FC236}">
                <a16:creationId xmlns:a16="http://schemas.microsoft.com/office/drawing/2014/main" id="{701D712E-ABB9-4258-877D-9349C8577A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79202"/>
            <a:ext cx="1006766" cy="22494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7528E56-1447-4C98-882B-CE26279501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1BC0182A-3753-4A9C-BC14-CD5A6B9C60C1}"/>
              </a:ext>
            </a:extLst>
          </p:cNvPr>
          <p:cNvPicPr>
            <a:picLocks noGrp="1" noChangeAspect="1"/>
          </p:cNvPicPr>
          <p:nvPr>
            <p:ph sz="quarter" idx="13"/>
          </p:nvPr>
        </p:nvPicPr>
        <p:blipFill>
          <a:blip r:embed="rId2"/>
          <a:stretch>
            <a:fillRect/>
          </a:stretch>
        </p:blipFill>
        <p:spPr>
          <a:xfrm>
            <a:off x="1635102" y="816388"/>
            <a:ext cx="4704283" cy="2328261"/>
          </a:xfrm>
          <a:prstGeom prst="rect">
            <a:avLst/>
          </a:prstGeom>
        </p:spPr>
      </p:pic>
      <p:sp>
        <p:nvSpPr>
          <p:cNvPr id="27" name="Rectangle 26">
            <a:extLst>
              <a:ext uri="{FF2B5EF4-FFF2-40B4-BE49-F238E27FC236}">
                <a16:creationId xmlns:a16="http://schemas.microsoft.com/office/drawing/2014/main" id="{A8EAC26D-6BAA-40DB-8C61-90C7CC5EFE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649423" y="1933956"/>
            <a:ext cx="393192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10481F0C-31DD-4C6B-B81B-F02E86B27C63}"/>
              </a:ext>
            </a:extLst>
          </p:cNvPr>
          <p:cNvPicPr>
            <a:picLocks noGrp="1" noChangeAspect="1"/>
          </p:cNvPicPr>
          <p:nvPr>
            <p:ph sz="quarter" idx="14"/>
          </p:nvPr>
        </p:nvPicPr>
        <p:blipFill>
          <a:blip r:embed="rId3"/>
          <a:stretch>
            <a:fillRect/>
          </a:stretch>
        </p:blipFill>
        <p:spPr>
          <a:xfrm>
            <a:off x="6930872" y="853372"/>
            <a:ext cx="4776495" cy="2260631"/>
          </a:xfrm>
          <a:prstGeom prst="rect">
            <a:avLst/>
          </a:prstGeom>
        </p:spPr>
      </p:pic>
    </p:spTree>
    <p:extLst>
      <p:ext uri="{BB962C8B-B14F-4D97-AF65-F5344CB8AC3E}">
        <p14:creationId xmlns:p14="http://schemas.microsoft.com/office/powerpoint/2010/main" val="3001701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ED69555-EE48-4B19-812B-4E1068DBF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57">
            <a:extLst>
              <a:ext uri="{FF2B5EF4-FFF2-40B4-BE49-F238E27FC236}">
                <a16:creationId xmlns:a16="http://schemas.microsoft.com/office/drawing/2014/main" id="{57AEB73D-F521-4B19-820F-12DB6BCC8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15" name="Rectangle 14">
            <a:extLst>
              <a:ext uri="{FF2B5EF4-FFF2-40B4-BE49-F238E27FC236}">
                <a16:creationId xmlns:a16="http://schemas.microsoft.com/office/drawing/2014/main" id="{6B72EEBA-3A5D-41CE-8465-A45A0F656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EA164D6B-6878-4B9F-A2D0-985D39B17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413CD7F-736E-4AF7-AB2B-473CAA9E1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946"/>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5EDA2F5-6B28-478B-9AC4-43FE41E2B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916907"/>
            <a:ext cx="12192000" cy="23740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27AE26-868A-4197-AF10-949F8C22399B}"/>
              </a:ext>
            </a:extLst>
          </p:cNvPr>
          <p:cNvSpPr>
            <a:spLocks noGrp="1"/>
          </p:cNvSpPr>
          <p:nvPr>
            <p:ph type="title"/>
          </p:nvPr>
        </p:nvSpPr>
        <p:spPr>
          <a:xfrm>
            <a:off x="1635102" y="4153113"/>
            <a:ext cx="9180747" cy="1248431"/>
          </a:xfrm>
        </p:spPr>
        <p:txBody>
          <a:bodyPr vert="horz" lIns="109728" tIns="109728" rIns="109728" bIns="91440" rtlCol="0" anchor="b">
            <a:normAutofit/>
          </a:bodyPr>
          <a:lstStyle/>
          <a:p>
            <a:pPr>
              <a:lnSpc>
                <a:spcPct val="115000"/>
              </a:lnSpc>
            </a:pPr>
            <a:r>
              <a:rPr lang="en-US" sz="3400" b="0" cap="all">
                <a:solidFill>
                  <a:schemeClr val="bg1"/>
                </a:solidFill>
              </a:rPr>
              <a:t>Some cool and common elements</a:t>
            </a:r>
          </a:p>
        </p:txBody>
      </p:sp>
      <p:sp>
        <p:nvSpPr>
          <p:cNvPr id="23" name="Rectangle 22">
            <a:extLst>
              <a:ext uri="{FF2B5EF4-FFF2-40B4-BE49-F238E27FC236}">
                <a16:creationId xmlns:a16="http://schemas.microsoft.com/office/drawing/2014/main" id="{701D712E-ABB9-4258-877D-9349C8577A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79202"/>
            <a:ext cx="1006766" cy="22494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7528E56-1447-4C98-882B-CE26279501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D99F5714-FE15-4E60-8486-FF1493967A5F}"/>
              </a:ext>
            </a:extLst>
          </p:cNvPr>
          <p:cNvPicPr>
            <a:picLocks noGrp="1" noChangeAspect="1"/>
          </p:cNvPicPr>
          <p:nvPr>
            <p:ph sz="quarter" idx="14"/>
          </p:nvPr>
        </p:nvPicPr>
        <p:blipFill>
          <a:blip r:embed="rId2"/>
          <a:stretch>
            <a:fillRect/>
          </a:stretch>
        </p:blipFill>
        <p:spPr>
          <a:xfrm>
            <a:off x="2973901" y="484632"/>
            <a:ext cx="2026684" cy="2991773"/>
          </a:xfrm>
          <a:prstGeom prst="rect">
            <a:avLst/>
          </a:prstGeom>
        </p:spPr>
      </p:pic>
      <p:sp>
        <p:nvSpPr>
          <p:cNvPr id="27" name="Rectangle 26">
            <a:extLst>
              <a:ext uri="{FF2B5EF4-FFF2-40B4-BE49-F238E27FC236}">
                <a16:creationId xmlns:a16="http://schemas.microsoft.com/office/drawing/2014/main" id="{A8EAC26D-6BAA-40DB-8C61-90C7CC5EFE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649423" y="1933956"/>
            <a:ext cx="393192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AC026EE3-99FD-47E9-8059-082F5A5C7916}"/>
              </a:ext>
            </a:extLst>
          </p:cNvPr>
          <p:cNvPicPr>
            <a:picLocks noGrp="1" noChangeAspect="1"/>
          </p:cNvPicPr>
          <p:nvPr>
            <p:ph sz="quarter" idx="13"/>
          </p:nvPr>
        </p:nvPicPr>
        <p:blipFill>
          <a:blip r:embed="rId3"/>
          <a:stretch>
            <a:fillRect/>
          </a:stretch>
        </p:blipFill>
        <p:spPr>
          <a:xfrm>
            <a:off x="6930872" y="1212100"/>
            <a:ext cx="4776495" cy="1543175"/>
          </a:xfrm>
          <a:prstGeom prst="rect">
            <a:avLst/>
          </a:prstGeom>
        </p:spPr>
      </p:pic>
    </p:spTree>
    <p:extLst>
      <p:ext uri="{BB962C8B-B14F-4D97-AF65-F5344CB8AC3E}">
        <p14:creationId xmlns:p14="http://schemas.microsoft.com/office/powerpoint/2010/main" val="2305694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D69555-EE48-4B19-812B-4E1068DBF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57">
            <a:extLst>
              <a:ext uri="{FF2B5EF4-FFF2-40B4-BE49-F238E27FC236}">
                <a16:creationId xmlns:a16="http://schemas.microsoft.com/office/drawing/2014/main" id="{57AEB73D-F521-4B19-820F-12DB6BCC8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16" name="Rectangle 15">
            <a:extLst>
              <a:ext uri="{FF2B5EF4-FFF2-40B4-BE49-F238E27FC236}">
                <a16:creationId xmlns:a16="http://schemas.microsoft.com/office/drawing/2014/main" id="{6B72EEBA-3A5D-41CE-8465-A45A0F656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EA164D6B-6878-4B9F-A2D0-985D39B17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413CD7F-736E-4AF7-AB2B-473CAA9E1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946"/>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5EDA2F5-6B28-478B-9AC4-43FE41E2B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916907"/>
            <a:ext cx="12192000" cy="23740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208B15-29F3-48F7-8A46-770B32E0D059}"/>
              </a:ext>
            </a:extLst>
          </p:cNvPr>
          <p:cNvSpPr>
            <a:spLocks noGrp="1"/>
          </p:cNvSpPr>
          <p:nvPr>
            <p:ph type="title"/>
          </p:nvPr>
        </p:nvSpPr>
        <p:spPr>
          <a:xfrm>
            <a:off x="1635102" y="4153113"/>
            <a:ext cx="9180747" cy="1248431"/>
          </a:xfrm>
        </p:spPr>
        <p:txBody>
          <a:bodyPr vert="horz" lIns="109728" tIns="109728" rIns="109728" bIns="91440" rtlCol="0" anchor="b">
            <a:normAutofit/>
          </a:bodyPr>
          <a:lstStyle/>
          <a:p>
            <a:pPr>
              <a:lnSpc>
                <a:spcPct val="115000"/>
              </a:lnSpc>
            </a:pPr>
            <a:r>
              <a:rPr lang="en-US" sz="3400" b="0" cap="all">
                <a:solidFill>
                  <a:schemeClr val="bg1"/>
                </a:solidFill>
              </a:rPr>
              <a:t>Some cool and common elements</a:t>
            </a:r>
          </a:p>
        </p:txBody>
      </p:sp>
      <p:sp>
        <p:nvSpPr>
          <p:cNvPr id="24" name="Rectangle 23">
            <a:extLst>
              <a:ext uri="{FF2B5EF4-FFF2-40B4-BE49-F238E27FC236}">
                <a16:creationId xmlns:a16="http://schemas.microsoft.com/office/drawing/2014/main" id="{701D712E-ABB9-4258-877D-9349C8577A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79202"/>
            <a:ext cx="1006766" cy="22494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7528E56-1447-4C98-882B-CE26279501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close up of a device&#10;&#10;Description automatically generated">
            <a:extLst>
              <a:ext uri="{FF2B5EF4-FFF2-40B4-BE49-F238E27FC236}">
                <a16:creationId xmlns:a16="http://schemas.microsoft.com/office/drawing/2014/main" id="{F8CB5ABC-468D-4F0D-9530-66567FD3BC04}"/>
              </a:ext>
            </a:extLst>
          </p:cNvPr>
          <p:cNvPicPr>
            <a:picLocks noGrp="1" noChangeAspect="1"/>
          </p:cNvPicPr>
          <p:nvPr>
            <p:ph sz="quarter" idx="14"/>
          </p:nvPr>
        </p:nvPicPr>
        <p:blipFill>
          <a:blip r:embed="rId2"/>
          <a:stretch>
            <a:fillRect/>
          </a:stretch>
        </p:blipFill>
        <p:spPr>
          <a:xfrm>
            <a:off x="1986216" y="484632"/>
            <a:ext cx="1826303" cy="2991773"/>
          </a:xfrm>
          <a:prstGeom prst="rect">
            <a:avLst/>
          </a:prstGeom>
        </p:spPr>
      </p:pic>
      <p:sp>
        <p:nvSpPr>
          <p:cNvPr id="28" name="Rectangle 27">
            <a:extLst>
              <a:ext uri="{FF2B5EF4-FFF2-40B4-BE49-F238E27FC236}">
                <a16:creationId xmlns:a16="http://schemas.microsoft.com/office/drawing/2014/main" id="{E0435B41-AE93-4B2B-893F-1E6F7E6C24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804046" y="1933956"/>
            <a:ext cx="393192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kitchenware&#10;&#10;Description automatically generated">
            <a:extLst>
              <a:ext uri="{FF2B5EF4-FFF2-40B4-BE49-F238E27FC236}">
                <a16:creationId xmlns:a16="http://schemas.microsoft.com/office/drawing/2014/main" id="{8F9A1B4E-1C13-48BF-9F89-2AA054D5AFB9}"/>
              </a:ext>
            </a:extLst>
          </p:cNvPr>
          <p:cNvPicPr>
            <a:picLocks noChangeAspect="1"/>
          </p:cNvPicPr>
          <p:nvPr/>
        </p:nvPicPr>
        <p:blipFill>
          <a:blip r:embed="rId3"/>
          <a:stretch>
            <a:fillRect/>
          </a:stretch>
        </p:blipFill>
        <p:spPr>
          <a:xfrm>
            <a:off x="5267601" y="1045694"/>
            <a:ext cx="2715768" cy="1875638"/>
          </a:xfrm>
          <a:prstGeom prst="rect">
            <a:avLst/>
          </a:prstGeom>
        </p:spPr>
      </p:pic>
      <p:sp>
        <p:nvSpPr>
          <p:cNvPr id="30" name="Rectangle 29">
            <a:extLst>
              <a:ext uri="{FF2B5EF4-FFF2-40B4-BE49-F238E27FC236}">
                <a16:creationId xmlns:a16="http://schemas.microsoft.com/office/drawing/2014/main" id="{F1553078-B0E1-4A20-B647-DD55B8049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535283" y="1933956"/>
            <a:ext cx="393192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C0CC4D65-646F-4808-A45B-64667FAE86E1}"/>
              </a:ext>
            </a:extLst>
          </p:cNvPr>
          <p:cNvPicPr>
            <a:picLocks noGrp="1" noChangeAspect="1"/>
          </p:cNvPicPr>
          <p:nvPr>
            <p:ph sz="quarter" idx="13"/>
          </p:nvPr>
        </p:nvPicPr>
        <p:blipFill>
          <a:blip r:embed="rId4"/>
          <a:stretch>
            <a:fillRect/>
          </a:stretch>
        </p:blipFill>
        <p:spPr>
          <a:xfrm>
            <a:off x="8993875" y="1275226"/>
            <a:ext cx="2715768" cy="1416922"/>
          </a:xfrm>
          <a:prstGeom prst="rect">
            <a:avLst/>
          </a:prstGeom>
        </p:spPr>
      </p:pic>
    </p:spTree>
    <p:extLst>
      <p:ext uri="{BB962C8B-B14F-4D97-AF65-F5344CB8AC3E}">
        <p14:creationId xmlns:p14="http://schemas.microsoft.com/office/powerpoint/2010/main" val="1558213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ED69555-EE48-4B19-812B-4E1068DBF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57">
            <a:extLst>
              <a:ext uri="{FF2B5EF4-FFF2-40B4-BE49-F238E27FC236}">
                <a16:creationId xmlns:a16="http://schemas.microsoft.com/office/drawing/2014/main" id="{57AEB73D-F521-4B19-820F-12DB6BCC8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15" name="Rectangle 14">
            <a:extLst>
              <a:ext uri="{FF2B5EF4-FFF2-40B4-BE49-F238E27FC236}">
                <a16:creationId xmlns:a16="http://schemas.microsoft.com/office/drawing/2014/main" id="{6B72EEBA-3A5D-41CE-8465-A45A0F656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EA164D6B-6878-4B9F-A2D0-985D39B17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Table&#10;&#10;Description automatically generated">
            <a:extLst>
              <a:ext uri="{FF2B5EF4-FFF2-40B4-BE49-F238E27FC236}">
                <a16:creationId xmlns:a16="http://schemas.microsoft.com/office/drawing/2014/main" id="{C4BDF3F7-C135-41D8-B7D2-102DDE7B3D10}"/>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43466" y="856457"/>
            <a:ext cx="6216561" cy="4387115"/>
          </a:xfrm>
          <a:prstGeom prst="rect">
            <a:avLst/>
          </a:prstGeom>
          <a:scene3d>
            <a:camera prst="orthographicFront"/>
            <a:lightRig rig="threePt" dir="t">
              <a:rot lat="0" lon="0" rev="2700000"/>
            </a:lightRig>
          </a:scene3d>
          <a:sp3d contourW="6350">
            <a:bevelT h="38100"/>
            <a:contourClr>
              <a:srgbClr val="C0C0C0"/>
            </a:contourClr>
          </a:sp3d>
        </p:spPr>
      </p:pic>
      <p:sp>
        <p:nvSpPr>
          <p:cNvPr id="19" name="Rectangle 18">
            <a:extLst>
              <a:ext uri="{FF2B5EF4-FFF2-40B4-BE49-F238E27FC236}">
                <a16:creationId xmlns:a16="http://schemas.microsoft.com/office/drawing/2014/main" id="{064738AB-B6BE-4867-889A-52CE4AC8D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5468" y="0"/>
            <a:ext cx="4603482" cy="611240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BA8AE3FA-8FFA-4D9B-8177-C2DFFF3B1780}"/>
              </a:ext>
            </a:extLst>
          </p:cNvPr>
          <p:cNvSpPr>
            <a:spLocks noGrp="1"/>
          </p:cNvSpPr>
          <p:nvPr>
            <p:ph type="title"/>
          </p:nvPr>
        </p:nvSpPr>
        <p:spPr>
          <a:xfrm>
            <a:off x="7973503" y="1709530"/>
            <a:ext cx="3754671" cy="2528515"/>
          </a:xfrm>
        </p:spPr>
        <p:txBody>
          <a:bodyPr vert="horz" lIns="109728" tIns="109728" rIns="109728" bIns="91440" rtlCol="0" anchor="b">
            <a:normAutofit/>
          </a:bodyPr>
          <a:lstStyle/>
          <a:p>
            <a:pPr algn="ctr">
              <a:lnSpc>
                <a:spcPct val="115000"/>
              </a:lnSpc>
            </a:pPr>
            <a:r>
              <a:rPr lang="en-US" sz="3300" b="0" cap="all" dirty="0">
                <a:solidFill>
                  <a:schemeClr val="tx2"/>
                </a:solidFill>
              </a:rPr>
              <a:t>So how did the table as we know it come to be?</a:t>
            </a:r>
          </a:p>
        </p:txBody>
      </p:sp>
      <p:sp>
        <p:nvSpPr>
          <p:cNvPr id="21" name="Rectangle 20">
            <a:extLst>
              <a:ext uri="{FF2B5EF4-FFF2-40B4-BE49-F238E27FC236}">
                <a16:creationId xmlns:a16="http://schemas.microsoft.com/office/drawing/2014/main" id="{57851D67-7085-40E2-B146-F91433A28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405"/>
            <a:ext cx="7534656" cy="71359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85AAE23-FCB6-4663-907C-0110B0FDC5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5468" y="6167615"/>
            <a:ext cx="4603482"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C969C2C-E7E3-4052-87D4-61E733EC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1240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C60369F-A41B-4D6E-8990-30E2715C5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1459"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11227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0786F82F-1B47-46ED-8EAE-53EF71E59E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EF1BAF6F-6275-4646-9C59-331B29B95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4" name="Rectangle 63">
            <a:extLst>
              <a:ext uri="{FF2B5EF4-FFF2-40B4-BE49-F238E27FC236}">
                <a16:creationId xmlns:a16="http://schemas.microsoft.com/office/drawing/2014/main" id="{099405E2-1A96-4DBA-A9DC-4C2A1B421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a:extLst>
              <a:ext uri="{FF2B5EF4-FFF2-40B4-BE49-F238E27FC236}">
                <a16:creationId xmlns:a16="http://schemas.microsoft.com/office/drawing/2014/main" id="{932FF329-3A87-4F66-BA01-91CD63C81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4420926" cy="68381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Content Placeholder 7" descr="Text, letter&#10;&#10;Description automatically generated">
            <a:extLst>
              <a:ext uri="{FF2B5EF4-FFF2-40B4-BE49-F238E27FC236}">
                <a16:creationId xmlns:a16="http://schemas.microsoft.com/office/drawing/2014/main" id="{FC62F6FE-4385-5543-8A14-0DCF1C9E4DB6}"/>
              </a:ext>
            </a:extLst>
          </p:cNvPr>
          <p:cNvPicPr>
            <a:picLocks noGrp="1" noChangeAspect="1"/>
          </p:cNvPicPr>
          <p:nvPr>
            <p:ph sz="quarter" idx="14"/>
          </p:nvPr>
        </p:nvPicPr>
        <p:blipFill>
          <a:blip r:embed="rId3"/>
          <a:stretch>
            <a:fillRect/>
          </a:stretch>
        </p:blipFill>
        <p:spPr>
          <a:xfrm>
            <a:off x="768212" y="788687"/>
            <a:ext cx="2907558" cy="1645974"/>
          </a:xfrm>
          <a:prstGeom prst="rect">
            <a:avLst/>
          </a:prstGeom>
          <a:scene3d>
            <a:camera prst="orthographicFront"/>
            <a:lightRig rig="threePt" dir="t">
              <a:rot lat="0" lon="0" rev="2700000"/>
            </a:lightRig>
          </a:scene3d>
          <a:sp3d contourW="6350">
            <a:bevelT h="38100"/>
            <a:contourClr>
              <a:srgbClr val="C0C0C0"/>
            </a:contourClr>
          </a:sp3d>
        </p:spPr>
      </p:pic>
      <p:sp>
        <p:nvSpPr>
          <p:cNvPr id="68" name="Rectangle 67">
            <a:extLst>
              <a:ext uri="{FF2B5EF4-FFF2-40B4-BE49-F238E27FC236}">
                <a16:creationId xmlns:a16="http://schemas.microsoft.com/office/drawing/2014/main" id="{BCF4857D-F003-4CA1-82AB-00900B100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146359"/>
            <a:ext cx="4426072" cy="71164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79855050-A75B-4DD0-9B56-8B1C7722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426076" y="748578"/>
            <a:ext cx="7765922" cy="541903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5E6738EB-6FF0-4AF9-8462-57F4494B8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8774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29F3F51-B410-419C-B807-04136E071AB8}"/>
              </a:ext>
            </a:extLst>
          </p:cNvPr>
          <p:cNvSpPr>
            <a:spLocks noGrp="1"/>
          </p:cNvSpPr>
          <p:nvPr>
            <p:ph sz="quarter" idx="13"/>
          </p:nvPr>
        </p:nvSpPr>
        <p:spPr>
          <a:xfrm>
            <a:off x="4586841" y="653223"/>
            <a:ext cx="7637163" cy="4857676"/>
          </a:xfrm>
        </p:spPr>
        <p:txBody>
          <a:bodyPr vert="horz" lIns="109728" tIns="109728" rIns="109728" bIns="91440" rtlCol="0" anchor="t">
            <a:noAutofit/>
          </a:bodyPr>
          <a:lstStyle/>
          <a:p>
            <a:pPr>
              <a:lnSpc>
                <a:spcPct val="130000"/>
              </a:lnSpc>
            </a:pPr>
            <a:r>
              <a:rPr lang="en-US" sz="1950" b="0" dirty="0"/>
              <a:t>In 1867, Russian chemist &amp; teacher, Dmitri </a:t>
            </a:r>
            <a:r>
              <a:rPr lang="en-US" sz="1950" dirty="0">
                <a:highlight>
                  <a:srgbClr val="FFFF00"/>
                </a:highlight>
              </a:rPr>
              <a:t>Mendeleev</a:t>
            </a:r>
            <a:r>
              <a:rPr lang="en-US" sz="1950" b="0" dirty="0"/>
              <a:t>, wrote down the name of every known element on a separate card &amp; included its known properties</a:t>
            </a:r>
          </a:p>
          <a:p>
            <a:pPr marL="285750" indent="-285750">
              <a:lnSpc>
                <a:spcPct val="130000"/>
              </a:lnSpc>
              <a:buFont typeface="Arial" panose="020B0604020202020204" pitchFamily="34" charset="0"/>
              <a:buChar char="•"/>
            </a:pPr>
            <a:r>
              <a:rPr lang="en-US" sz="1950" b="0" dirty="0"/>
              <a:t>Then he sorted and re-sorted the cards into rows and columns until he found a </a:t>
            </a:r>
            <a:r>
              <a:rPr lang="en-US" sz="1950" dirty="0"/>
              <a:t>pattern</a:t>
            </a:r>
            <a:r>
              <a:rPr lang="en-US" sz="1950" b="0" dirty="0"/>
              <a:t>.</a:t>
            </a:r>
          </a:p>
          <a:p>
            <a:pPr marL="285750" indent="-285750">
              <a:lnSpc>
                <a:spcPct val="130000"/>
              </a:lnSpc>
              <a:buFont typeface="Arial" panose="020B0604020202020204" pitchFamily="34" charset="0"/>
              <a:buChar char="•"/>
            </a:pPr>
            <a:r>
              <a:rPr lang="en-US" sz="1950" b="0" dirty="0"/>
              <a:t>Mendeleev’s special insight was that there needed to be </a:t>
            </a:r>
            <a:r>
              <a:rPr lang="en-US" sz="1950" dirty="0"/>
              <a:t>HOLES</a:t>
            </a:r>
            <a:r>
              <a:rPr lang="en-US" sz="1950" b="0" dirty="0"/>
              <a:t> in the table—places left for elements that had yet to be discovered. </a:t>
            </a:r>
          </a:p>
          <a:p>
            <a:pPr marL="285750" indent="-285750">
              <a:lnSpc>
                <a:spcPct val="130000"/>
              </a:lnSpc>
              <a:buFont typeface="Arial" panose="020B0604020202020204" pitchFamily="34" charset="0"/>
              <a:buChar char="•"/>
            </a:pPr>
            <a:r>
              <a:rPr lang="en-US" sz="1950" b="0" dirty="0"/>
              <a:t>From the placement of the holes and the properties of the surrounding elements, Mendeleev was able to </a:t>
            </a:r>
            <a:r>
              <a:rPr lang="en-US" sz="1950" dirty="0"/>
              <a:t>predict</a:t>
            </a:r>
            <a:r>
              <a:rPr lang="en-US" sz="1950" b="0" dirty="0"/>
              <a:t> the properties of elements that were later discovered. </a:t>
            </a:r>
          </a:p>
        </p:txBody>
      </p:sp>
      <p:sp>
        <p:nvSpPr>
          <p:cNvPr id="74" name="Rectangle 73">
            <a:extLst>
              <a:ext uri="{FF2B5EF4-FFF2-40B4-BE49-F238E27FC236}">
                <a16:creationId xmlns:a16="http://schemas.microsoft.com/office/drawing/2014/main" id="{DB791336-FCAA-4174-9303-B3F3748611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94069" y="6167615"/>
            <a:ext cx="7794882"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CA212158-300D-44D0-9CCE-472C3F669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0942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988521F4-D44A-42C5-9BDB-5CA255540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4070"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4E07B90-9F6E-4593-8540-FD238BF52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382580"/>
            <a:ext cx="4443984"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6" descr="Text&#10;&#10;Description automatically generated">
            <a:extLst>
              <a:ext uri="{FF2B5EF4-FFF2-40B4-BE49-F238E27FC236}">
                <a16:creationId xmlns:a16="http://schemas.microsoft.com/office/drawing/2014/main" id="{C29ECAD7-11A9-074D-842D-DEC37B8AB0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912596" y="2574048"/>
            <a:ext cx="2536629" cy="353537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745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members.mrtc.com/anvk/mendeleev/DSCN0847s.jpg">
            <a:extLst>
              <a:ext uri="{FF2B5EF4-FFF2-40B4-BE49-F238E27FC236}">
                <a16:creationId xmlns:a16="http://schemas.microsoft.com/office/drawing/2014/main" id="{E9AF8A6D-2BAA-F540-B1EB-5D9FD322651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467" y="689102"/>
            <a:ext cx="10905066" cy="54797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Callout 7">
            <a:extLst>
              <a:ext uri="{FF2B5EF4-FFF2-40B4-BE49-F238E27FC236}">
                <a16:creationId xmlns:a16="http://schemas.microsoft.com/office/drawing/2014/main" id="{8FF31544-8EF9-B14F-B6DB-E59E9DE795FE}"/>
              </a:ext>
            </a:extLst>
          </p:cNvPr>
          <p:cNvSpPr/>
          <p:nvPr/>
        </p:nvSpPr>
        <p:spPr>
          <a:xfrm>
            <a:off x="9491493" y="1366403"/>
            <a:ext cx="2530816" cy="1810185"/>
          </a:xfrm>
          <a:prstGeom prst="wedgeEllipseCallout">
            <a:avLst>
              <a:gd name="adj1" fmla="val -78055"/>
              <a:gd name="adj2" fmla="val 4355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TextBox 8">
            <a:extLst>
              <a:ext uri="{FF2B5EF4-FFF2-40B4-BE49-F238E27FC236}">
                <a16:creationId xmlns:a16="http://schemas.microsoft.com/office/drawing/2014/main" id="{B37C2832-9E94-4F4B-A151-B44CB53887ED}"/>
              </a:ext>
            </a:extLst>
          </p:cNvPr>
          <p:cNvSpPr txBox="1">
            <a:spLocks noChangeArrowheads="1"/>
          </p:cNvSpPr>
          <p:nvPr/>
        </p:nvSpPr>
        <p:spPr bwMode="auto">
          <a:xfrm>
            <a:off x="10068251" y="1704380"/>
            <a:ext cx="183763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CA" altLang="en-US" dirty="0"/>
              <a:t>Notice the spaces </a:t>
            </a:r>
          </a:p>
          <a:p>
            <a:pPr eaLnBrk="1" hangingPunct="1"/>
            <a:r>
              <a:rPr lang="en-CA" altLang="en-US" dirty="0"/>
              <a:t>he left</a:t>
            </a:r>
          </a:p>
        </p:txBody>
      </p:sp>
    </p:spTree>
    <p:extLst>
      <p:ext uri="{BB962C8B-B14F-4D97-AF65-F5344CB8AC3E}">
        <p14:creationId xmlns:p14="http://schemas.microsoft.com/office/powerpoint/2010/main" val="2322984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3D6E8C23-42FE-224F-ACB5-B66DB812B6F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055937" y="1913466"/>
            <a:ext cx="6080125" cy="4122738"/>
          </a:xfrm>
          <a:prstGeom prst="rect">
            <a:avLst/>
          </a:prstGeom>
        </p:spPr>
      </p:pic>
      <p:sp>
        <p:nvSpPr>
          <p:cNvPr id="3" name="Rectangle 2">
            <a:extLst>
              <a:ext uri="{FF2B5EF4-FFF2-40B4-BE49-F238E27FC236}">
                <a16:creationId xmlns:a16="http://schemas.microsoft.com/office/drawing/2014/main" id="{112C1C03-2707-B34A-A49B-8BAA9A5D08D9}"/>
              </a:ext>
            </a:extLst>
          </p:cNvPr>
          <p:cNvSpPr/>
          <p:nvPr/>
        </p:nvSpPr>
        <p:spPr>
          <a:xfrm>
            <a:off x="2795608" y="973150"/>
            <a:ext cx="6551592" cy="646331"/>
          </a:xfrm>
          <a:prstGeom prst="rect">
            <a:avLst/>
          </a:prstGeom>
        </p:spPr>
        <p:txBody>
          <a:bodyPr wrap="square">
            <a:spAutoFit/>
          </a:bodyPr>
          <a:lstStyle/>
          <a:p>
            <a:r>
              <a:rPr lang="en-US" altLang="en-US" sz="3600" dirty="0">
                <a:ea typeface="ＭＳ Ｐゴシック" panose="020B0600070205080204" pitchFamily="34" charset="-128"/>
              </a:rPr>
              <a:t>ORIGIN OF THE PERIODIC TABLE</a:t>
            </a:r>
            <a:endParaRPr lang="en-US" sz="3600" dirty="0"/>
          </a:p>
        </p:txBody>
      </p:sp>
    </p:spTree>
    <p:extLst>
      <p:ext uri="{BB962C8B-B14F-4D97-AF65-F5344CB8AC3E}">
        <p14:creationId xmlns:p14="http://schemas.microsoft.com/office/powerpoint/2010/main" val="3158062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4EE865D-5A59-4DD1-A94D-A8DBE4A9E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creenshot of a cell phone&#10;&#10;Description automatically generated">
            <a:extLst>
              <a:ext uri="{FF2B5EF4-FFF2-40B4-BE49-F238E27FC236}">
                <a16:creationId xmlns:a16="http://schemas.microsoft.com/office/drawing/2014/main" id="{715A0BD5-85EB-4A6A-B911-4B1EAAD33014}"/>
              </a:ext>
            </a:extLst>
          </p:cNvPr>
          <p:cNvPicPr>
            <a:picLocks noGrp="1" noChangeAspect="1"/>
          </p:cNvPicPr>
          <p:nvPr>
            <p:ph sz="quarter" idx="4294967295"/>
          </p:nvPr>
        </p:nvPicPr>
        <p:blipFill rotWithShape="1">
          <a:blip r:embed="rId2">
            <a:extLst>
              <a:ext uri="{28A0092B-C50C-407E-A947-70E740481C1C}">
                <a14:useLocalDpi xmlns:a14="http://schemas.microsoft.com/office/drawing/2010/main" val="0"/>
              </a:ext>
            </a:extLst>
          </a:blip>
          <a:srcRect/>
          <a:stretch/>
        </p:blipFill>
        <p:spPr>
          <a:xfrm>
            <a:off x="19" y="10"/>
            <a:ext cx="12191981" cy="6857990"/>
          </a:xfrm>
          <a:prstGeom prst="rect">
            <a:avLst/>
          </a:prstGeom>
        </p:spPr>
      </p:pic>
      <p:sp>
        <p:nvSpPr>
          <p:cNvPr id="2" name="Right Arrow 1">
            <a:extLst>
              <a:ext uri="{FF2B5EF4-FFF2-40B4-BE49-F238E27FC236}">
                <a16:creationId xmlns:a16="http://schemas.microsoft.com/office/drawing/2014/main" id="{3A648922-DD35-DA4F-80A6-9CD740452F8A}"/>
              </a:ext>
            </a:extLst>
          </p:cNvPr>
          <p:cNvSpPr/>
          <p:nvPr/>
        </p:nvSpPr>
        <p:spPr>
          <a:xfrm>
            <a:off x="2563586" y="1910444"/>
            <a:ext cx="5943601" cy="1191986"/>
          </a:xfrm>
          <a:prstGeom prst="rightArrow">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PERIOD</a:t>
            </a:r>
            <a:endParaRPr lang="en-US" b="1" dirty="0">
              <a:solidFill>
                <a:schemeClr val="tx1"/>
              </a:solidFill>
            </a:endParaRPr>
          </a:p>
        </p:txBody>
      </p:sp>
      <p:sp>
        <p:nvSpPr>
          <p:cNvPr id="3" name="TextBox 2">
            <a:extLst>
              <a:ext uri="{FF2B5EF4-FFF2-40B4-BE49-F238E27FC236}">
                <a16:creationId xmlns:a16="http://schemas.microsoft.com/office/drawing/2014/main" id="{5F2902DC-5F18-D144-BF5B-AB974B0DB7E4}"/>
              </a:ext>
            </a:extLst>
          </p:cNvPr>
          <p:cNvSpPr txBox="1"/>
          <p:nvPr/>
        </p:nvSpPr>
        <p:spPr>
          <a:xfrm>
            <a:off x="-1" y="326571"/>
            <a:ext cx="1126671" cy="615553"/>
          </a:xfrm>
          <a:prstGeom prst="rect">
            <a:avLst/>
          </a:prstGeom>
          <a:noFill/>
        </p:spPr>
        <p:txBody>
          <a:bodyPr wrap="square" rtlCol="0">
            <a:spAutoFit/>
          </a:bodyPr>
          <a:lstStyle/>
          <a:p>
            <a:r>
              <a:rPr lang="en-US" dirty="0">
                <a:highlight>
                  <a:srgbClr val="FFFF00"/>
                </a:highlight>
              </a:rPr>
              <a:t>1</a:t>
            </a:r>
            <a:r>
              <a:rPr lang="en-US" baseline="30000" dirty="0">
                <a:highlight>
                  <a:srgbClr val="FFFF00"/>
                </a:highlight>
              </a:rPr>
              <a:t>ST</a:t>
            </a:r>
            <a:r>
              <a:rPr lang="en-US" dirty="0">
                <a:highlight>
                  <a:srgbClr val="FFFF00"/>
                </a:highlight>
              </a:rPr>
              <a:t> </a:t>
            </a:r>
            <a:r>
              <a:rPr lang="en-US" sz="1600" dirty="0">
                <a:highlight>
                  <a:srgbClr val="FFFF00"/>
                </a:highlight>
              </a:rPr>
              <a:t>PERIOD</a:t>
            </a:r>
            <a:endParaRPr lang="en-US" dirty="0">
              <a:highlight>
                <a:srgbClr val="FFFF00"/>
              </a:highlight>
            </a:endParaRPr>
          </a:p>
        </p:txBody>
      </p:sp>
      <p:sp>
        <p:nvSpPr>
          <p:cNvPr id="6" name="TextBox 5">
            <a:extLst>
              <a:ext uri="{FF2B5EF4-FFF2-40B4-BE49-F238E27FC236}">
                <a16:creationId xmlns:a16="http://schemas.microsoft.com/office/drawing/2014/main" id="{05D782E8-37E0-5441-B7F1-49C656135C72}"/>
              </a:ext>
            </a:extLst>
          </p:cNvPr>
          <p:cNvSpPr txBox="1"/>
          <p:nvPr/>
        </p:nvSpPr>
        <p:spPr>
          <a:xfrm>
            <a:off x="0" y="960908"/>
            <a:ext cx="1126671" cy="615553"/>
          </a:xfrm>
          <a:prstGeom prst="rect">
            <a:avLst/>
          </a:prstGeom>
          <a:noFill/>
        </p:spPr>
        <p:txBody>
          <a:bodyPr wrap="square" rtlCol="0">
            <a:spAutoFit/>
          </a:bodyPr>
          <a:lstStyle/>
          <a:p>
            <a:r>
              <a:rPr lang="en-US" dirty="0">
                <a:highlight>
                  <a:srgbClr val="FFFF00"/>
                </a:highlight>
              </a:rPr>
              <a:t>2</a:t>
            </a:r>
            <a:r>
              <a:rPr lang="en-US" baseline="30000" dirty="0">
                <a:highlight>
                  <a:srgbClr val="FFFF00"/>
                </a:highlight>
              </a:rPr>
              <a:t>ND</a:t>
            </a:r>
            <a:r>
              <a:rPr lang="en-US" dirty="0">
                <a:highlight>
                  <a:srgbClr val="FFFF00"/>
                </a:highlight>
              </a:rPr>
              <a:t> </a:t>
            </a:r>
            <a:r>
              <a:rPr lang="en-US" sz="1600" dirty="0">
                <a:highlight>
                  <a:srgbClr val="FFFF00"/>
                </a:highlight>
              </a:rPr>
              <a:t>PERIOD</a:t>
            </a:r>
            <a:endParaRPr lang="en-US" dirty="0">
              <a:highlight>
                <a:srgbClr val="FFFF00"/>
              </a:highlight>
            </a:endParaRPr>
          </a:p>
        </p:txBody>
      </p:sp>
      <p:sp>
        <p:nvSpPr>
          <p:cNvPr id="7" name="TextBox 6">
            <a:extLst>
              <a:ext uri="{FF2B5EF4-FFF2-40B4-BE49-F238E27FC236}">
                <a16:creationId xmlns:a16="http://schemas.microsoft.com/office/drawing/2014/main" id="{E68B490C-F10F-B541-B412-3BB55702299E}"/>
              </a:ext>
            </a:extLst>
          </p:cNvPr>
          <p:cNvSpPr txBox="1"/>
          <p:nvPr/>
        </p:nvSpPr>
        <p:spPr>
          <a:xfrm>
            <a:off x="0" y="1576461"/>
            <a:ext cx="1126671" cy="615553"/>
          </a:xfrm>
          <a:prstGeom prst="rect">
            <a:avLst/>
          </a:prstGeom>
          <a:noFill/>
        </p:spPr>
        <p:txBody>
          <a:bodyPr wrap="square" rtlCol="0">
            <a:spAutoFit/>
          </a:bodyPr>
          <a:lstStyle/>
          <a:p>
            <a:r>
              <a:rPr lang="en-US" dirty="0">
                <a:highlight>
                  <a:srgbClr val="FFFF00"/>
                </a:highlight>
              </a:rPr>
              <a:t>3</a:t>
            </a:r>
            <a:r>
              <a:rPr lang="en-US" baseline="30000" dirty="0">
                <a:highlight>
                  <a:srgbClr val="FFFF00"/>
                </a:highlight>
              </a:rPr>
              <a:t>RD</a:t>
            </a:r>
            <a:r>
              <a:rPr lang="en-US" dirty="0">
                <a:highlight>
                  <a:srgbClr val="FFFF00"/>
                </a:highlight>
              </a:rPr>
              <a:t>  </a:t>
            </a:r>
            <a:r>
              <a:rPr lang="en-US" sz="1600" dirty="0">
                <a:highlight>
                  <a:srgbClr val="FFFF00"/>
                </a:highlight>
              </a:rPr>
              <a:t>PERIOD</a:t>
            </a:r>
            <a:endParaRPr lang="en-US" dirty="0">
              <a:highlight>
                <a:srgbClr val="FFFF00"/>
              </a:highlight>
            </a:endParaRPr>
          </a:p>
        </p:txBody>
      </p:sp>
    </p:spTree>
    <p:extLst>
      <p:ext uri="{BB962C8B-B14F-4D97-AF65-F5344CB8AC3E}">
        <p14:creationId xmlns:p14="http://schemas.microsoft.com/office/powerpoint/2010/main" val="52052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900" decel="100000" fill="hold"/>
                                        <p:tgtEl>
                                          <p:spTgt spid="3"/>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900" decel="100000" fill="hold"/>
                                        <p:tgtEl>
                                          <p:spTgt spid="6"/>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900" decel="100000" fill="hold"/>
                                        <p:tgtEl>
                                          <p:spTgt spid="7"/>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4EE865D-5A59-4DD1-A94D-A8DBE4A9E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creenshot of a cell phone&#10;&#10;Description automatically generated">
            <a:extLst>
              <a:ext uri="{FF2B5EF4-FFF2-40B4-BE49-F238E27FC236}">
                <a16:creationId xmlns:a16="http://schemas.microsoft.com/office/drawing/2014/main" id="{715A0BD5-85EB-4A6A-B911-4B1EAAD33014}"/>
              </a:ext>
            </a:extLst>
          </p:cNvPr>
          <p:cNvPicPr>
            <a:picLocks noGrp="1" noChangeAspect="1"/>
          </p:cNvPicPr>
          <p:nvPr>
            <p:ph sz="quarter" idx="4294967295"/>
          </p:nvPr>
        </p:nvPicPr>
        <p:blipFill rotWithShape="1">
          <a:blip r:embed="rId2">
            <a:extLst>
              <a:ext uri="{28A0092B-C50C-407E-A947-70E740481C1C}">
                <a14:useLocalDpi xmlns:a14="http://schemas.microsoft.com/office/drawing/2010/main" val="0"/>
              </a:ext>
            </a:extLst>
          </a:blip>
          <a:srcRect/>
          <a:stretch/>
        </p:blipFill>
        <p:spPr>
          <a:xfrm>
            <a:off x="19" y="10"/>
            <a:ext cx="12191981" cy="6857990"/>
          </a:xfrm>
          <a:prstGeom prst="rect">
            <a:avLst/>
          </a:prstGeom>
        </p:spPr>
      </p:pic>
      <p:sp>
        <p:nvSpPr>
          <p:cNvPr id="2" name="Right Arrow 1">
            <a:extLst>
              <a:ext uri="{FF2B5EF4-FFF2-40B4-BE49-F238E27FC236}">
                <a16:creationId xmlns:a16="http://schemas.microsoft.com/office/drawing/2014/main" id="{3A648922-DD35-DA4F-80A6-9CD740452F8A}"/>
              </a:ext>
            </a:extLst>
          </p:cNvPr>
          <p:cNvSpPr/>
          <p:nvPr/>
        </p:nvSpPr>
        <p:spPr>
          <a:xfrm rot="5400000">
            <a:off x="3833134" y="3179992"/>
            <a:ext cx="3404506" cy="1191986"/>
          </a:xfrm>
          <a:prstGeom prst="rightArrow">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GROUP</a:t>
            </a:r>
            <a:endParaRPr lang="en-US" b="1" dirty="0">
              <a:solidFill>
                <a:schemeClr val="tx1"/>
              </a:solidFill>
            </a:endParaRPr>
          </a:p>
        </p:txBody>
      </p:sp>
      <p:sp>
        <p:nvSpPr>
          <p:cNvPr id="4" name="Oval 3">
            <a:extLst>
              <a:ext uri="{FF2B5EF4-FFF2-40B4-BE49-F238E27FC236}">
                <a16:creationId xmlns:a16="http://schemas.microsoft.com/office/drawing/2014/main" id="{14B0A4F8-F65B-DC49-8908-E6074FECE8C3}"/>
              </a:ext>
            </a:extLst>
          </p:cNvPr>
          <p:cNvSpPr/>
          <p:nvPr/>
        </p:nvSpPr>
        <p:spPr>
          <a:xfrm>
            <a:off x="898071" y="0"/>
            <a:ext cx="571500" cy="3592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5689AA0-0DC4-AD41-A4DF-E12614EE82E4}"/>
              </a:ext>
            </a:extLst>
          </p:cNvPr>
          <p:cNvSpPr/>
          <p:nvPr/>
        </p:nvSpPr>
        <p:spPr>
          <a:xfrm>
            <a:off x="2041071" y="1589314"/>
            <a:ext cx="571500" cy="3592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4D3BD30-5BC6-5C4F-9CCD-FF97175899C2}"/>
              </a:ext>
            </a:extLst>
          </p:cNvPr>
          <p:cNvSpPr/>
          <p:nvPr/>
        </p:nvSpPr>
        <p:spPr>
          <a:xfrm>
            <a:off x="1469571" y="549728"/>
            <a:ext cx="571500" cy="3592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FC44E3F-82CE-EA44-985C-5187A1B9A06D}"/>
              </a:ext>
            </a:extLst>
          </p:cNvPr>
          <p:cNvSpPr/>
          <p:nvPr/>
        </p:nvSpPr>
        <p:spPr>
          <a:xfrm>
            <a:off x="7799614" y="511629"/>
            <a:ext cx="571500" cy="3592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E3544D0-739A-914A-865E-83CAEB24465A}"/>
              </a:ext>
            </a:extLst>
          </p:cNvPr>
          <p:cNvSpPr/>
          <p:nvPr/>
        </p:nvSpPr>
        <p:spPr>
          <a:xfrm>
            <a:off x="8398328" y="511628"/>
            <a:ext cx="571500" cy="3592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523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11" grpId="0" animBg="1"/>
      <p:bldP spid="12" grpId="0" animBg="1"/>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93B192F-FAB1-E748-AC43-E3AB27007421}"/>
              </a:ext>
            </a:extLst>
          </p:cNvPr>
          <p:cNvPicPr>
            <a:picLocks noGrp="1" noChangeAspect="1"/>
          </p:cNvPicPr>
          <p:nvPr>
            <p:ph sz="quarter" idx="4294967295"/>
          </p:nvPr>
        </p:nvPicPr>
        <p:blipFill rotWithShape="1">
          <a:blip r:embed="rId2"/>
          <a:srcRect r="-2" b="8372"/>
          <a:stretch/>
        </p:blipFill>
        <p:spPr>
          <a:xfrm>
            <a:off x="642917" y="643467"/>
            <a:ext cx="10906168" cy="5571066"/>
          </a:xfrm>
          <a:prstGeom prst="rect">
            <a:avLst/>
          </a:prstGeom>
        </p:spPr>
      </p:pic>
    </p:spTree>
    <p:extLst>
      <p:ext uri="{BB962C8B-B14F-4D97-AF65-F5344CB8AC3E}">
        <p14:creationId xmlns:p14="http://schemas.microsoft.com/office/powerpoint/2010/main" val="30085137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 name="Content Placeholder 8" descr="A screenshot of a cell phone&#10;&#10;Description automatically generated">
            <a:extLst>
              <a:ext uri="{FF2B5EF4-FFF2-40B4-BE49-F238E27FC236}">
                <a16:creationId xmlns:a16="http://schemas.microsoft.com/office/drawing/2014/main" id="{9C4A350B-126F-4F39-967A-07752DAA7890}"/>
              </a:ext>
            </a:extLst>
          </p:cNvPr>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475403" y="61909"/>
            <a:ext cx="10486467" cy="6711249"/>
          </a:xfrm>
          <a:prstGeom prst="rect">
            <a:avLst/>
          </a:prstGeom>
        </p:spPr>
      </p:pic>
      <p:sp>
        <p:nvSpPr>
          <p:cNvPr id="5" name="Rectangle 4">
            <a:extLst>
              <a:ext uri="{FF2B5EF4-FFF2-40B4-BE49-F238E27FC236}">
                <a16:creationId xmlns:a16="http://schemas.microsoft.com/office/drawing/2014/main" id="{A33F2407-785D-2143-A589-26C40DA9F401}"/>
              </a:ext>
            </a:extLst>
          </p:cNvPr>
          <p:cNvSpPr/>
          <p:nvPr/>
        </p:nvSpPr>
        <p:spPr>
          <a:xfrm>
            <a:off x="7915273" y="0"/>
            <a:ext cx="4276727" cy="67112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9FE4E6E-5986-CF40-AC53-2CCD3056D98F}"/>
              </a:ext>
            </a:extLst>
          </p:cNvPr>
          <p:cNvSpPr/>
          <p:nvPr/>
        </p:nvSpPr>
        <p:spPr>
          <a:xfrm>
            <a:off x="7765373" y="1135602"/>
            <a:ext cx="1858027" cy="8637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US" sz="2800" b="1" dirty="0">
                <a:solidFill>
                  <a:schemeClr val="tx1"/>
                </a:solidFill>
              </a:rPr>
            </a:br>
            <a:r>
              <a:rPr lang="en-US" sz="2800" b="1" dirty="0">
                <a:solidFill>
                  <a:schemeClr val="tx1"/>
                </a:solidFill>
              </a:rPr>
              <a:t>metals</a:t>
            </a:r>
          </a:p>
        </p:txBody>
      </p:sp>
      <p:sp>
        <p:nvSpPr>
          <p:cNvPr id="27" name="Rectangle 26">
            <a:extLst>
              <a:ext uri="{FF2B5EF4-FFF2-40B4-BE49-F238E27FC236}">
                <a16:creationId xmlns:a16="http://schemas.microsoft.com/office/drawing/2014/main" id="{BEDC7216-2308-BC47-B218-157AA7A56A0B}"/>
              </a:ext>
            </a:extLst>
          </p:cNvPr>
          <p:cNvSpPr/>
          <p:nvPr/>
        </p:nvSpPr>
        <p:spPr>
          <a:xfrm>
            <a:off x="259918" y="6025479"/>
            <a:ext cx="8034388" cy="7018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7D18D52-FE13-1844-BA55-F239787733E8}"/>
              </a:ext>
            </a:extLst>
          </p:cNvPr>
          <p:cNvSpPr/>
          <p:nvPr/>
        </p:nvSpPr>
        <p:spPr>
          <a:xfrm>
            <a:off x="7696182" y="2370461"/>
            <a:ext cx="2505878" cy="8396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schemeClr val="tx1"/>
                </a:solidFill>
              </a:rPr>
              <a:t>non-metals</a:t>
            </a:r>
          </a:p>
        </p:txBody>
      </p:sp>
      <p:sp>
        <p:nvSpPr>
          <p:cNvPr id="16" name="Rectangle 15">
            <a:extLst>
              <a:ext uri="{FF2B5EF4-FFF2-40B4-BE49-F238E27FC236}">
                <a16:creationId xmlns:a16="http://schemas.microsoft.com/office/drawing/2014/main" id="{8D0F19D6-3D95-F843-8F3C-A08A9E740D22}"/>
              </a:ext>
            </a:extLst>
          </p:cNvPr>
          <p:cNvSpPr/>
          <p:nvPr/>
        </p:nvSpPr>
        <p:spPr>
          <a:xfrm>
            <a:off x="7463513" y="4648145"/>
            <a:ext cx="2971213" cy="8396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schemeClr val="tx1"/>
                </a:solidFill>
              </a:rPr>
              <a:t>non-metals</a:t>
            </a:r>
          </a:p>
          <a:p>
            <a:pPr algn="ctr"/>
            <a:r>
              <a:rPr lang="en-US" sz="2000" b="1" dirty="0">
                <a:solidFill>
                  <a:schemeClr val="tx1"/>
                </a:solidFill>
              </a:rPr>
              <a:t>*</a:t>
            </a:r>
            <a:r>
              <a:rPr lang="en-US" sz="2000" b="1" i="1" dirty="0">
                <a:solidFill>
                  <a:schemeClr val="tx1"/>
                </a:solidFill>
              </a:rPr>
              <a:t>gases @ room temp</a:t>
            </a:r>
          </a:p>
        </p:txBody>
      </p:sp>
      <p:sp>
        <p:nvSpPr>
          <p:cNvPr id="17" name="Rectangle 16">
            <a:extLst>
              <a:ext uri="{FF2B5EF4-FFF2-40B4-BE49-F238E27FC236}">
                <a16:creationId xmlns:a16="http://schemas.microsoft.com/office/drawing/2014/main" id="{532AF03F-9D63-4F4E-AD78-11319BA1C725}"/>
              </a:ext>
            </a:extLst>
          </p:cNvPr>
          <p:cNvSpPr/>
          <p:nvPr/>
        </p:nvSpPr>
        <p:spPr>
          <a:xfrm>
            <a:off x="7445526" y="3300843"/>
            <a:ext cx="3007189" cy="8637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US" sz="2800" b="1" dirty="0">
                <a:solidFill>
                  <a:schemeClr val="tx1"/>
                </a:solidFill>
              </a:rPr>
            </a:br>
            <a:r>
              <a:rPr lang="en-US" sz="2800" b="1" dirty="0">
                <a:solidFill>
                  <a:schemeClr val="tx1"/>
                </a:solidFill>
              </a:rPr>
              <a:t>metalloids </a:t>
            </a:r>
            <a:r>
              <a:rPr lang="en-US" sz="2400" b="1" dirty="0">
                <a:solidFill>
                  <a:schemeClr val="tx1"/>
                </a:solidFill>
              </a:rPr>
              <a:t>(semi-metals)</a:t>
            </a:r>
          </a:p>
        </p:txBody>
      </p:sp>
      <p:sp>
        <p:nvSpPr>
          <p:cNvPr id="2" name="Title 1">
            <a:extLst>
              <a:ext uri="{FF2B5EF4-FFF2-40B4-BE49-F238E27FC236}">
                <a16:creationId xmlns:a16="http://schemas.microsoft.com/office/drawing/2014/main" id="{79033328-DD55-4E2F-92D0-641874EDFE79}"/>
              </a:ext>
            </a:extLst>
          </p:cNvPr>
          <p:cNvSpPr>
            <a:spLocks noGrp="1"/>
          </p:cNvSpPr>
          <p:nvPr>
            <p:ph type="title" idx="4294967295"/>
          </p:nvPr>
        </p:nvSpPr>
        <p:spPr>
          <a:xfrm>
            <a:off x="1147136" y="268304"/>
            <a:ext cx="7756072" cy="951346"/>
          </a:xfrm>
        </p:spPr>
        <p:txBody>
          <a:bodyPr vert="horz" lIns="109728" tIns="109728" rIns="109728" bIns="91440" rtlCol="0" anchor="b">
            <a:normAutofit/>
          </a:bodyPr>
          <a:lstStyle/>
          <a:p>
            <a:pPr>
              <a:lnSpc>
                <a:spcPct val="125000"/>
              </a:lnSpc>
            </a:pPr>
            <a:r>
              <a:rPr lang="en-US" sz="2800" b="0" cap="all" dirty="0">
                <a:solidFill>
                  <a:schemeClr val="tx1"/>
                </a:solidFill>
              </a:rPr>
              <a:t>Table organization</a:t>
            </a:r>
          </a:p>
        </p:txBody>
      </p:sp>
    </p:spTree>
    <p:extLst>
      <p:ext uri="{BB962C8B-B14F-4D97-AF65-F5344CB8AC3E}">
        <p14:creationId xmlns:p14="http://schemas.microsoft.com/office/powerpoint/2010/main" val="995884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3" name="Content Placeholder 6" descr="A screenshot of a cell phone&#10;&#10;Description automatically generated">
            <a:extLst>
              <a:ext uri="{FF2B5EF4-FFF2-40B4-BE49-F238E27FC236}">
                <a16:creationId xmlns:a16="http://schemas.microsoft.com/office/drawing/2014/main" id="{E9F45276-FA35-F34E-B2BE-247402FB061A}"/>
              </a:ext>
            </a:extLst>
          </p:cNvPr>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574504" y="-106930"/>
            <a:ext cx="10488238" cy="7096032"/>
          </a:xfrm>
          <a:prstGeom prst="rect">
            <a:avLst/>
          </a:prstGeom>
        </p:spPr>
      </p:pic>
      <p:sp>
        <p:nvSpPr>
          <p:cNvPr id="14" name="Rectangle 13">
            <a:extLst>
              <a:ext uri="{FF2B5EF4-FFF2-40B4-BE49-F238E27FC236}">
                <a16:creationId xmlns:a16="http://schemas.microsoft.com/office/drawing/2014/main" id="{A083E570-6437-5241-BC61-BDE6C81D816B}"/>
              </a:ext>
            </a:extLst>
          </p:cNvPr>
          <p:cNvSpPr/>
          <p:nvPr/>
        </p:nvSpPr>
        <p:spPr>
          <a:xfrm>
            <a:off x="2772862" y="1879118"/>
            <a:ext cx="7660291" cy="10265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C9D3C77-F61B-A144-A228-711AABE83131}"/>
              </a:ext>
            </a:extLst>
          </p:cNvPr>
          <p:cNvSpPr/>
          <p:nvPr/>
        </p:nvSpPr>
        <p:spPr>
          <a:xfrm>
            <a:off x="2772862" y="3124086"/>
            <a:ext cx="7660290" cy="17676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B5EA8AE-AFD8-4E48-8279-DC68DBAADF27}"/>
              </a:ext>
            </a:extLst>
          </p:cNvPr>
          <p:cNvSpPr/>
          <p:nvPr/>
        </p:nvSpPr>
        <p:spPr>
          <a:xfrm>
            <a:off x="2772862" y="5020368"/>
            <a:ext cx="7795204" cy="15902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9418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grpId="0" nodeType="clickEffect">
                                  <p:stCondLst>
                                    <p:cond delay="0"/>
                                  </p:stCondLst>
                                  <p:childTnLst>
                                    <p:animEffect transition="out" filter="fade">
                                      <p:cBhvr>
                                        <p:cTn id="11" dur="1000"/>
                                        <p:tgtEl>
                                          <p:spTgt spid="14"/>
                                        </p:tgtEl>
                                      </p:cBhvr>
                                    </p:animEffect>
                                    <p:anim calcmode="lin" valueType="num">
                                      <p:cBhvr>
                                        <p:cTn id="12" dur="1000"/>
                                        <p:tgtEl>
                                          <p:spTgt spid="14"/>
                                        </p:tgtEl>
                                        <p:attrNameLst>
                                          <p:attrName>ppt_x</p:attrName>
                                        </p:attrNameLst>
                                      </p:cBhvr>
                                      <p:tavLst>
                                        <p:tav tm="0">
                                          <p:val>
                                            <p:strVal val="ppt_x"/>
                                          </p:val>
                                        </p:tav>
                                        <p:tav tm="100000">
                                          <p:val>
                                            <p:strVal val="ppt_x"/>
                                          </p:val>
                                        </p:tav>
                                      </p:tavLst>
                                    </p:anim>
                                    <p:anim calcmode="lin" valueType="num">
                                      <p:cBhvr>
                                        <p:cTn id="13" dur="1000"/>
                                        <p:tgtEl>
                                          <p:spTgt spid="14"/>
                                        </p:tgtEl>
                                        <p:attrNameLst>
                                          <p:attrName>ppt_y</p:attrName>
                                        </p:attrNameLst>
                                      </p:cBhvr>
                                      <p:tavLst>
                                        <p:tav tm="0">
                                          <p:val>
                                            <p:strVal val="ppt_y"/>
                                          </p:val>
                                        </p:tav>
                                        <p:tav tm="100000">
                                          <p:val>
                                            <p:strVal val="ppt_y+.1"/>
                                          </p:val>
                                        </p:tav>
                                      </p:tavLst>
                                    </p:anim>
                                    <p:set>
                                      <p:cBhvr>
                                        <p:cTn id="14" dur="1" fill="hold">
                                          <p:stCondLst>
                                            <p:cond delay="999"/>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xit" presetSubtype="0" fill="hold" grpId="0" nodeType="clickEffect">
                                  <p:stCondLst>
                                    <p:cond delay="0"/>
                                  </p:stCondLst>
                                  <p:childTnLst>
                                    <p:animEffect transition="out" filter="fade">
                                      <p:cBhvr>
                                        <p:cTn id="18" dur="1000"/>
                                        <p:tgtEl>
                                          <p:spTgt spid="15"/>
                                        </p:tgtEl>
                                      </p:cBhvr>
                                    </p:animEffect>
                                    <p:anim calcmode="lin" valueType="num">
                                      <p:cBhvr>
                                        <p:cTn id="19" dur="1000"/>
                                        <p:tgtEl>
                                          <p:spTgt spid="15"/>
                                        </p:tgtEl>
                                        <p:attrNameLst>
                                          <p:attrName>ppt_x</p:attrName>
                                        </p:attrNameLst>
                                      </p:cBhvr>
                                      <p:tavLst>
                                        <p:tav tm="0">
                                          <p:val>
                                            <p:strVal val="ppt_x"/>
                                          </p:val>
                                        </p:tav>
                                        <p:tav tm="100000">
                                          <p:val>
                                            <p:strVal val="ppt_x"/>
                                          </p:val>
                                        </p:tav>
                                      </p:tavLst>
                                    </p:anim>
                                    <p:anim calcmode="lin" valueType="num">
                                      <p:cBhvr>
                                        <p:cTn id="20" dur="1000"/>
                                        <p:tgtEl>
                                          <p:spTgt spid="15"/>
                                        </p:tgtEl>
                                        <p:attrNameLst>
                                          <p:attrName>ppt_y</p:attrName>
                                        </p:attrNameLst>
                                      </p:cBhvr>
                                      <p:tavLst>
                                        <p:tav tm="0">
                                          <p:val>
                                            <p:strVal val="ppt_y"/>
                                          </p:val>
                                        </p:tav>
                                        <p:tav tm="100000">
                                          <p:val>
                                            <p:strVal val="ppt_y+.1"/>
                                          </p:val>
                                        </p:tav>
                                      </p:tavLst>
                                    </p:anim>
                                    <p:set>
                                      <p:cBhvr>
                                        <p:cTn id="21" dur="1" fill="hold">
                                          <p:stCondLst>
                                            <p:cond delay="999"/>
                                          </p:stCondLst>
                                        </p:cTn>
                                        <p:tgtEl>
                                          <p:spTgt spid="1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42" presetClass="exit" presetSubtype="0" fill="hold" grpId="0" nodeType="clickEffect">
                                  <p:stCondLst>
                                    <p:cond delay="0"/>
                                  </p:stCondLst>
                                  <p:childTnLst>
                                    <p:animEffect transition="out" filter="fade">
                                      <p:cBhvr>
                                        <p:cTn id="25" dur="1000"/>
                                        <p:tgtEl>
                                          <p:spTgt spid="16"/>
                                        </p:tgtEl>
                                      </p:cBhvr>
                                    </p:animEffect>
                                    <p:anim calcmode="lin" valueType="num">
                                      <p:cBhvr>
                                        <p:cTn id="26" dur="1000"/>
                                        <p:tgtEl>
                                          <p:spTgt spid="16"/>
                                        </p:tgtEl>
                                        <p:attrNameLst>
                                          <p:attrName>ppt_x</p:attrName>
                                        </p:attrNameLst>
                                      </p:cBhvr>
                                      <p:tavLst>
                                        <p:tav tm="0">
                                          <p:val>
                                            <p:strVal val="ppt_x"/>
                                          </p:val>
                                        </p:tav>
                                        <p:tav tm="100000">
                                          <p:val>
                                            <p:strVal val="ppt_x"/>
                                          </p:val>
                                        </p:tav>
                                      </p:tavLst>
                                    </p:anim>
                                    <p:anim calcmode="lin" valueType="num">
                                      <p:cBhvr>
                                        <p:cTn id="27" dur="1000"/>
                                        <p:tgtEl>
                                          <p:spTgt spid="16"/>
                                        </p:tgtEl>
                                        <p:attrNameLst>
                                          <p:attrName>ppt_y</p:attrName>
                                        </p:attrNameLst>
                                      </p:cBhvr>
                                      <p:tavLst>
                                        <p:tav tm="0">
                                          <p:val>
                                            <p:strVal val="ppt_y"/>
                                          </p:val>
                                        </p:tav>
                                        <p:tav tm="100000">
                                          <p:val>
                                            <p:strVal val="ppt_y+.1"/>
                                          </p:val>
                                        </p:tav>
                                      </p:tavLst>
                                    </p:anim>
                                    <p:set>
                                      <p:cBhvr>
                                        <p:cTn id="28" dur="1" fill="hold">
                                          <p:stCondLst>
                                            <p:cond delay="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1ED69555-EE48-4B19-812B-4E1068DBF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57">
            <a:extLst>
              <a:ext uri="{FF2B5EF4-FFF2-40B4-BE49-F238E27FC236}">
                <a16:creationId xmlns:a16="http://schemas.microsoft.com/office/drawing/2014/main" id="{57AEB73D-F521-4B19-820F-12DB6BCC8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38" name="Rectangle 37">
            <a:extLst>
              <a:ext uri="{FF2B5EF4-FFF2-40B4-BE49-F238E27FC236}">
                <a16:creationId xmlns:a16="http://schemas.microsoft.com/office/drawing/2014/main" id="{6B72EEBA-3A5D-41CE-8465-A45A0F656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0" name="Rectangle 39">
            <a:extLst>
              <a:ext uri="{FF2B5EF4-FFF2-40B4-BE49-F238E27FC236}">
                <a16:creationId xmlns:a16="http://schemas.microsoft.com/office/drawing/2014/main" id="{EA164D6B-6878-4B9F-A2D0-985D39B17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Content Placeholder 5" descr="A screenshot of a cell phone&#10;&#10;Description automatically generated">
            <a:extLst>
              <a:ext uri="{FF2B5EF4-FFF2-40B4-BE49-F238E27FC236}">
                <a16:creationId xmlns:a16="http://schemas.microsoft.com/office/drawing/2014/main" id="{EA98BA2A-0098-4484-84FF-1888DB16B9D9}"/>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898658" y="599091"/>
            <a:ext cx="5706176" cy="4901848"/>
          </a:xfrm>
          <a:prstGeom prst="rect">
            <a:avLst/>
          </a:prstGeom>
        </p:spPr>
      </p:pic>
      <p:sp>
        <p:nvSpPr>
          <p:cNvPr id="42" name="Rectangle 41">
            <a:extLst>
              <a:ext uri="{FF2B5EF4-FFF2-40B4-BE49-F238E27FC236}">
                <a16:creationId xmlns:a16="http://schemas.microsoft.com/office/drawing/2014/main" id="{064738AB-B6BE-4867-889A-52CE4AC8D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5468" y="0"/>
            <a:ext cx="4603482" cy="611240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6A42C4-51E9-4911-AF16-14E570D37267}"/>
              </a:ext>
            </a:extLst>
          </p:cNvPr>
          <p:cNvSpPr>
            <a:spLocks noGrp="1"/>
          </p:cNvSpPr>
          <p:nvPr>
            <p:ph type="title"/>
          </p:nvPr>
        </p:nvSpPr>
        <p:spPr>
          <a:xfrm>
            <a:off x="7973503" y="1709530"/>
            <a:ext cx="3754671" cy="2528515"/>
          </a:xfrm>
        </p:spPr>
        <p:txBody>
          <a:bodyPr vert="horz" lIns="109728" tIns="109728" rIns="109728" bIns="91440" rtlCol="0" anchor="b">
            <a:normAutofit fontScale="90000"/>
          </a:bodyPr>
          <a:lstStyle/>
          <a:p>
            <a:pPr algn="ctr">
              <a:lnSpc>
                <a:spcPct val="125000"/>
              </a:lnSpc>
            </a:pPr>
            <a:r>
              <a:rPr lang="en-US" b="0" cap="all" dirty="0">
                <a:solidFill>
                  <a:schemeClr val="tx2"/>
                </a:solidFill>
              </a:rPr>
              <a:t>Chemical families are organized </a:t>
            </a:r>
            <a:r>
              <a:rPr lang="en-US" cap="all" dirty="0">
                <a:solidFill>
                  <a:schemeClr val="tx2"/>
                </a:solidFill>
              </a:rPr>
              <a:t>vertically</a:t>
            </a:r>
            <a:r>
              <a:rPr lang="en-US" b="0" cap="all" dirty="0">
                <a:solidFill>
                  <a:schemeClr val="tx2"/>
                </a:solidFill>
              </a:rPr>
              <a:t> </a:t>
            </a:r>
            <a:br>
              <a:rPr lang="en-US" b="0" cap="all" dirty="0">
                <a:solidFill>
                  <a:schemeClr val="tx2"/>
                </a:solidFill>
              </a:rPr>
            </a:br>
            <a:endParaRPr lang="en-US" b="0" cap="all" dirty="0">
              <a:solidFill>
                <a:schemeClr val="tx2"/>
              </a:solidFill>
            </a:endParaRPr>
          </a:p>
        </p:txBody>
      </p:sp>
      <p:sp>
        <p:nvSpPr>
          <p:cNvPr id="44" name="Rectangle 43">
            <a:extLst>
              <a:ext uri="{FF2B5EF4-FFF2-40B4-BE49-F238E27FC236}">
                <a16:creationId xmlns:a16="http://schemas.microsoft.com/office/drawing/2014/main" id="{57851D67-7085-40E2-B146-F91433A28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405"/>
            <a:ext cx="7534656" cy="71359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85AAE23-FCB6-4663-907C-0110B0FDC5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5468" y="6167615"/>
            <a:ext cx="4603482"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9C969C2C-E7E3-4052-87D4-61E733EC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1240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7C60369F-A41B-4D6E-8990-30E2715C5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1459"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39F5144A-8C9B-1E4E-80B2-0D55CAD764F0}"/>
              </a:ext>
            </a:extLst>
          </p:cNvPr>
          <p:cNvCxnSpPr/>
          <p:nvPr/>
        </p:nvCxnSpPr>
        <p:spPr>
          <a:xfrm>
            <a:off x="9887919" y="3797085"/>
            <a:ext cx="0" cy="170385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0836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786F82F-1B47-46ED-8EAE-53EF71E59E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F1BAF6F-6275-4646-9C59-331B29B95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099405E2-1A96-4DBA-A9DC-4C2A1B421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EB1CCE3-FB1D-471C-9AFE-D20E81E64A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25689"/>
            <a:ext cx="6795928" cy="2594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6A42C4-51E9-4911-AF16-14E570D37267}"/>
              </a:ext>
            </a:extLst>
          </p:cNvPr>
          <p:cNvSpPr>
            <a:spLocks noGrp="1"/>
          </p:cNvSpPr>
          <p:nvPr>
            <p:ph type="title"/>
          </p:nvPr>
        </p:nvSpPr>
        <p:spPr>
          <a:xfrm>
            <a:off x="1434622" y="1113327"/>
            <a:ext cx="4862811" cy="2019488"/>
          </a:xfrm>
        </p:spPr>
        <p:txBody>
          <a:bodyPr vert="horz" lIns="109728" tIns="109728" rIns="109728" bIns="91440" rtlCol="0" anchor="ctr">
            <a:noAutofit/>
          </a:bodyPr>
          <a:lstStyle/>
          <a:p>
            <a:r>
              <a:rPr lang="en-US" sz="2800" dirty="0">
                <a:solidFill>
                  <a:schemeClr val="bg1"/>
                </a:solidFill>
              </a:rPr>
              <a:t>Chemical Family:  </a:t>
            </a:r>
            <a:r>
              <a:rPr lang="en-US" sz="2800" u="sng" dirty="0">
                <a:solidFill>
                  <a:schemeClr val="bg1"/>
                </a:solidFill>
              </a:rPr>
              <a:t>ALKALI METALS</a:t>
            </a:r>
            <a:endParaRPr lang="en-US" sz="2800" dirty="0">
              <a:solidFill>
                <a:schemeClr val="bg1"/>
              </a:solidFill>
            </a:endParaRPr>
          </a:p>
        </p:txBody>
      </p:sp>
      <p:sp>
        <p:nvSpPr>
          <p:cNvPr id="19" name="Rectangle 18">
            <a:extLst>
              <a:ext uri="{FF2B5EF4-FFF2-40B4-BE49-F238E27FC236}">
                <a16:creationId xmlns:a16="http://schemas.microsoft.com/office/drawing/2014/main" id="{60F38E87-6AF8-4488-B608-9FA2F57B40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89697"/>
            <a:ext cx="1070775" cy="2466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CC3B76D-CC6E-42D0-8666-2A2164AB5A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355896"/>
            <a:ext cx="679399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2BA9D6C-8214-4E25-AF8B-48762AD8D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9" y="3419903"/>
            <a:ext cx="5789163" cy="3438097"/>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BE9B8BD-472F-4F54-AC9D-101EE34969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871A14F-64B0-4CCE-900E-695C55EFF3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25689"/>
            <a:ext cx="679399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55B71BA5-B01B-4277-BF4A-F690D9B34D9A}"/>
              </a:ext>
            </a:extLst>
          </p:cNvPr>
          <p:cNvSpPr>
            <a:spLocks noGrp="1"/>
          </p:cNvSpPr>
          <p:nvPr>
            <p:ph sz="quarter" idx="14"/>
          </p:nvPr>
        </p:nvSpPr>
        <p:spPr>
          <a:xfrm>
            <a:off x="1342534" y="3592780"/>
            <a:ext cx="5117253" cy="2505801"/>
          </a:xfrm>
        </p:spPr>
        <p:txBody>
          <a:bodyPr vert="horz" lIns="109728" tIns="109728" rIns="109728" bIns="91440" rtlCol="0" anchor="t">
            <a:noAutofit/>
          </a:bodyPr>
          <a:lstStyle/>
          <a:p>
            <a:pPr>
              <a:lnSpc>
                <a:spcPct val="130000"/>
              </a:lnSpc>
            </a:pPr>
            <a:r>
              <a:rPr lang="en-US" sz="1600" dirty="0"/>
              <a:t>(Group 1, excluding hydrogen)</a:t>
            </a:r>
          </a:p>
          <a:p>
            <a:pPr marL="285750" indent="-285750">
              <a:lnSpc>
                <a:spcPct val="130000"/>
              </a:lnSpc>
              <a:buFont typeface="Arial" panose="020B0604020202020204" pitchFamily="34" charset="0"/>
              <a:buChar char="•"/>
            </a:pPr>
            <a:r>
              <a:rPr lang="en-US" sz="1600" b="0" dirty="0"/>
              <a:t>Highly reactive</a:t>
            </a:r>
          </a:p>
          <a:p>
            <a:pPr marL="285750" indent="-285750">
              <a:lnSpc>
                <a:spcPct val="130000"/>
              </a:lnSpc>
              <a:buFont typeface="Arial" panose="020B0604020202020204" pitchFamily="34" charset="0"/>
              <a:buChar char="•"/>
            </a:pPr>
            <a:r>
              <a:rPr lang="en-US" sz="1600" b="0" dirty="0"/>
              <a:t>Reactivity increases as you go down the table</a:t>
            </a:r>
          </a:p>
          <a:p>
            <a:pPr marL="285750" indent="-285750">
              <a:lnSpc>
                <a:spcPct val="130000"/>
              </a:lnSpc>
              <a:buFont typeface="Arial" panose="020B0604020202020204" pitchFamily="34" charset="0"/>
              <a:buChar char="•"/>
            </a:pPr>
            <a:r>
              <a:rPr lang="en-US" sz="1600" b="0" dirty="0"/>
              <a:t>React with both oxygen and water</a:t>
            </a:r>
          </a:p>
          <a:p>
            <a:pPr marL="285750" indent="-285750">
              <a:lnSpc>
                <a:spcPct val="130000"/>
              </a:lnSpc>
              <a:buFont typeface="Arial" panose="020B0604020202020204" pitchFamily="34" charset="0"/>
              <a:buChar char="•"/>
            </a:pPr>
            <a:r>
              <a:rPr lang="en-US" sz="1600" b="0" i="1" dirty="0"/>
              <a:t>Low melting points (all below 200˚C)</a:t>
            </a:r>
          </a:p>
          <a:p>
            <a:pPr marL="285750" indent="-285750">
              <a:lnSpc>
                <a:spcPct val="130000"/>
              </a:lnSpc>
              <a:buFont typeface="Arial" panose="020B0604020202020204" pitchFamily="34" charset="0"/>
              <a:buChar char="•"/>
            </a:pPr>
            <a:r>
              <a:rPr lang="en-US" sz="1600" b="0" i="1" dirty="0"/>
              <a:t>Soft and can be cut with knife</a:t>
            </a:r>
          </a:p>
        </p:txBody>
      </p:sp>
      <p:sp>
        <p:nvSpPr>
          <p:cNvPr id="29" name="Rectangle 28">
            <a:extLst>
              <a:ext uri="{FF2B5EF4-FFF2-40B4-BE49-F238E27FC236}">
                <a16:creationId xmlns:a16="http://schemas.microsoft.com/office/drawing/2014/main" id="{0FDBC76A-295F-4635-A28D-ADA24F383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9893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screenshot of a cell phone&#10;&#10;Description automatically generated">
            <a:extLst>
              <a:ext uri="{FF2B5EF4-FFF2-40B4-BE49-F238E27FC236}">
                <a16:creationId xmlns:a16="http://schemas.microsoft.com/office/drawing/2014/main" id="{EA98BA2A-0098-4484-84FF-1888DB16B9D9}"/>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7344569" y="1523081"/>
            <a:ext cx="4362798" cy="3747828"/>
          </a:xfrm>
          <a:prstGeom prst="rect">
            <a:avLst/>
          </a:prstGeom>
        </p:spPr>
      </p:pic>
      <p:pic>
        <p:nvPicPr>
          <p:cNvPr id="18" name="Picture 17">
            <a:extLst>
              <a:ext uri="{FF2B5EF4-FFF2-40B4-BE49-F238E27FC236}">
                <a16:creationId xmlns:a16="http://schemas.microsoft.com/office/drawing/2014/main" id="{8E514C55-0644-B342-9DCF-8B3E86AFD20F}"/>
              </a:ext>
            </a:extLst>
          </p:cNvPr>
          <p:cNvPicPr>
            <a:picLocks noChangeAspect="1"/>
          </p:cNvPicPr>
          <p:nvPr/>
        </p:nvPicPr>
        <p:blipFill>
          <a:blip r:embed="rId3"/>
          <a:stretch>
            <a:fillRect/>
          </a:stretch>
        </p:blipFill>
        <p:spPr>
          <a:xfrm>
            <a:off x="8629500" y="3707541"/>
            <a:ext cx="2106144" cy="2905026"/>
          </a:xfrm>
          <a:prstGeom prst="rect">
            <a:avLst/>
          </a:prstGeom>
        </p:spPr>
      </p:pic>
      <p:sp>
        <p:nvSpPr>
          <p:cNvPr id="3" name="Oval 2">
            <a:extLst>
              <a:ext uri="{FF2B5EF4-FFF2-40B4-BE49-F238E27FC236}">
                <a16:creationId xmlns:a16="http://schemas.microsoft.com/office/drawing/2014/main" id="{C77C3316-4320-DC49-9976-FEBF45C8FB31}"/>
              </a:ext>
            </a:extLst>
          </p:cNvPr>
          <p:cNvSpPr/>
          <p:nvPr/>
        </p:nvSpPr>
        <p:spPr>
          <a:xfrm>
            <a:off x="7462157" y="1523081"/>
            <a:ext cx="636814" cy="361587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184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ppt_w</p:attrName>
                                        </p:attrNameLst>
                                      </p:cBhvr>
                                      <p:tavLst>
                                        <p:tav tm="0" fmla="#ppt_w*sin(2.5*pi*$)">
                                          <p:val>
                                            <p:fltVal val="0"/>
                                          </p:val>
                                        </p:tav>
                                        <p:tav tm="100000">
                                          <p:val>
                                            <p:fltVal val="1"/>
                                          </p:val>
                                        </p:tav>
                                      </p:tavLst>
                                    </p:anim>
                                    <p:anim calcmode="lin" valueType="num">
                                      <p:cBhvr>
                                        <p:cTn id="14"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500"/>
                                        <p:tgtEl>
                                          <p:spTgt spid="4">
                                            <p:txEl>
                                              <p:pRg st="1" end="1"/>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500"/>
                                        <p:tgtEl>
                                          <p:spTgt spid="4">
                                            <p:txEl>
                                              <p:pRg st="3" end="3"/>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500"/>
                                        <p:tgtEl>
                                          <p:spTgt spid="4">
                                            <p:txEl>
                                              <p:pRg st="4" end="4"/>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fade">
                                      <p:cBhvr>
                                        <p:cTn id="31"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786F82F-1B47-46ED-8EAE-53EF71E59E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F1BAF6F-6275-4646-9C59-331B29B95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099405E2-1A96-4DBA-A9DC-4C2A1B421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EB1CCE3-FB1D-471C-9AFE-D20E81E64A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25689"/>
            <a:ext cx="6795928" cy="2594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6A42C4-51E9-4911-AF16-14E570D37267}"/>
              </a:ext>
            </a:extLst>
          </p:cNvPr>
          <p:cNvSpPr>
            <a:spLocks noGrp="1"/>
          </p:cNvSpPr>
          <p:nvPr>
            <p:ph type="title"/>
          </p:nvPr>
        </p:nvSpPr>
        <p:spPr>
          <a:xfrm>
            <a:off x="1249082" y="1113052"/>
            <a:ext cx="5789163" cy="2019488"/>
          </a:xfrm>
        </p:spPr>
        <p:txBody>
          <a:bodyPr vert="horz" lIns="109728" tIns="109728" rIns="109728" bIns="91440" rtlCol="0" anchor="ctr">
            <a:noAutofit/>
          </a:bodyPr>
          <a:lstStyle/>
          <a:p>
            <a:r>
              <a:rPr lang="en-US" sz="2800" dirty="0">
                <a:solidFill>
                  <a:schemeClr val="bg1"/>
                </a:solidFill>
              </a:rPr>
              <a:t>Chemical Family:  </a:t>
            </a:r>
            <a:r>
              <a:rPr lang="en-US" sz="2800" u="sng" dirty="0">
                <a:solidFill>
                  <a:schemeClr val="bg1"/>
                </a:solidFill>
              </a:rPr>
              <a:t>ALKALINE EARTH METALS</a:t>
            </a:r>
            <a:endParaRPr lang="en-US" sz="2800" dirty="0">
              <a:solidFill>
                <a:schemeClr val="bg1"/>
              </a:solidFill>
            </a:endParaRPr>
          </a:p>
        </p:txBody>
      </p:sp>
      <p:sp>
        <p:nvSpPr>
          <p:cNvPr id="19" name="Rectangle 18">
            <a:extLst>
              <a:ext uri="{FF2B5EF4-FFF2-40B4-BE49-F238E27FC236}">
                <a16:creationId xmlns:a16="http://schemas.microsoft.com/office/drawing/2014/main" id="{60F38E87-6AF8-4488-B608-9FA2F57B40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89697"/>
            <a:ext cx="1070775" cy="2466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CC3B76D-CC6E-42D0-8666-2A2164AB5A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355896"/>
            <a:ext cx="679399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2BA9D6C-8214-4E25-AF8B-48762AD8D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9" y="3419903"/>
            <a:ext cx="5789163" cy="3438097"/>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BE9B8BD-472F-4F54-AC9D-101EE34969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871A14F-64B0-4CCE-900E-695C55EFF3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25689"/>
            <a:ext cx="679399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55B71BA5-B01B-4277-BF4A-F690D9B34D9A}"/>
              </a:ext>
            </a:extLst>
          </p:cNvPr>
          <p:cNvSpPr>
            <a:spLocks noGrp="1"/>
          </p:cNvSpPr>
          <p:nvPr>
            <p:ph sz="quarter" idx="14"/>
          </p:nvPr>
        </p:nvSpPr>
        <p:spPr>
          <a:xfrm>
            <a:off x="1434622" y="3502105"/>
            <a:ext cx="5117253" cy="3224159"/>
          </a:xfrm>
        </p:spPr>
        <p:txBody>
          <a:bodyPr vert="horz" lIns="109728" tIns="109728" rIns="109728" bIns="91440" rtlCol="0" anchor="t">
            <a:noAutofit/>
          </a:bodyPr>
          <a:lstStyle/>
          <a:p>
            <a:pPr indent="0">
              <a:lnSpc>
                <a:spcPct val="130000"/>
              </a:lnSpc>
              <a:buFont typeface="Corbel" panose="020B0503020204020204" pitchFamily="34" charset="0"/>
              <a:buNone/>
            </a:pPr>
            <a:r>
              <a:rPr lang="en-US" sz="1400" dirty="0"/>
              <a:t>(Group 2)</a:t>
            </a:r>
          </a:p>
          <a:p>
            <a:pPr marL="171450" indent="-171450">
              <a:lnSpc>
                <a:spcPct val="130000"/>
              </a:lnSpc>
              <a:buFont typeface="Arial" panose="020B0604020202020204" pitchFamily="34" charset="0"/>
              <a:buChar char="•"/>
            </a:pPr>
            <a:r>
              <a:rPr lang="en-US" sz="1400" b="0" dirty="0"/>
              <a:t>Less reactive than alkali but will burn in air if heated</a:t>
            </a:r>
          </a:p>
          <a:p>
            <a:pPr marL="171450" indent="-171450">
              <a:lnSpc>
                <a:spcPct val="130000"/>
              </a:lnSpc>
              <a:buFont typeface="Arial" panose="020B0604020202020204" pitchFamily="34" charset="0"/>
              <a:buChar char="•"/>
            </a:pPr>
            <a:r>
              <a:rPr lang="en-US" sz="1400" b="0" dirty="0"/>
              <a:t>Produce </a:t>
            </a:r>
            <a:r>
              <a:rPr lang="en-US" sz="1400" dirty="0"/>
              <a:t>bright flam</a:t>
            </a:r>
            <a:r>
              <a:rPr lang="en-US" sz="1400" b="0" dirty="0"/>
              <a:t>es and are used in fireworks</a:t>
            </a:r>
          </a:p>
          <a:p>
            <a:pPr marL="171450" indent="-171450">
              <a:lnSpc>
                <a:spcPct val="130000"/>
              </a:lnSpc>
              <a:buFont typeface="Arial" panose="020B0604020202020204" pitchFamily="34" charset="0"/>
              <a:buChar char="•"/>
            </a:pPr>
            <a:r>
              <a:rPr lang="en-US" sz="1400" b="0" dirty="0"/>
              <a:t>React with water but less vigorously than alkali</a:t>
            </a:r>
          </a:p>
          <a:p>
            <a:pPr marL="171450" indent="-171450">
              <a:lnSpc>
                <a:spcPct val="130000"/>
              </a:lnSpc>
              <a:buFont typeface="Arial" panose="020B0604020202020204" pitchFamily="34" charset="0"/>
              <a:buChar char="•"/>
            </a:pPr>
            <a:r>
              <a:rPr lang="en-US" sz="1400" b="0" i="1" dirty="0"/>
              <a:t>Low melting points (all below 200˚C)</a:t>
            </a:r>
          </a:p>
          <a:p>
            <a:pPr marL="171450" indent="-171450">
              <a:lnSpc>
                <a:spcPct val="130000"/>
              </a:lnSpc>
              <a:buFont typeface="Arial" panose="020B0604020202020204" pitchFamily="34" charset="0"/>
              <a:buChar char="•"/>
            </a:pPr>
            <a:r>
              <a:rPr lang="en-US" sz="1400" b="0" i="1" dirty="0"/>
              <a:t>Soft and can be cut with knife</a:t>
            </a:r>
          </a:p>
        </p:txBody>
      </p:sp>
      <p:sp>
        <p:nvSpPr>
          <p:cNvPr id="29" name="Rectangle 28">
            <a:extLst>
              <a:ext uri="{FF2B5EF4-FFF2-40B4-BE49-F238E27FC236}">
                <a16:creationId xmlns:a16="http://schemas.microsoft.com/office/drawing/2014/main" id="{0FDBC76A-295F-4635-A28D-ADA24F383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9893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screenshot of a cell phone&#10;&#10;Description automatically generated">
            <a:extLst>
              <a:ext uri="{FF2B5EF4-FFF2-40B4-BE49-F238E27FC236}">
                <a16:creationId xmlns:a16="http://schemas.microsoft.com/office/drawing/2014/main" id="{EA98BA2A-0098-4484-84FF-1888DB16B9D9}"/>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7344569" y="1523081"/>
            <a:ext cx="4362798" cy="3747828"/>
          </a:xfrm>
          <a:prstGeom prst="rect">
            <a:avLst/>
          </a:prstGeom>
        </p:spPr>
      </p:pic>
      <p:sp>
        <p:nvSpPr>
          <p:cNvPr id="16" name="Oval 15">
            <a:extLst>
              <a:ext uri="{FF2B5EF4-FFF2-40B4-BE49-F238E27FC236}">
                <a16:creationId xmlns:a16="http://schemas.microsoft.com/office/drawing/2014/main" id="{311C3C2C-D3FC-9141-9F82-BBE754A7772D}"/>
              </a:ext>
            </a:extLst>
          </p:cNvPr>
          <p:cNvSpPr/>
          <p:nvPr/>
        </p:nvSpPr>
        <p:spPr>
          <a:xfrm>
            <a:off x="7830400" y="1324605"/>
            <a:ext cx="745312" cy="361587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8493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2000"/>
                                        <p:tgtEl>
                                          <p:spTgt spid="16"/>
                                        </p:tgtEl>
                                      </p:cBhvr>
                                    </p:animEffect>
                                    <p:anim calcmode="lin" valueType="num">
                                      <p:cBhvr>
                                        <p:cTn id="13" dur="2000" fill="hold"/>
                                        <p:tgtEl>
                                          <p:spTgt spid="16"/>
                                        </p:tgtEl>
                                        <p:attrNameLst>
                                          <p:attrName>ppt_w</p:attrName>
                                        </p:attrNameLst>
                                      </p:cBhvr>
                                      <p:tavLst>
                                        <p:tav tm="0" fmla="#ppt_w*sin(2.5*pi*$)">
                                          <p:val>
                                            <p:fltVal val="0"/>
                                          </p:val>
                                        </p:tav>
                                        <p:tav tm="100000">
                                          <p:val>
                                            <p:fltVal val="1"/>
                                          </p:val>
                                        </p:tav>
                                      </p:tavLst>
                                    </p:anim>
                                    <p:anim calcmode="lin" valueType="num">
                                      <p:cBhvr>
                                        <p:cTn id="14" dur="20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500"/>
                                        <p:tgtEl>
                                          <p:spTgt spid="4">
                                            <p:txEl>
                                              <p:pRg st="1" end="1"/>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500"/>
                                        <p:tgtEl>
                                          <p:spTgt spid="4">
                                            <p:txEl>
                                              <p:pRg st="3" end="3"/>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500"/>
                                        <p:tgtEl>
                                          <p:spTgt spid="4">
                                            <p:txEl>
                                              <p:pRg st="4" end="4"/>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fade">
                                      <p:cBhvr>
                                        <p:cTn id="31"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786F82F-1B47-46ED-8EAE-53EF71E59E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F1BAF6F-6275-4646-9C59-331B29B95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099405E2-1A96-4DBA-A9DC-4C2A1B421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EB1CCE3-FB1D-471C-9AFE-D20E81E64A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25689"/>
            <a:ext cx="6795928" cy="2594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6A42C4-51E9-4911-AF16-14E570D37267}"/>
              </a:ext>
            </a:extLst>
          </p:cNvPr>
          <p:cNvSpPr>
            <a:spLocks noGrp="1"/>
          </p:cNvSpPr>
          <p:nvPr>
            <p:ph type="title"/>
          </p:nvPr>
        </p:nvSpPr>
        <p:spPr>
          <a:xfrm>
            <a:off x="1434622" y="1113327"/>
            <a:ext cx="4862811" cy="2019488"/>
          </a:xfrm>
        </p:spPr>
        <p:txBody>
          <a:bodyPr vert="horz" lIns="109728" tIns="109728" rIns="109728" bIns="91440" rtlCol="0" anchor="ctr">
            <a:noAutofit/>
          </a:bodyPr>
          <a:lstStyle/>
          <a:p>
            <a:r>
              <a:rPr lang="en-US" sz="2800" dirty="0">
                <a:solidFill>
                  <a:schemeClr val="bg1"/>
                </a:solidFill>
              </a:rPr>
              <a:t>Chemical Family: </a:t>
            </a:r>
            <a:r>
              <a:rPr lang="en-US" sz="2800" u="sng" dirty="0">
                <a:solidFill>
                  <a:schemeClr val="bg1"/>
                </a:solidFill>
              </a:rPr>
              <a:t>HALOGENS</a:t>
            </a:r>
            <a:endParaRPr lang="en-US" sz="2800" dirty="0">
              <a:solidFill>
                <a:schemeClr val="bg1"/>
              </a:solidFill>
            </a:endParaRPr>
          </a:p>
        </p:txBody>
      </p:sp>
      <p:sp>
        <p:nvSpPr>
          <p:cNvPr id="19" name="Rectangle 18">
            <a:extLst>
              <a:ext uri="{FF2B5EF4-FFF2-40B4-BE49-F238E27FC236}">
                <a16:creationId xmlns:a16="http://schemas.microsoft.com/office/drawing/2014/main" id="{60F38E87-6AF8-4488-B608-9FA2F57B40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89697"/>
            <a:ext cx="1070775" cy="2466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CC3B76D-CC6E-42D0-8666-2A2164AB5A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355896"/>
            <a:ext cx="679399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2BA9D6C-8214-4E25-AF8B-48762AD8D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9" y="3419903"/>
            <a:ext cx="5789163" cy="3438097"/>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BE9B8BD-472F-4F54-AC9D-101EE34969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871A14F-64B0-4CCE-900E-695C55EFF3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25689"/>
            <a:ext cx="679399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55B71BA5-B01B-4277-BF4A-F690D9B34D9A}"/>
              </a:ext>
            </a:extLst>
          </p:cNvPr>
          <p:cNvSpPr>
            <a:spLocks noGrp="1"/>
          </p:cNvSpPr>
          <p:nvPr>
            <p:ph sz="quarter" idx="14"/>
          </p:nvPr>
        </p:nvSpPr>
        <p:spPr>
          <a:xfrm>
            <a:off x="1192306" y="3038073"/>
            <a:ext cx="5844002" cy="3339373"/>
          </a:xfrm>
        </p:spPr>
        <p:txBody>
          <a:bodyPr vert="horz" lIns="109728" tIns="109728" rIns="109728" bIns="91440" rtlCol="0" anchor="t">
            <a:noAutofit/>
          </a:bodyPr>
          <a:lstStyle/>
          <a:p>
            <a:endParaRPr lang="en-US" sz="900" b="0" dirty="0"/>
          </a:p>
          <a:p>
            <a:r>
              <a:rPr lang="en-US" sz="1400" dirty="0"/>
              <a:t>(Group 17)</a:t>
            </a:r>
          </a:p>
          <a:p>
            <a:pPr marL="171450" indent="-171450">
              <a:buFont typeface="Arial" panose="020B0604020202020204" pitchFamily="34" charset="0"/>
              <a:buChar char="•"/>
            </a:pPr>
            <a:r>
              <a:rPr lang="en-US" sz="1400" b="0" dirty="0"/>
              <a:t>Non-metals</a:t>
            </a:r>
          </a:p>
          <a:p>
            <a:pPr marL="171450" indent="-171450">
              <a:buFont typeface="Arial" panose="020B0604020202020204" pitchFamily="34" charset="0"/>
              <a:buChar char="•"/>
            </a:pPr>
            <a:r>
              <a:rPr lang="en-US" sz="1400" b="0" dirty="0"/>
              <a:t>Highly reactive</a:t>
            </a:r>
          </a:p>
          <a:p>
            <a:r>
              <a:rPr lang="en-US" sz="1400" b="0" dirty="0"/>
              <a:t>States at room temp:</a:t>
            </a:r>
          </a:p>
          <a:p>
            <a:pPr marL="171450" lvl="1" indent="-171450">
              <a:lnSpc>
                <a:spcPct val="100000"/>
              </a:lnSpc>
              <a:buFont typeface="Arial" panose="020B0604020202020204" pitchFamily="34" charset="0"/>
              <a:buChar char="•"/>
            </a:pPr>
            <a:r>
              <a:rPr lang="en-US" sz="1400" dirty="0"/>
              <a:t>    Fluorine and chlorine = gases</a:t>
            </a:r>
          </a:p>
          <a:p>
            <a:pPr marL="171450" lvl="1" indent="-171450">
              <a:lnSpc>
                <a:spcPct val="100000"/>
              </a:lnSpc>
              <a:buFont typeface="Arial" panose="020B0604020202020204" pitchFamily="34" charset="0"/>
              <a:buChar char="•"/>
            </a:pPr>
            <a:r>
              <a:rPr lang="en-US" sz="1400" dirty="0"/>
              <a:t>    Bromine = liquid </a:t>
            </a:r>
          </a:p>
          <a:p>
            <a:pPr marL="171450" lvl="1" indent="-171450">
              <a:lnSpc>
                <a:spcPct val="100000"/>
              </a:lnSpc>
              <a:buFont typeface="Arial" panose="020B0604020202020204" pitchFamily="34" charset="0"/>
              <a:buChar char="•"/>
            </a:pPr>
            <a:r>
              <a:rPr lang="en-US" sz="1400" dirty="0"/>
              <a:t>    Iodine = solid</a:t>
            </a:r>
          </a:p>
          <a:p>
            <a:pPr marL="171450" indent="-171450">
              <a:buFont typeface="Arial" panose="020B0604020202020204" pitchFamily="34" charset="0"/>
              <a:buChar char="•"/>
            </a:pPr>
            <a:r>
              <a:rPr lang="en-US" sz="1400" b="0" i="1" dirty="0"/>
              <a:t>Astatine is  v. rare (no one has collected enough to determine its physical properties)</a:t>
            </a:r>
          </a:p>
        </p:txBody>
      </p:sp>
      <p:sp>
        <p:nvSpPr>
          <p:cNvPr id="29" name="Rectangle 28">
            <a:extLst>
              <a:ext uri="{FF2B5EF4-FFF2-40B4-BE49-F238E27FC236}">
                <a16:creationId xmlns:a16="http://schemas.microsoft.com/office/drawing/2014/main" id="{0FDBC76A-295F-4635-A28D-ADA24F383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9893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screenshot of a cell phone&#10;&#10;Description automatically generated">
            <a:extLst>
              <a:ext uri="{FF2B5EF4-FFF2-40B4-BE49-F238E27FC236}">
                <a16:creationId xmlns:a16="http://schemas.microsoft.com/office/drawing/2014/main" id="{EA98BA2A-0098-4484-84FF-1888DB16B9D9}"/>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7344569" y="1523081"/>
            <a:ext cx="4362798" cy="3747828"/>
          </a:xfrm>
          <a:prstGeom prst="rect">
            <a:avLst/>
          </a:prstGeom>
        </p:spPr>
      </p:pic>
      <p:sp>
        <p:nvSpPr>
          <p:cNvPr id="16" name="Oval 15">
            <a:extLst>
              <a:ext uri="{FF2B5EF4-FFF2-40B4-BE49-F238E27FC236}">
                <a16:creationId xmlns:a16="http://schemas.microsoft.com/office/drawing/2014/main" id="{4A6FDFF3-4938-8145-BA7D-5D72B2CA6A74}"/>
              </a:ext>
            </a:extLst>
          </p:cNvPr>
          <p:cNvSpPr/>
          <p:nvPr/>
        </p:nvSpPr>
        <p:spPr>
          <a:xfrm>
            <a:off x="9517106" y="1230138"/>
            <a:ext cx="636814" cy="361587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975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2000"/>
                                        <p:tgtEl>
                                          <p:spTgt spid="16"/>
                                        </p:tgtEl>
                                      </p:cBhvr>
                                    </p:animEffect>
                                    <p:anim calcmode="lin" valueType="num">
                                      <p:cBhvr>
                                        <p:cTn id="13" dur="2000" fill="hold"/>
                                        <p:tgtEl>
                                          <p:spTgt spid="16"/>
                                        </p:tgtEl>
                                        <p:attrNameLst>
                                          <p:attrName>ppt_w</p:attrName>
                                        </p:attrNameLst>
                                      </p:cBhvr>
                                      <p:tavLst>
                                        <p:tav tm="0" fmla="#ppt_w*sin(2.5*pi*$)">
                                          <p:val>
                                            <p:fltVal val="0"/>
                                          </p:val>
                                        </p:tav>
                                        <p:tav tm="100000">
                                          <p:val>
                                            <p:fltVal val="1"/>
                                          </p:val>
                                        </p:tav>
                                      </p:tavLst>
                                    </p:anim>
                                    <p:anim calcmode="lin" valueType="num">
                                      <p:cBhvr>
                                        <p:cTn id="14" dur="20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500"/>
                                        <p:tgtEl>
                                          <p:spTgt spid="4">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fade">
                                      <p:cBhvr>
                                        <p:cTn id="25" dur="500"/>
                                        <p:tgtEl>
                                          <p:spTgt spid="4">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500"/>
                                        <p:tgtEl>
                                          <p:spTgt spid="4">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500"/>
                                        <p:tgtEl>
                                          <p:spTgt spid="4">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txEl>
                                              <p:pRg st="7" end="7"/>
                                            </p:txEl>
                                          </p:spTgt>
                                        </p:tgtEl>
                                        <p:attrNameLst>
                                          <p:attrName>style.visibility</p:attrName>
                                        </p:attrNameLst>
                                      </p:cBhvr>
                                      <p:to>
                                        <p:strVal val="visible"/>
                                      </p:to>
                                    </p:set>
                                    <p:animEffect transition="in" filter="fade">
                                      <p:cBhvr>
                                        <p:cTn id="34" dur="500"/>
                                        <p:tgtEl>
                                          <p:spTgt spid="4">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fade">
                                      <p:cBhvr>
                                        <p:cTn id="3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786F82F-1B47-46ED-8EAE-53EF71E59E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F1BAF6F-6275-4646-9C59-331B29B95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099405E2-1A96-4DBA-A9DC-4C2A1B421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EB1CCE3-FB1D-471C-9AFE-D20E81E64A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25689"/>
            <a:ext cx="6795928" cy="2594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6A42C4-51E9-4911-AF16-14E570D37267}"/>
              </a:ext>
            </a:extLst>
          </p:cNvPr>
          <p:cNvSpPr>
            <a:spLocks noGrp="1"/>
          </p:cNvSpPr>
          <p:nvPr>
            <p:ph type="title"/>
          </p:nvPr>
        </p:nvSpPr>
        <p:spPr>
          <a:xfrm>
            <a:off x="1434622" y="1113327"/>
            <a:ext cx="4862811" cy="2019488"/>
          </a:xfrm>
        </p:spPr>
        <p:txBody>
          <a:bodyPr vert="horz" lIns="109728" tIns="109728" rIns="109728" bIns="91440" rtlCol="0" anchor="ctr">
            <a:noAutofit/>
          </a:bodyPr>
          <a:lstStyle/>
          <a:p>
            <a:r>
              <a:rPr lang="en-US" sz="2800" dirty="0">
                <a:solidFill>
                  <a:schemeClr val="bg1"/>
                </a:solidFill>
              </a:rPr>
              <a:t>Chemical Family: </a:t>
            </a:r>
            <a:r>
              <a:rPr lang="en-US" sz="2800" u="sng" dirty="0">
                <a:solidFill>
                  <a:schemeClr val="bg1"/>
                </a:solidFill>
              </a:rPr>
              <a:t>NOBLE GASES</a:t>
            </a:r>
            <a:endParaRPr lang="en-US" sz="2800" dirty="0">
              <a:solidFill>
                <a:schemeClr val="bg1"/>
              </a:solidFill>
            </a:endParaRPr>
          </a:p>
        </p:txBody>
      </p:sp>
      <p:sp>
        <p:nvSpPr>
          <p:cNvPr id="19" name="Rectangle 18">
            <a:extLst>
              <a:ext uri="{FF2B5EF4-FFF2-40B4-BE49-F238E27FC236}">
                <a16:creationId xmlns:a16="http://schemas.microsoft.com/office/drawing/2014/main" id="{60F38E87-6AF8-4488-B608-9FA2F57B40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89697"/>
            <a:ext cx="1070775" cy="2466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CC3B76D-CC6E-42D0-8666-2A2164AB5A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355896"/>
            <a:ext cx="679399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2BA9D6C-8214-4E25-AF8B-48762AD8D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9" y="3419903"/>
            <a:ext cx="5789163" cy="3438097"/>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BE9B8BD-472F-4F54-AC9D-101EE34969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871A14F-64B0-4CCE-900E-695C55EFF3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25689"/>
            <a:ext cx="679399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55B71BA5-B01B-4277-BF4A-F690D9B34D9A}"/>
              </a:ext>
            </a:extLst>
          </p:cNvPr>
          <p:cNvSpPr>
            <a:spLocks noGrp="1"/>
          </p:cNvSpPr>
          <p:nvPr>
            <p:ph sz="quarter" idx="14"/>
          </p:nvPr>
        </p:nvSpPr>
        <p:spPr>
          <a:xfrm>
            <a:off x="1181863" y="3470083"/>
            <a:ext cx="5562737" cy="2505801"/>
          </a:xfrm>
        </p:spPr>
        <p:txBody>
          <a:bodyPr vert="horz" lIns="109728" tIns="109728" rIns="109728" bIns="91440" rtlCol="0" anchor="t">
            <a:noAutofit/>
          </a:bodyPr>
          <a:lstStyle/>
          <a:p>
            <a:pPr>
              <a:lnSpc>
                <a:spcPct val="100000"/>
              </a:lnSpc>
            </a:pPr>
            <a:r>
              <a:rPr lang="en-US" dirty="0"/>
              <a:t>(Group 18)</a:t>
            </a:r>
          </a:p>
          <a:p>
            <a:pPr marL="285750" indent="-285750">
              <a:lnSpc>
                <a:spcPct val="100000"/>
              </a:lnSpc>
              <a:buFont typeface="Arial" panose="020B0604020202020204" pitchFamily="34" charset="0"/>
              <a:buChar char="•"/>
            </a:pPr>
            <a:r>
              <a:rPr lang="en-US" b="0" dirty="0"/>
              <a:t>Most stable</a:t>
            </a:r>
          </a:p>
          <a:p>
            <a:pPr marL="285750" indent="-285750">
              <a:lnSpc>
                <a:spcPct val="100000"/>
              </a:lnSpc>
              <a:buFont typeface="Arial" panose="020B0604020202020204" pitchFamily="34" charset="0"/>
              <a:buChar char="•"/>
            </a:pPr>
            <a:r>
              <a:rPr lang="en-US" b="0" dirty="0"/>
              <a:t>Unreactive</a:t>
            </a:r>
          </a:p>
          <a:p>
            <a:pPr>
              <a:lnSpc>
                <a:spcPct val="100000"/>
              </a:lnSpc>
            </a:pPr>
            <a:r>
              <a:rPr lang="en-US" b="0" dirty="0"/>
              <a:t>At room temp:</a:t>
            </a:r>
          </a:p>
          <a:p>
            <a:pPr marL="285750" lvl="1" indent="-285750">
              <a:lnSpc>
                <a:spcPct val="100000"/>
              </a:lnSpc>
              <a:buFont typeface="Arial" panose="020B0604020202020204" pitchFamily="34" charset="0"/>
              <a:buChar char="•"/>
            </a:pPr>
            <a:r>
              <a:rPr lang="en-US" dirty="0" err="1"/>
              <a:t>colourless</a:t>
            </a:r>
            <a:endParaRPr lang="en-US" dirty="0"/>
          </a:p>
          <a:p>
            <a:pPr marL="285750" lvl="1" indent="-285750">
              <a:lnSpc>
                <a:spcPct val="100000"/>
              </a:lnSpc>
              <a:buFont typeface="Arial" panose="020B0604020202020204" pitchFamily="34" charset="0"/>
              <a:buChar char="•"/>
            </a:pPr>
            <a:r>
              <a:rPr lang="en-US" dirty="0"/>
              <a:t>odorless</a:t>
            </a:r>
          </a:p>
          <a:p>
            <a:pPr marL="285750" lvl="1" indent="-285750">
              <a:lnSpc>
                <a:spcPct val="100000"/>
              </a:lnSpc>
              <a:buFont typeface="Arial" panose="020B0604020202020204" pitchFamily="34" charset="0"/>
              <a:buChar char="•"/>
            </a:pPr>
            <a:r>
              <a:rPr lang="en-US" dirty="0"/>
              <a:t>gases</a:t>
            </a:r>
          </a:p>
          <a:p>
            <a:pPr marL="285750" indent="-285750">
              <a:lnSpc>
                <a:spcPct val="100000"/>
              </a:lnSpc>
              <a:buFont typeface="Arial" panose="020B0604020202020204" pitchFamily="34" charset="0"/>
              <a:buChar char="•"/>
            </a:pPr>
            <a:r>
              <a:rPr lang="en-US" b="0" dirty="0"/>
              <a:t>Some glow (use electricity to ‘excite’ atom)</a:t>
            </a:r>
          </a:p>
        </p:txBody>
      </p:sp>
      <p:sp>
        <p:nvSpPr>
          <p:cNvPr id="29" name="Rectangle 28">
            <a:extLst>
              <a:ext uri="{FF2B5EF4-FFF2-40B4-BE49-F238E27FC236}">
                <a16:creationId xmlns:a16="http://schemas.microsoft.com/office/drawing/2014/main" id="{0FDBC76A-295F-4635-A28D-ADA24F383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9893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screenshot of a cell phone&#10;&#10;Description automatically generated">
            <a:extLst>
              <a:ext uri="{FF2B5EF4-FFF2-40B4-BE49-F238E27FC236}">
                <a16:creationId xmlns:a16="http://schemas.microsoft.com/office/drawing/2014/main" id="{EA98BA2A-0098-4484-84FF-1888DB16B9D9}"/>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7344569" y="1523081"/>
            <a:ext cx="4362798" cy="3747828"/>
          </a:xfrm>
          <a:prstGeom prst="rect">
            <a:avLst/>
          </a:prstGeom>
        </p:spPr>
      </p:pic>
      <p:pic>
        <p:nvPicPr>
          <p:cNvPr id="16" name="Picture 2" descr="Image result for chemistry cat meme">
            <a:extLst>
              <a:ext uri="{FF2B5EF4-FFF2-40B4-BE49-F238E27FC236}">
                <a16:creationId xmlns:a16="http://schemas.microsoft.com/office/drawing/2014/main" id="{4DA10028-4FA1-3E4C-9526-39237B1725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5305" y="160725"/>
            <a:ext cx="3012073" cy="297209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mage result for chemistry cat meme">
            <a:extLst>
              <a:ext uri="{FF2B5EF4-FFF2-40B4-BE49-F238E27FC236}">
                <a16:creationId xmlns:a16="http://schemas.microsoft.com/office/drawing/2014/main" id="{A452B627-238C-D545-B7C1-B8AA6886D0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0695" y="3301408"/>
            <a:ext cx="3201291" cy="2397878"/>
          </a:xfrm>
          <a:prstGeom prst="rect">
            <a:avLst/>
          </a:prstGeom>
          <a:noFill/>
          <a:extLst>
            <a:ext uri="{909E8E84-426E-40DD-AFC4-6F175D3DCCD1}">
              <a14:hiddenFill xmlns:a14="http://schemas.microsoft.com/office/drawing/2010/main">
                <a:solidFill>
                  <a:srgbClr val="FFFFFF"/>
                </a:solidFill>
              </a14:hiddenFill>
            </a:ext>
          </a:extLst>
        </p:spPr>
      </p:pic>
      <p:sp>
        <p:nvSpPr>
          <p:cNvPr id="20" name="Oval 19">
            <a:extLst>
              <a:ext uri="{FF2B5EF4-FFF2-40B4-BE49-F238E27FC236}">
                <a16:creationId xmlns:a16="http://schemas.microsoft.com/office/drawing/2014/main" id="{6C66F5AA-9943-8643-9257-86D2C1050FD2}"/>
              </a:ext>
            </a:extLst>
          </p:cNvPr>
          <p:cNvSpPr/>
          <p:nvPr/>
        </p:nvSpPr>
        <p:spPr>
          <a:xfrm>
            <a:off x="9964273" y="1042687"/>
            <a:ext cx="636814" cy="361587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587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2000"/>
                                        <p:tgtEl>
                                          <p:spTgt spid="20"/>
                                        </p:tgtEl>
                                      </p:cBhvr>
                                    </p:animEffect>
                                    <p:anim calcmode="lin" valueType="num">
                                      <p:cBhvr>
                                        <p:cTn id="13" dur="2000" fill="hold"/>
                                        <p:tgtEl>
                                          <p:spTgt spid="20"/>
                                        </p:tgtEl>
                                        <p:attrNameLst>
                                          <p:attrName>ppt_w</p:attrName>
                                        </p:attrNameLst>
                                      </p:cBhvr>
                                      <p:tavLst>
                                        <p:tav tm="0" fmla="#ppt_w*sin(2.5*pi*$)">
                                          <p:val>
                                            <p:fltVal val="0"/>
                                          </p:val>
                                        </p:tav>
                                        <p:tav tm="100000">
                                          <p:val>
                                            <p:fltVal val="1"/>
                                          </p:val>
                                        </p:tav>
                                      </p:tavLst>
                                    </p:anim>
                                    <p:anim calcmode="lin" valueType="num">
                                      <p:cBhvr>
                                        <p:cTn id="14" dur="20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dissolve">
                                      <p:cBhvr>
                                        <p:cTn id="19" dur="500"/>
                                        <p:tgtEl>
                                          <p:spTgt spid="4">
                                            <p:txEl>
                                              <p:pRg st="1" end="1"/>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dissolv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dissolve">
                                      <p:cBhvr>
                                        <p:cTn id="27" dur="500"/>
                                        <p:tgtEl>
                                          <p:spTgt spid="16"/>
                                        </p:tgtEl>
                                      </p:cBhvr>
                                    </p:animEffect>
                                  </p:childTnLst>
                                </p:cTn>
                              </p:par>
                              <p:par>
                                <p:cTn id="28" presetID="9" presetClass="entr" presetSubtype="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dissolv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dissolve">
                                      <p:cBhvr>
                                        <p:cTn id="35" dur="500"/>
                                        <p:tgtEl>
                                          <p:spTgt spid="4">
                                            <p:txEl>
                                              <p:pRg st="3" end="3"/>
                                            </p:txEl>
                                          </p:spTgt>
                                        </p:tgtEl>
                                      </p:cBhvr>
                                    </p:animEffect>
                                  </p:childTnLst>
                                </p:cTn>
                              </p:par>
                              <p:par>
                                <p:cTn id="36" presetID="9" presetClass="entr" presetSubtype="0" fill="hold" nodeType="withEffect">
                                  <p:stCondLst>
                                    <p:cond delay="0"/>
                                  </p:stCondLst>
                                  <p:childTnLst>
                                    <p:set>
                                      <p:cBhvr>
                                        <p:cTn id="37" dur="1" fill="hold">
                                          <p:stCondLst>
                                            <p:cond delay="0"/>
                                          </p:stCondLst>
                                        </p:cTn>
                                        <p:tgtEl>
                                          <p:spTgt spid="4">
                                            <p:txEl>
                                              <p:pRg st="4" end="4"/>
                                            </p:txEl>
                                          </p:spTgt>
                                        </p:tgtEl>
                                        <p:attrNameLst>
                                          <p:attrName>style.visibility</p:attrName>
                                        </p:attrNameLst>
                                      </p:cBhvr>
                                      <p:to>
                                        <p:strVal val="visible"/>
                                      </p:to>
                                    </p:set>
                                    <p:animEffect transition="in" filter="dissolve">
                                      <p:cBhvr>
                                        <p:cTn id="38" dur="500"/>
                                        <p:tgtEl>
                                          <p:spTgt spid="4">
                                            <p:txEl>
                                              <p:pRg st="4" end="4"/>
                                            </p:txEl>
                                          </p:spTgt>
                                        </p:tgtEl>
                                      </p:cBhvr>
                                    </p:animEffect>
                                  </p:childTnLst>
                                </p:cTn>
                              </p:par>
                              <p:par>
                                <p:cTn id="39" presetID="9" presetClass="entr" presetSubtype="0" fill="hold" nodeType="withEffect">
                                  <p:stCondLst>
                                    <p:cond delay="0"/>
                                  </p:stCondLst>
                                  <p:childTnLst>
                                    <p:set>
                                      <p:cBhvr>
                                        <p:cTn id="40" dur="1" fill="hold">
                                          <p:stCondLst>
                                            <p:cond delay="0"/>
                                          </p:stCondLst>
                                        </p:cTn>
                                        <p:tgtEl>
                                          <p:spTgt spid="4">
                                            <p:txEl>
                                              <p:pRg st="5" end="5"/>
                                            </p:txEl>
                                          </p:spTgt>
                                        </p:tgtEl>
                                        <p:attrNameLst>
                                          <p:attrName>style.visibility</p:attrName>
                                        </p:attrNameLst>
                                      </p:cBhvr>
                                      <p:to>
                                        <p:strVal val="visible"/>
                                      </p:to>
                                    </p:set>
                                    <p:animEffect transition="in" filter="dissolve">
                                      <p:cBhvr>
                                        <p:cTn id="41" dur="500"/>
                                        <p:tgtEl>
                                          <p:spTgt spid="4">
                                            <p:txEl>
                                              <p:pRg st="5" end="5"/>
                                            </p:txEl>
                                          </p:spTgt>
                                        </p:tgtEl>
                                      </p:cBhvr>
                                    </p:animEffect>
                                  </p:childTnLst>
                                </p:cTn>
                              </p:par>
                              <p:par>
                                <p:cTn id="42" presetID="9" presetClass="entr" presetSubtype="0" fill="hold" nodeType="withEffect">
                                  <p:stCondLst>
                                    <p:cond delay="0"/>
                                  </p:stCondLst>
                                  <p:childTnLst>
                                    <p:set>
                                      <p:cBhvr>
                                        <p:cTn id="43" dur="1" fill="hold">
                                          <p:stCondLst>
                                            <p:cond delay="0"/>
                                          </p:stCondLst>
                                        </p:cTn>
                                        <p:tgtEl>
                                          <p:spTgt spid="4">
                                            <p:txEl>
                                              <p:pRg st="6" end="6"/>
                                            </p:txEl>
                                          </p:spTgt>
                                        </p:tgtEl>
                                        <p:attrNameLst>
                                          <p:attrName>style.visibility</p:attrName>
                                        </p:attrNameLst>
                                      </p:cBhvr>
                                      <p:to>
                                        <p:strVal val="visible"/>
                                      </p:to>
                                    </p:set>
                                    <p:animEffect transition="in" filter="dissolve">
                                      <p:cBhvr>
                                        <p:cTn id="44" dur="500"/>
                                        <p:tgtEl>
                                          <p:spTgt spid="4">
                                            <p:txEl>
                                              <p:pRg st="6" end="6"/>
                                            </p:txEl>
                                          </p:spTgt>
                                        </p:tgtEl>
                                      </p:cBhvr>
                                    </p:animEffect>
                                  </p:childTnLst>
                                </p:cTn>
                              </p:par>
                              <p:par>
                                <p:cTn id="45" presetID="9" presetClass="entr" presetSubtype="0" fill="hold" nodeType="with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Effect transition="in" filter="dissolve">
                                      <p:cBhvr>
                                        <p:cTn id="4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99405E2-1A96-4DBA-A9DC-4C2A1B421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BCF4857D-F003-4CA1-82AB-00900B100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6072" cy="1804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10">
            <a:extLst>
              <a:ext uri="{FF2B5EF4-FFF2-40B4-BE49-F238E27FC236}">
                <a16:creationId xmlns:a16="http://schemas.microsoft.com/office/drawing/2014/main" id="{737DCE3C-9E15-47AA-9360-ED4A0CC6CB50}"/>
              </a:ext>
            </a:extLst>
          </p:cNvPr>
          <p:cNvPicPr>
            <a:picLocks noGrp="1" noChangeAspect="1"/>
          </p:cNvPicPr>
          <p:nvPr>
            <p:ph sz="quarter" idx="13"/>
          </p:nvPr>
        </p:nvPicPr>
        <p:blipFill rotWithShape="1">
          <a:blip r:embed="rId3">
            <a:extLst>
              <a:ext uri="{28A0092B-C50C-407E-A947-70E740481C1C}">
                <a14:useLocalDpi xmlns:a14="http://schemas.microsoft.com/office/drawing/2010/main" val="0"/>
              </a:ext>
            </a:extLst>
          </a:blip>
          <a:srcRect l="3813" r="4196" b="-1"/>
          <a:stretch/>
        </p:blipFill>
        <p:spPr>
          <a:xfrm>
            <a:off x="0" y="1503979"/>
            <a:ext cx="4458058" cy="4349801"/>
          </a:xfrm>
          <a:prstGeom prst="rect">
            <a:avLst/>
          </a:prstGeom>
        </p:spPr>
      </p:pic>
      <p:sp>
        <p:nvSpPr>
          <p:cNvPr id="21" name="Rectangle 20">
            <a:extLst>
              <a:ext uri="{FF2B5EF4-FFF2-40B4-BE49-F238E27FC236}">
                <a16:creationId xmlns:a16="http://schemas.microsoft.com/office/drawing/2014/main" id="{79855050-A75B-4DD0-9B56-8B1C7722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426076" y="0"/>
            <a:ext cx="7765922" cy="616761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1">
            <a:extLst>
              <a:ext uri="{FF2B5EF4-FFF2-40B4-BE49-F238E27FC236}">
                <a16:creationId xmlns:a16="http://schemas.microsoft.com/office/drawing/2014/main" id="{83EC4145-1F24-487A-8FD5-AE330D2E6531}"/>
              </a:ext>
            </a:extLst>
          </p:cNvPr>
          <p:cNvSpPr>
            <a:spLocks noGrp="1"/>
          </p:cNvSpPr>
          <p:nvPr>
            <p:ph type="title"/>
          </p:nvPr>
        </p:nvSpPr>
        <p:spPr>
          <a:xfrm>
            <a:off x="402347" y="252944"/>
            <a:ext cx="3919220" cy="1471622"/>
          </a:xfrm>
        </p:spPr>
        <p:txBody>
          <a:bodyPr vert="horz" lIns="109728" tIns="109728" rIns="109728" bIns="91440" rtlCol="0" anchor="b">
            <a:normAutofit fontScale="90000"/>
          </a:bodyPr>
          <a:lstStyle/>
          <a:p>
            <a:pPr algn="ctr"/>
            <a:r>
              <a:rPr lang="en-US" dirty="0">
                <a:solidFill>
                  <a:schemeClr val="bg1"/>
                </a:solidFill>
              </a:rPr>
              <a:t>READING SYMBOLS  </a:t>
            </a:r>
          </a:p>
        </p:txBody>
      </p:sp>
      <p:sp>
        <p:nvSpPr>
          <p:cNvPr id="23" name="Rectangle 22">
            <a:extLst>
              <a:ext uri="{FF2B5EF4-FFF2-40B4-BE49-F238E27FC236}">
                <a16:creationId xmlns:a16="http://schemas.microsoft.com/office/drawing/2014/main" id="{5E6738EB-6FF0-4AF9-8462-57F4494B8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753806"/>
            <a:ext cx="4425696"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B791336-FCAA-4174-9303-B3F3748611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49" y="6167615"/>
            <a:ext cx="12192001"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A212158-300D-44D0-9CCE-472C3F669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0942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88521F4-D44A-42C5-9BDB-5CA255540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4070"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9285C84-92D7-42D6-8D7F-231B2AEC2B0D}"/>
              </a:ext>
            </a:extLst>
          </p:cNvPr>
          <p:cNvSpPr txBox="1"/>
          <p:nvPr/>
        </p:nvSpPr>
        <p:spPr>
          <a:xfrm>
            <a:off x="4674395" y="75556"/>
            <a:ext cx="7514557" cy="648639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700" b="1" u="sng" dirty="0"/>
              <a:t>Atomic Number</a:t>
            </a:r>
            <a:r>
              <a:rPr lang="en-US" sz="2700" dirty="0"/>
              <a:t>: the number of protons in the nucleus of each atom. It is always a whole number.</a:t>
            </a:r>
          </a:p>
          <a:p>
            <a:pPr marL="742950" lvl="1" indent="-285750">
              <a:spcAft>
                <a:spcPts val="600"/>
              </a:spcAft>
              <a:buFont typeface="Arial" panose="020B0604020202020204" pitchFamily="34" charset="0"/>
              <a:buChar char="•"/>
            </a:pPr>
            <a:r>
              <a:rPr lang="en-US" sz="2700" i="1" dirty="0"/>
              <a:t>Pattern: atomic numbers increase one by one through the periodic table</a:t>
            </a:r>
          </a:p>
          <a:p>
            <a:pPr lvl="1">
              <a:spcAft>
                <a:spcPts val="600"/>
              </a:spcAft>
            </a:pPr>
            <a:endParaRPr lang="en-US" sz="2700" i="1" dirty="0"/>
          </a:p>
          <a:p>
            <a:pPr marL="285750" indent="-285750">
              <a:spcBef>
                <a:spcPts val="930"/>
              </a:spcBef>
              <a:buFont typeface="Arial" panose="020B0604020202020204" pitchFamily="34" charset="0"/>
              <a:buChar char="•"/>
            </a:pPr>
            <a:r>
              <a:rPr lang="en-US" sz="2700" b="1" u="sng" dirty="0"/>
              <a:t>Atomic Mass: </a:t>
            </a:r>
            <a:r>
              <a:rPr lang="en-US" sz="2700" dirty="0"/>
              <a:t>the mass of an average atom of an element. It is written as a decimal. Mass is a combo of protons &amp; neutrons</a:t>
            </a:r>
          </a:p>
          <a:p>
            <a:pPr lvl="1" indent="-285750">
              <a:spcBef>
                <a:spcPts val="930"/>
              </a:spcBef>
              <a:buFont typeface="Corbel" panose="020B0503020204020204" pitchFamily="34" charset="0"/>
              <a:buChar char="•"/>
            </a:pPr>
            <a:r>
              <a:rPr lang="en-US" sz="2700" i="1" dirty="0"/>
              <a:t>Pattern: atomic mass tends to increase along with atomic number</a:t>
            </a:r>
          </a:p>
          <a:p>
            <a:pPr indent="-285750">
              <a:spcBef>
                <a:spcPts val="930"/>
              </a:spcBef>
              <a:buFont typeface="Corbel" panose="020B0503020204020204" pitchFamily="34" charset="0"/>
              <a:buChar char="•"/>
            </a:pPr>
            <a:r>
              <a:rPr lang="en-US" sz="2700" dirty="0"/>
              <a:t>*</a:t>
            </a:r>
            <a:r>
              <a:rPr lang="en-US" sz="2400" dirty="0"/>
              <a:t>There are some exceptions, i.e. Co and Ni</a:t>
            </a:r>
            <a:endParaRPr lang="en-US" sz="2700" dirty="0"/>
          </a:p>
          <a:p>
            <a:pPr marL="285750" indent="-285750">
              <a:spcAft>
                <a:spcPts val="600"/>
              </a:spcAft>
              <a:buFont typeface="Arial" panose="020B0604020202020204" pitchFamily="34" charset="0"/>
              <a:buChar char="•"/>
            </a:pPr>
            <a:endParaRPr lang="en-US" sz="2700" dirty="0"/>
          </a:p>
        </p:txBody>
      </p:sp>
      <p:sp>
        <p:nvSpPr>
          <p:cNvPr id="2" name="Oval 1">
            <a:extLst>
              <a:ext uri="{FF2B5EF4-FFF2-40B4-BE49-F238E27FC236}">
                <a16:creationId xmlns:a16="http://schemas.microsoft.com/office/drawing/2014/main" id="{43BD54AA-2671-9F4F-AA8C-7BDC3AFDE45D}"/>
              </a:ext>
            </a:extLst>
          </p:cNvPr>
          <p:cNvSpPr/>
          <p:nvPr/>
        </p:nvSpPr>
        <p:spPr>
          <a:xfrm>
            <a:off x="852423" y="2870829"/>
            <a:ext cx="1049529" cy="111634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D63B22C-7957-0244-B461-6E6959E719EC}"/>
              </a:ext>
            </a:extLst>
          </p:cNvPr>
          <p:cNvSpPr/>
          <p:nvPr/>
        </p:nvSpPr>
        <p:spPr>
          <a:xfrm>
            <a:off x="1163318" y="4308069"/>
            <a:ext cx="1049529" cy="111634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1693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1"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0" nodeType="clickEffect">
                                  <p:stCondLst>
                                    <p:cond delay="0"/>
                                  </p:stCondLst>
                                  <p:childTnLst>
                                    <p:animEffect transition="out" filter="dissolve">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fade">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fade">
                                      <p:cBhvr>
                                        <p:cTn id="32" dur="500"/>
                                        <p:tgtEl>
                                          <p:spTgt spid="7">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1"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dissolv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xit" presetSubtype="0" fill="hold" grpId="0" nodeType="clickEffect">
                                  <p:stCondLst>
                                    <p:cond delay="0"/>
                                  </p:stCondLst>
                                  <p:childTnLst>
                                    <p:animEffect transition="out" filter="dissolve">
                                      <p:cBhvr>
                                        <p:cTn id="41" dur="500"/>
                                        <p:tgtEl>
                                          <p:spTgt spid="16"/>
                                        </p:tgtEl>
                                      </p:cBhvr>
                                    </p:animEffect>
                                    <p:set>
                                      <p:cBhvr>
                                        <p:cTn id="42" dur="1" fill="hold">
                                          <p:stCondLst>
                                            <p:cond delay="499"/>
                                          </p:stCondLst>
                                        </p:cTn>
                                        <p:tgtEl>
                                          <p:spTgt spid="1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
                                            <p:txEl>
                                              <p:pRg st="4" end="4"/>
                                            </p:txEl>
                                          </p:spTgt>
                                        </p:tgtEl>
                                        <p:attrNameLst>
                                          <p:attrName>style.visibility</p:attrName>
                                        </p:attrNameLst>
                                      </p:cBhvr>
                                      <p:to>
                                        <p:strVal val="visible"/>
                                      </p:to>
                                    </p:set>
                                    <p:animEffect transition="in" filter="fade">
                                      <p:cBhvr>
                                        <p:cTn id="47" dur="500"/>
                                        <p:tgtEl>
                                          <p:spTgt spid="7">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
                                            <p:txEl>
                                              <p:pRg st="5" end="5"/>
                                            </p:txEl>
                                          </p:spTgt>
                                        </p:tgtEl>
                                        <p:attrNameLst>
                                          <p:attrName>style.visibility</p:attrName>
                                        </p:attrNameLst>
                                      </p:cBhvr>
                                      <p:to>
                                        <p:strVal val="visible"/>
                                      </p:to>
                                    </p:set>
                                    <p:animEffect transition="in" filter="fade">
                                      <p:cBhvr>
                                        <p:cTn id="5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 grpId="1" animBg="1"/>
      <p:bldP spid="16" grpId="0" animBg="1"/>
      <p:bldP spid="16"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99405E2-1A96-4DBA-A9DC-4C2A1B421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BCF4857D-F003-4CA1-82AB-00900B100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6072" cy="1804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10">
            <a:extLst>
              <a:ext uri="{FF2B5EF4-FFF2-40B4-BE49-F238E27FC236}">
                <a16:creationId xmlns:a16="http://schemas.microsoft.com/office/drawing/2014/main" id="{737DCE3C-9E15-47AA-9360-ED4A0CC6CB50}"/>
              </a:ext>
            </a:extLst>
          </p:cNvPr>
          <p:cNvPicPr>
            <a:picLocks noGrp="1" noChangeAspect="1"/>
          </p:cNvPicPr>
          <p:nvPr>
            <p:ph sz="quarter" idx="13"/>
          </p:nvPr>
        </p:nvPicPr>
        <p:blipFill rotWithShape="1">
          <a:blip r:embed="rId3">
            <a:extLst>
              <a:ext uri="{28A0092B-C50C-407E-A947-70E740481C1C}">
                <a14:useLocalDpi xmlns:a14="http://schemas.microsoft.com/office/drawing/2010/main" val="0"/>
              </a:ext>
            </a:extLst>
          </a:blip>
          <a:srcRect l="3813" r="4196" b="-1"/>
          <a:stretch/>
        </p:blipFill>
        <p:spPr>
          <a:xfrm>
            <a:off x="20" y="1804072"/>
            <a:ext cx="4458058" cy="4349801"/>
          </a:xfrm>
          <a:prstGeom prst="rect">
            <a:avLst/>
          </a:prstGeom>
        </p:spPr>
      </p:pic>
      <p:sp>
        <p:nvSpPr>
          <p:cNvPr id="21" name="Rectangle 20">
            <a:extLst>
              <a:ext uri="{FF2B5EF4-FFF2-40B4-BE49-F238E27FC236}">
                <a16:creationId xmlns:a16="http://schemas.microsoft.com/office/drawing/2014/main" id="{79855050-A75B-4DD0-9B56-8B1C7722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426076" y="0"/>
            <a:ext cx="7765922" cy="616761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1">
            <a:extLst>
              <a:ext uri="{FF2B5EF4-FFF2-40B4-BE49-F238E27FC236}">
                <a16:creationId xmlns:a16="http://schemas.microsoft.com/office/drawing/2014/main" id="{83EC4145-1F24-487A-8FD5-AE330D2E6531}"/>
              </a:ext>
            </a:extLst>
          </p:cNvPr>
          <p:cNvSpPr>
            <a:spLocks noGrp="1"/>
          </p:cNvSpPr>
          <p:nvPr>
            <p:ph type="title"/>
          </p:nvPr>
        </p:nvSpPr>
        <p:spPr>
          <a:xfrm>
            <a:off x="402347" y="252944"/>
            <a:ext cx="3919220" cy="1471622"/>
          </a:xfrm>
        </p:spPr>
        <p:txBody>
          <a:bodyPr vert="horz" lIns="109728" tIns="109728" rIns="109728" bIns="91440" rtlCol="0" anchor="b">
            <a:normAutofit fontScale="90000"/>
          </a:bodyPr>
          <a:lstStyle/>
          <a:p>
            <a:pPr algn="ctr"/>
            <a:r>
              <a:rPr lang="en-US" dirty="0">
                <a:solidFill>
                  <a:schemeClr val="bg1"/>
                </a:solidFill>
              </a:rPr>
              <a:t>READING SYMBOLS  </a:t>
            </a:r>
          </a:p>
        </p:txBody>
      </p:sp>
      <p:sp>
        <p:nvSpPr>
          <p:cNvPr id="23" name="Rectangle 22">
            <a:extLst>
              <a:ext uri="{FF2B5EF4-FFF2-40B4-BE49-F238E27FC236}">
                <a16:creationId xmlns:a16="http://schemas.microsoft.com/office/drawing/2014/main" id="{5E6738EB-6FF0-4AF9-8462-57F4494B8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753806"/>
            <a:ext cx="4425696"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B791336-FCAA-4174-9303-B3F3748611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49" y="6167615"/>
            <a:ext cx="12192001"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A212158-300D-44D0-9CCE-472C3F669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0942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88521F4-D44A-42C5-9BDB-5CA255540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4070"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9285C84-92D7-42D6-8D7F-231B2AEC2B0D}"/>
              </a:ext>
            </a:extLst>
          </p:cNvPr>
          <p:cNvSpPr txBox="1"/>
          <p:nvPr/>
        </p:nvSpPr>
        <p:spPr>
          <a:xfrm>
            <a:off x="4737145" y="191667"/>
            <a:ext cx="7401051" cy="6001643"/>
          </a:xfrm>
          <a:prstGeom prst="rect">
            <a:avLst/>
          </a:prstGeom>
          <a:noFill/>
        </p:spPr>
        <p:txBody>
          <a:bodyPr wrap="square" rtlCol="0">
            <a:spAutoFit/>
          </a:bodyPr>
          <a:lstStyle/>
          <a:p>
            <a:pPr marL="285750" indent="-285750">
              <a:buFont typeface="Arial" panose="020B0604020202020204" pitchFamily="34" charset="0"/>
              <a:buChar char="•"/>
            </a:pPr>
            <a:r>
              <a:rPr lang="en-US" sz="2400" b="1" dirty="0"/>
              <a:t>Ionic Charge</a:t>
            </a:r>
            <a:r>
              <a:rPr lang="en-US" sz="2400" dirty="0"/>
              <a:t>: electric charge that forms on an atom when it gains or loses electrons.</a:t>
            </a:r>
          </a:p>
          <a:p>
            <a:endParaRPr lang="en-US" sz="2400" dirty="0"/>
          </a:p>
          <a:p>
            <a:pPr marL="285750" indent="-285750">
              <a:buFont typeface="Arial" panose="020B0604020202020204" pitchFamily="34" charset="0"/>
              <a:buChar char="•"/>
            </a:pPr>
            <a:r>
              <a:rPr lang="en-US" sz="2400" dirty="0"/>
              <a:t>An electrically charged atom is called an </a:t>
            </a:r>
            <a:r>
              <a:rPr lang="en-US" sz="2400" b="1" dirty="0"/>
              <a:t>ion</a:t>
            </a:r>
            <a:r>
              <a:rPr lang="en-US" sz="2400" dirty="0"/>
              <a:t>. </a:t>
            </a:r>
          </a:p>
          <a:p>
            <a:endParaRPr lang="en-US" sz="2400" dirty="0"/>
          </a:p>
          <a:p>
            <a:pPr marL="742950" lvl="1" indent="-285750">
              <a:buFont typeface="Arial" panose="020B0604020202020204" pitchFamily="34" charset="0"/>
              <a:buChar char="•"/>
            </a:pPr>
            <a:r>
              <a:rPr lang="en-US" sz="2400" dirty="0"/>
              <a:t>The can be positive (lose electrons) or negative (gain electrons)</a:t>
            </a:r>
          </a:p>
          <a:p>
            <a:endParaRPr lang="en-US" sz="2400" dirty="0"/>
          </a:p>
          <a:p>
            <a:pPr marL="285750" indent="-285750">
              <a:buFont typeface="Arial" panose="020B0604020202020204" pitchFamily="34" charset="0"/>
              <a:buChar char="•"/>
            </a:pPr>
            <a:r>
              <a:rPr lang="en-US" sz="2400" dirty="0"/>
              <a:t>Some elements have a multiple ion charge – these elements can form ions in more than one way.</a:t>
            </a:r>
          </a:p>
          <a:p>
            <a:endParaRPr lang="en-US" sz="2000" dirty="0"/>
          </a:p>
          <a:p>
            <a:pPr marL="285750" indent="-285750">
              <a:buFont typeface="Arial" panose="020B0604020202020204" pitchFamily="34" charset="0"/>
              <a:buChar char="•"/>
            </a:pPr>
            <a:r>
              <a:rPr lang="en-US" sz="2000" i="1" dirty="0"/>
              <a:t>Pattern: </a:t>
            </a:r>
            <a:r>
              <a:rPr lang="en-US" sz="2000" dirty="0"/>
              <a:t>elements on the left side of the table generally form positive ions. Elements on the right side (except for the last column) generally form negative ions. Elements that are in the same column often form ions with the same charge as other elements in that column </a:t>
            </a:r>
          </a:p>
        </p:txBody>
      </p:sp>
      <p:pic>
        <p:nvPicPr>
          <p:cNvPr id="2" name="Picture 1">
            <a:extLst>
              <a:ext uri="{FF2B5EF4-FFF2-40B4-BE49-F238E27FC236}">
                <a16:creationId xmlns:a16="http://schemas.microsoft.com/office/drawing/2014/main" id="{987513BD-0096-3046-A4AA-5B8E9FC3DEFE}"/>
              </a:ext>
            </a:extLst>
          </p:cNvPr>
          <p:cNvPicPr>
            <a:picLocks noChangeAspect="1"/>
          </p:cNvPicPr>
          <p:nvPr/>
        </p:nvPicPr>
        <p:blipFill>
          <a:blip r:embed="rId4"/>
          <a:stretch>
            <a:fillRect/>
          </a:stretch>
        </p:blipFill>
        <p:spPr>
          <a:xfrm>
            <a:off x="2865147" y="4362296"/>
            <a:ext cx="2196473" cy="2339333"/>
          </a:xfrm>
          <a:prstGeom prst="rect">
            <a:avLst/>
          </a:prstGeom>
        </p:spPr>
      </p:pic>
      <p:sp>
        <p:nvSpPr>
          <p:cNvPr id="13" name="Oval 12">
            <a:extLst>
              <a:ext uri="{FF2B5EF4-FFF2-40B4-BE49-F238E27FC236}">
                <a16:creationId xmlns:a16="http://schemas.microsoft.com/office/drawing/2014/main" id="{FBA6DD67-FC25-BF44-9958-B272AA87111C}"/>
              </a:ext>
            </a:extLst>
          </p:cNvPr>
          <p:cNvSpPr/>
          <p:nvPr/>
        </p:nvSpPr>
        <p:spPr>
          <a:xfrm>
            <a:off x="1837192" y="2999707"/>
            <a:ext cx="1049529" cy="111634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6608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1"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0" nodeType="clickEffect">
                                  <p:stCondLst>
                                    <p:cond delay="0"/>
                                  </p:stCondLst>
                                  <p:childTnLst>
                                    <p:animEffect transition="out" filter="dissolve">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fade">
                                      <p:cBhvr>
                                        <p:cTn id="27" dur="500"/>
                                        <p:tgtEl>
                                          <p:spTgt spid="7">
                                            <p:txEl>
                                              <p:pRg st="2" end="2"/>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dissolve">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fade">
                                      <p:cBhvr>
                                        <p:cTn id="35" dur="500"/>
                                        <p:tgtEl>
                                          <p:spTgt spid="7">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7">
                                            <p:txEl>
                                              <p:pRg st="6" end="6"/>
                                            </p:txEl>
                                          </p:spTgt>
                                        </p:tgtEl>
                                        <p:attrNameLst>
                                          <p:attrName>style.visibility</p:attrName>
                                        </p:attrNameLst>
                                      </p:cBhvr>
                                      <p:to>
                                        <p:strVal val="visible"/>
                                      </p:to>
                                    </p:set>
                                    <p:animEffect transition="in" filter="fade">
                                      <p:cBhvr>
                                        <p:cTn id="40" dur="500"/>
                                        <p:tgtEl>
                                          <p:spTgt spid="7">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7">
                                            <p:txEl>
                                              <p:pRg st="8" end="8"/>
                                            </p:txEl>
                                          </p:spTgt>
                                        </p:tgtEl>
                                        <p:attrNameLst>
                                          <p:attrName>style.visibility</p:attrName>
                                        </p:attrNameLst>
                                      </p:cBhvr>
                                      <p:to>
                                        <p:strVal val="visible"/>
                                      </p:to>
                                    </p:set>
                                    <p:animEffect transition="in" filter="fade">
                                      <p:cBhvr>
                                        <p:cTn id="45"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3"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D69555-EE48-4B19-812B-4E1068DBF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7">
            <a:extLst>
              <a:ext uri="{FF2B5EF4-FFF2-40B4-BE49-F238E27FC236}">
                <a16:creationId xmlns:a16="http://schemas.microsoft.com/office/drawing/2014/main" id="{57AEB73D-F521-4B19-820F-12DB6BCC8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12" name="Rectangle 11">
            <a:extLst>
              <a:ext uri="{FF2B5EF4-FFF2-40B4-BE49-F238E27FC236}">
                <a16:creationId xmlns:a16="http://schemas.microsoft.com/office/drawing/2014/main" id="{6B72EEBA-3A5D-41CE-8465-A45A0F656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EA164D6B-6878-4B9F-A2D0-985D39B17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1263F21-FD5C-49D9-B5D3-5B94A4C998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16941"/>
            <a:ext cx="1000102" cy="357283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175FEE01-7E1C-48BD-8FD4-2790F781F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02" y="1616941"/>
            <a:ext cx="6547110" cy="35728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96B81E-1129-1046-9D76-E1BA9B4633DD}"/>
              </a:ext>
            </a:extLst>
          </p:cNvPr>
          <p:cNvSpPr>
            <a:spLocks noGrp="1"/>
          </p:cNvSpPr>
          <p:nvPr>
            <p:ph type="title"/>
          </p:nvPr>
        </p:nvSpPr>
        <p:spPr>
          <a:xfrm>
            <a:off x="1635103" y="1936224"/>
            <a:ext cx="5516324" cy="2934270"/>
          </a:xfrm>
        </p:spPr>
        <p:txBody>
          <a:bodyPr vert="horz" lIns="109728" tIns="109728" rIns="109728" bIns="91440" rtlCol="0" anchor="ctr">
            <a:normAutofit/>
          </a:bodyPr>
          <a:lstStyle/>
          <a:p>
            <a:pPr>
              <a:lnSpc>
                <a:spcPct val="125000"/>
              </a:lnSpc>
            </a:pPr>
            <a:r>
              <a:rPr lang="en-US" sz="5400" b="0" cap="all" dirty="0">
                <a:solidFill>
                  <a:schemeClr val="bg1"/>
                </a:solidFill>
              </a:rPr>
              <a:t>Lab </a:t>
            </a:r>
          </a:p>
        </p:txBody>
      </p:sp>
      <p:sp>
        <p:nvSpPr>
          <p:cNvPr id="20" name="Rectangle 19">
            <a:extLst>
              <a:ext uri="{FF2B5EF4-FFF2-40B4-BE49-F238E27FC236}">
                <a16:creationId xmlns:a16="http://schemas.microsoft.com/office/drawing/2014/main" id="{4413CD7F-736E-4AF7-AB2B-473CAA9E1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2088" y="1608268"/>
            <a:ext cx="4626864" cy="359989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Content Placeholder 4" descr="Scientist">
            <a:extLst>
              <a:ext uri="{FF2B5EF4-FFF2-40B4-BE49-F238E27FC236}">
                <a16:creationId xmlns:a16="http://schemas.microsoft.com/office/drawing/2014/main" id="{F57EC4A1-D0C8-CA4F-95E9-03F43635DB6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88756" y="2077776"/>
            <a:ext cx="2582221" cy="2582221"/>
          </a:xfrm>
          <a:prstGeom prst="rect">
            <a:avLst/>
          </a:prstGeom>
        </p:spPr>
      </p:pic>
      <p:sp>
        <p:nvSpPr>
          <p:cNvPr id="22" name="Rectangle 21">
            <a:extLst>
              <a:ext uri="{FF2B5EF4-FFF2-40B4-BE49-F238E27FC236}">
                <a16:creationId xmlns:a16="http://schemas.microsoft.com/office/drawing/2014/main" id="{C0598E82-FBBE-4514-AC7D-75D1347F86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254388"/>
            <a:ext cx="7498081" cy="159725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D36EA07-E1C7-4DE1-B196-FBCA4D1A0E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157405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FC17599-20C8-4B64-8853-7E2891FC79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98080"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2B342F4-B533-4771-B828-654C36158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517705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37D3A06-1DA9-5B43-B38C-C880A6352F9C}"/>
              </a:ext>
            </a:extLst>
          </p:cNvPr>
          <p:cNvSpPr txBox="1"/>
          <p:nvPr/>
        </p:nvSpPr>
        <p:spPr>
          <a:xfrm>
            <a:off x="807596" y="5613527"/>
            <a:ext cx="6046255" cy="769441"/>
          </a:xfrm>
          <a:prstGeom prst="rect">
            <a:avLst/>
          </a:prstGeom>
          <a:noFill/>
        </p:spPr>
        <p:txBody>
          <a:bodyPr wrap="square" rtlCol="0">
            <a:spAutoFit/>
          </a:bodyPr>
          <a:lstStyle/>
          <a:p>
            <a:r>
              <a:rPr lang="en-US" sz="4400" dirty="0"/>
              <a:t>Flaming Metal Ions</a:t>
            </a:r>
          </a:p>
        </p:txBody>
      </p:sp>
      <p:pic>
        <p:nvPicPr>
          <p:cNvPr id="5" name="Picture 4">
            <a:extLst>
              <a:ext uri="{FF2B5EF4-FFF2-40B4-BE49-F238E27FC236}">
                <a16:creationId xmlns:a16="http://schemas.microsoft.com/office/drawing/2014/main" id="{AC5D0FE1-867E-1C4C-89D7-10FC3BB83FAC}"/>
              </a:ext>
            </a:extLst>
          </p:cNvPr>
          <p:cNvPicPr>
            <a:picLocks noChangeAspect="1"/>
          </p:cNvPicPr>
          <p:nvPr/>
        </p:nvPicPr>
        <p:blipFill>
          <a:blip r:embed="rId4"/>
          <a:stretch>
            <a:fillRect/>
          </a:stretch>
        </p:blipFill>
        <p:spPr>
          <a:xfrm>
            <a:off x="8104754" y="1535259"/>
            <a:ext cx="3729510" cy="3787482"/>
          </a:xfrm>
          <a:prstGeom prst="rect">
            <a:avLst/>
          </a:prstGeom>
        </p:spPr>
      </p:pic>
      <p:pic>
        <p:nvPicPr>
          <p:cNvPr id="7" name="Graphic 6" descr="Folder Search">
            <a:hlinkClick r:id="rId5"/>
            <a:extLst>
              <a:ext uri="{FF2B5EF4-FFF2-40B4-BE49-F238E27FC236}">
                <a16:creationId xmlns:a16="http://schemas.microsoft.com/office/drawing/2014/main" id="{98715D36-D3DC-8A49-A7D0-7F97DFF9F4A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875520" y="5635483"/>
            <a:ext cx="914400" cy="914400"/>
          </a:xfrm>
          <a:prstGeom prst="rect">
            <a:avLst/>
          </a:prstGeom>
        </p:spPr>
      </p:pic>
    </p:spTree>
    <p:extLst>
      <p:ext uri="{BB962C8B-B14F-4D97-AF65-F5344CB8AC3E}">
        <p14:creationId xmlns:p14="http://schemas.microsoft.com/office/powerpoint/2010/main" val="2824065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id="{EF68BDD3-89E0-4176-A678-913453A12C3F}"/>
              </a:ext>
            </a:extLst>
          </p:cNvPr>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1371600" y="118250"/>
            <a:ext cx="10026650" cy="6621500"/>
          </a:xfrm>
        </p:spPr>
      </p:pic>
    </p:spTree>
    <p:extLst>
      <p:ext uri="{BB962C8B-B14F-4D97-AF65-F5344CB8AC3E}">
        <p14:creationId xmlns:p14="http://schemas.microsoft.com/office/powerpoint/2010/main" val="20389403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51B55EF-DFB4-F24F-9E50-3C42BF1A5D91}"/>
              </a:ext>
            </a:extLst>
          </p:cNvPr>
          <p:cNvPicPr>
            <a:picLocks noChangeAspect="1"/>
          </p:cNvPicPr>
          <p:nvPr/>
        </p:nvPicPr>
        <p:blipFill>
          <a:blip r:embed="rId2"/>
          <a:stretch>
            <a:fillRect/>
          </a:stretch>
        </p:blipFill>
        <p:spPr>
          <a:xfrm>
            <a:off x="9610163" y="316059"/>
            <a:ext cx="2076767" cy="2109049"/>
          </a:xfrm>
          <a:prstGeom prst="rect">
            <a:avLst/>
          </a:prstGeom>
        </p:spPr>
      </p:pic>
      <p:sp>
        <p:nvSpPr>
          <p:cNvPr id="3" name="TextBox 2">
            <a:extLst>
              <a:ext uri="{FF2B5EF4-FFF2-40B4-BE49-F238E27FC236}">
                <a16:creationId xmlns:a16="http://schemas.microsoft.com/office/drawing/2014/main" id="{E0324F45-786C-884E-BE38-5C043B26995E}"/>
              </a:ext>
            </a:extLst>
          </p:cNvPr>
          <p:cNvSpPr txBox="1"/>
          <p:nvPr/>
        </p:nvSpPr>
        <p:spPr>
          <a:xfrm>
            <a:off x="505070" y="316059"/>
            <a:ext cx="11391461" cy="7971413"/>
          </a:xfrm>
          <a:prstGeom prst="rect">
            <a:avLst/>
          </a:prstGeom>
          <a:noFill/>
        </p:spPr>
        <p:txBody>
          <a:bodyPr wrap="square" rtlCol="0">
            <a:spAutoFit/>
          </a:bodyPr>
          <a:lstStyle/>
          <a:p>
            <a:pPr algn="ctr"/>
            <a:r>
              <a:rPr lang="en-US" sz="2800" b="1" u="sng" dirty="0"/>
              <a:t>Flaming Metal Ions</a:t>
            </a:r>
            <a:endParaRPr lang="en-US" sz="2800" dirty="0"/>
          </a:p>
          <a:p>
            <a:pPr marL="285750" indent="-285750">
              <a:buFont typeface="Arial" panose="020B0604020202020204" pitchFamily="34" charset="0"/>
              <a:buChar char="•"/>
            </a:pPr>
            <a:r>
              <a:rPr lang="en-US" sz="2800" dirty="0"/>
              <a:t>Background info</a:t>
            </a:r>
          </a:p>
          <a:p>
            <a:pPr marL="742950" lvl="1" indent="-285750">
              <a:buFont typeface="Arial" panose="020B0604020202020204" pitchFamily="34" charset="0"/>
              <a:buChar char="•"/>
            </a:pPr>
            <a:r>
              <a:rPr lang="en-US" sz="2400" dirty="0"/>
              <a:t>Copy/paste from WORD doc file</a:t>
            </a:r>
          </a:p>
          <a:p>
            <a:pPr marL="285750" indent="-285750">
              <a:buFont typeface="Arial" panose="020B0604020202020204" pitchFamily="34" charset="0"/>
              <a:buChar char="•"/>
            </a:pPr>
            <a:r>
              <a:rPr lang="en-US" sz="2800" dirty="0"/>
              <a:t>Question</a:t>
            </a:r>
          </a:p>
          <a:p>
            <a:pPr marL="742950" lvl="1" indent="-285750">
              <a:buFont typeface="Arial" panose="020B0604020202020204" pitchFamily="34" charset="0"/>
              <a:buChar char="•"/>
            </a:pPr>
            <a:r>
              <a:rPr lang="en-US" sz="2400" dirty="0"/>
              <a:t>Copy/paste from pdf file of textbook</a:t>
            </a:r>
          </a:p>
          <a:p>
            <a:pPr marL="285750" indent="-285750">
              <a:buFont typeface="Arial" panose="020B0604020202020204" pitchFamily="34" charset="0"/>
              <a:buChar char="•"/>
            </a:pPr>
            <a:r>
              <a:rPr lang="en-US" sz="2800" dirty="0"/>
              <a:t>Hypothesis</a:t>
            </a:r>
          </a:p>
          <a:p>
            <a:pPr marL="742950" lvl="1" indent="-285750">
              <a:buFont typeface="Arial" panose="020B0604020202020204" pitchFamily="34" charset="0"/>
              <a:buChar char="•"/>
            </a:pPr>
            <a:r>
              <a:rPr lang="en-US" sz="2400" dirty="0"/>
              <a:t>You create. Use if…then…because format. Note: no IV or DV in this one. Use the background info as scientific rationale (“because…”)</a:t>
            </a:r>
          </a:p>
          <a:p>
            <a:pPr marL="285750" indent="-285750">
              <a:buFont typeface="Arial" panose="020B0604020202020204" pitchFamily="34" charset="0"/>
              <a:buChar char="•"/>
            </a:pPr>
            <a:r>
              <a:rPr lang="en-US" sz="2800" dirty="0"/>
              <a:t>Experimental Set-up </a:t>
            </a:r>
            <a:endParaRPr lang="en-US" sz="2800" dirty="0">
              <a:sym typeface="Wingdings" pitchFamily="2" charset="2"/>
            </a:endParaRPr>
          </a:p>
          <a:p>
            <a:pPr marL="742950" lvl="1" indent="-285750">
              <a:buFont typeface="Arial" panose="020B0604020202020204" pitchFamily="34" charset="0"/>
              <a:buChar char="•"/>
            </a:pPr>
            <a:r>
              <a:rPr lang="en-US" sz="2400" dirty="0"/>
              <a:t>Bullet list CVs</a:t>
            </a:r>
          </a:p>
          <a:p>
            <a:pPr marL="285750" indent="-285750">
              <a:buFont typeface="Arial" panose="020B0604020202020204" pitchFamily="34" charset="0"/>
              <a:buChar char="•"/>
            </a:pPr>
            <a:r>
              <a:rPr lang="en-US" sz="2800" dirty="0"/>
              <a:t>Materials</a:t>
            </a:r>
          </a:p>
          <a:p>
            <a:pPr marL="742950" lvl="1" indent="-285750">
              <a:buFont typeface="Arial" panose="020B0604020202020204" pitchFamily="34" charset="0"/>
              <a:buChar char="•"/>
            </a:pPr>
            <a:r>
              <a:rPr lang="en-US" sz="2400" dirty="0"/>
              <a:t>Copy/paste from WORD doc file</a:t>
            </a:r>
          </a:p>
          <a:p>
            <a:pPr marL="285750" indent="-285750">
              <a:buFont typeface="Arial" panose="020B0604020202020204" pitchFamily="34" charset="0"/>
              <a:buChar char="•"/>
            </a:pPr>
            <a:r>
              <a:rPr lang="en-US" sz="2800" dirty="0"/>
              <a:t>Procedure</a:t>
            </a:r>
          </a:p>
          <a:p>
            <a:pPr marL="742950" lvl="1" indent="-285750">
              <a:buFont typeface="Arial" panose="020B0604020202020204" pitchFamily="34" charset="0"/>
              <a:buChar char="•"/>
            </a:pPr>
            <a:r>
              <a:rPr lang="en-US" sz="2400" dirty="0"/>
              <a:t>Do not copy it all out, reference it</a:t>
            </a:r>
          </a:p>
          <a:p>
            <a:pPr marL="285750" indent="-285750">
              <a:buFont typeface="Arial" panose="020B0604020202020204" pitchFamily="34" charset="0"/>
              <a:buChar char="•"/>
            </a:pPr>
            <a:r>
              <a:rPr lang="en-US" sz="2800" dirty="0"/>
              <a:t>Observations &amp; Data</a:t>
            </a:r>
          </a:p>
          <a:p>
            <a:pPr marL="742950" lvl="1" indent="-285750">
              <a:buFont typeface="Arial" panose="020B0604020202020204" pitchFamily="34" charset="0"/>
              <a:buChar char="•"/>
            </a:pPr>
            <a:r>
              <a:rPr lang="en-US" sz="2400" dirty="0"/>
              <a:t>Make data table skeleton with table title. Pre-load what you can.</a:t>
            </a:r>
          </a:p>
          <a:p>
            <a:pPr marL="742950" lvl="1" indent="-285750">
              <a:buFont typeface="Arial" panose="020B0604020202020204" pitchFamily="34" charset="0"/>
              <a:buChar char="•"/>
            </a:pPr>
            <a:endParaRPr lang="en-US" sz="2000" dirty="0"/>
          </a:p>
          <a:p>
            <a:pPr marL="742950" lvl="1" indent="-285750">
              <a:buFont typeface="Arial" panose="020B0604020202020204" pitchFamily="34" charset="0"/>
              <a:buChar char="•"/>
            </a:pPr>
            <a:endParaRPr lang="en-US" sz="2400" dirty="0"/>
          </a:p>
          <a:p>
            <a:pPr marL="742950" lvl="1"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800" dirty="0"/>
          </a:p>
        </p:txBody>
      </p:sp>
    </p:spTree>
    <p:extLst>
      <p:ext uri="{BB962C8B-B14F-4D97-AF65-F5344CB8AC3E}">
        <p14:creationId xmlns:p14="http://schemas.microsoft.com/office/powerpoint/2010/main" val="519820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4EE865D-5A59-4DD1-A94D-A8DBE4A9E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29723A0-D41B-4C41-8D49-B56A874655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3467"/>
            <a:ext cx="642915" cy="55710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screenshot of a cell phone&#10;&#10;Description automatically generated">
            <a:extLst>
              <a:ext uri="{FF2B5EF4-FFF2-40B4-BE49-F238E27FC236}">
                <a16:creationId xmlns:a16="http://schemas.microsoft.com/office/drawing/2014/main" id="{2F56277A-7624-4094-910F-977AE0385B2A}"/>
              </a:ext>
            </a:extLst>
          </p:cNvPr>
          <p:cNvPicPr>
            <a:picLocks noGrp="1" noChangeAspect="1"/>
          </p:cNvPicPr>
          <p:nvPr>
            <p:ph sz="quarter" idx="13"/>
          </p:nvPr>
        </p:nvPicPr>
        <p:blipFill>
          <a:blip r:embed="rId2"/>
          <a:stretch>
            <a:fillRect/>
          </a:stretch>
        </p:blipFill>
        <p:spPr>
          <a:xfrm>
            <a:off x="2808871" y="1308408"/>
            <a:ext cx="7238255" cy="4273187"/>
          </a:xfrm>
          <a:prstGeom prst="rect">
            <a:avLst/>
          </a:prstGeom>
        </p:spPr>
      </p:pic>
      <p:sp>
        <p:nvSpPr>
          <p:cNvPr id="13" name="Rectangle 12">
            <a:extLst>
              <a:ext uri="{FF2B5EF4-FFF2-40B4-BE49-F238E27FC236}">
                <a16:creationId xmlns:a16="http://schemas.microsoft.com/office/drawing/2014/main" id="{CB8E2193-D83A-4F93-AA5A-6B128ADC2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15" y="6214533"/>
            <a:ext cx="11599127" cy="643467"/>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465BEC9-9A64-4330-A094-2323D0EE1E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7891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B1DA58A-A755-4FCE-9BED-1E4AD6C955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611461"/>
            <a:ext cx="1218895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E23EFB5-5855-497F-AC57-6C1941487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6184551"/>
            <a:ext cx="1218895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8404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3C651C-A21A-48FB-BBEE-FF9FF458B55E}"/>
              </a:ext>
            </a:extLst>
          </p:cNvPr>
          <p:cNvSpPr>
            <a:spLocks noGrp="1"/>
          </p:cNvSpPr>
          <p:nvPr>
            <p:ph type="title"/>
          </p:nvPr>
        </p:nvSpPr>
        <p:spPr>
          <a:xfrm>
            <a:off x="518932" y="728303"/>
            <a:ext cx="3805096" cy="3448433"/>
          </a:xfrm>
        </p:spPr>
        <p:txBody>
          <a:bodyPr/>
          <a:lstStyle/>
          <a:p>
            <a:pPr algn="ctr"/>
            <a:r>
              <a:rPr lang="en-US" dirty="0"/>
              <a:t>METALS AND NON-METALS</a:t>
            </a:r>
          </a:p>
        </p:txBody>
      </p:sp>
      <p:sp>
        <p:nvSpPr>
          <p:cNvPr id="5" name="Content Placeholder 4">
            <a:extLst>
              <a:ext uri="{FF2B5EF4-FFF2-40B4-BE49-F238E27FC236}">
                <a16:creationId xmlns:a16="http://schemas.microsoft.com/office/drawing/2014/main" id="{0B6B3240-2D4C-42B8-8684-6F3E62BB9600}"/>
              </a:ext>
            </a:extLst>
          </p:cNvPr>
          <p:cNvSpPr>
            <a:spLocks noGrp="1"/>
          </p:cNvSpPr>
          <p:nvPr>
            <p:ph sz="half" idx="1"/>
          </p:nvPr>
        </p:nvSpPr>
        <p:spPr/>
        <p:txBody>
          <a:bodyPr>
            <a:normAutofit/>
          </a:bodyPr>
          <a:lstStyle/>
          <a:p>
            <a:r>
              <a:rPr lang="en-US" sz="2400" dirty="0"/>
              <a:t>Metals are typically </a:t>
            </a:r>
            <a:r>
              <a:rPr lang="en-US" sz="2400" b="1" dirty="0"/>
              <a:t>hard</a:t>
            </a:r>
            <a:r>
              <a:rPr lang="en-US" sz="2400" dirty="0"/>
              <a:t>, </a:t>
            </a:r>
            <a:r>
              <a:rPr lang="en-US" sz="2400" b="1" dirty="0"/>
              <a:t>shiny</a:t>
            </a:r>
            <a:r>
              <a:rPr lang="en-US" sz="2400" dirty="0"/>
              <a:t>, </a:t>
            </a:r>
            <a:r>
              <a:rPr lang="en-US" sz="2400" b="1" dirty="0"/>
              <a:t>malleable</a:t>
            </a:r>
            <a:r>
              <a:rPr lang="en-US" sz="2400" dirty="0"/>
              <a:t>, </a:t>
            </a:r>
            <a:r>
              <a:rPr lang="en-US" sz="2400" b="1" dirty="0"/>
              <a:t>ductile</a:t>
            </a:r>
            <a:r>
              <a:rPr lang="en-US" sz="2400" dirty="0"/>
              <a:t>, and good </a:t>
            </a:r>
            <a:r>
              <a:rPr lang="en-US" sz="2400" b="1" dirty="0"/>
              <a:t>conductors</a:t>
            </a:r>
            <a:r>
              <a:rPr lang="en-US" sz="2400" dirty="0"/>
              <a:t> of heat and electricity</a:t>
            </a:r>
          </a:p>
        </p:txBody>
      </p:sp>
      <p:sp>
        <p:nvSpPr>
          <p:cNvPr id="6" name="Content Placeholder 5">
            <a:extLst>
              <a:ext uri="{FF2B5EF4-FFF2-40B4-BE49-F238E27FC236}">
                <a16:creationId xmlns:a16="http://schemas.microsoft.com/office/drawing/2014/main" id="{6DDCD23A-EC02-4EBD-871A-B6D80B603D18}"/>
              </a:ext>
            </a:extLst>
          </p:cNvPr>
          <p:cNvSpPr>
            <a:spLocks noGrp="1"/>
          </p:cNvSpPr>
          <p:nvPr>
            <p:ph sz="half" idx="2"/>
          </p:nvPr>
        </p:nvSpPr>
        <p:spPr/>
        <p:txBody>
          <a:bodyPr>
            <a:normAutofit/>
          </a:bodyPr>
          <a:lstStyle/>
          <a:p>
            <a:r>
              <a:rPr lang="en-US" sz="2400" dirty="0"/>
              <a:t>Non-metals tend not to have these properties and are </a:t>
            </a:r>
            <a:r>
              <a:rPr lang="en-US" sz="2400" b="1" dirty="0"/>
              <a:t>usually gases or brittle solids</a:t>
            </a:r>
            <a:r>
              <a:rPr lang="en-US" sz="2400" dirty="0"/>
              <a:t> at room temperature</a:t>
            </a:r>
          </a:p>
        </p:txBody>
      </p:sp>
      <p:sp>
        <p:nvSpPr>
          <p:cNvPr id="8" name="Title 3">
            <a:extLst>
              <a:ext uri="{FF2B5EF4-FFF2-40B4-BE49-F238E27FC236}">
                <a16:creationId xmlns:a16="http://schemas.microsoft.com/office/drawing/2014/main" id="{132FEE29-E380-1A44-90BD-23992525973A}"/>
              </a:ext>
            </a:extLst>
          </p:cNvPr>
          <p:cNvSpPr txBox="1">
            <a:spLocks/>
          </p:cNvSpPr>
          <p:nvPr/>
        </p:nvSpPr>
        <p:spPr>
          <a:xfrm>
            <a:off x="782403" y="4298345"/>
            <a:ext cx="2988716" cy="159617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2400" cap="none" dirty="0"/>
              <a:t>Metals and non-metals vary in their reactivity.</a:t>
            </a:r>
          </a:p>
        </p:txBody>
      </p:sp>
    </p:spTree>
    <p:extLst>
      <p:ext uri="{BB962C8B-B14F-4D97-AF65-F5344CB8AC3E}">
        <p14:creationId xmlns:p14="http://schemas.microsoft.com/office/powerpoint/2010/main" val="1834926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099405E2-1A96-4DBA-A9DC-4C2A1B421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932FF329-3A87-4F66-BA01-91CD63C81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4420926" cy="68381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Image result for chemistry cat periodic table">
            <a:extLst>
              <a:ext uri="{FF2B5EF4-FFF2-40B4-BE49-F238E27FC236}">
                <a16:creationId xmlns:a16="http://schemas.microsoft.com/office/drawing/2014/main" id="{C5158488-D242-4F8E-AD94-34B3BE5CE5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62" r="10622" b="-1"/>
          <a:stretch/>
        </p:blipFill>
        <p:spPr bwMode="auto">
          <a:xfrm>
            <a:off x="20" y="719747"/>
            <a:ext cx="4458058" cy="5389675"/>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BCF4857D-F003-4CA1-82AB-00900B100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146359"/>
            <a:ext cx="4426072" cy="71164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79855050-A75B-4DD0-9B56-8B1C7722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426076" y="748578"/>
            <a:ext cx="7765922" cy="541903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5E6738EB-6FF0-4AF9-8462-57F4494B8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8774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29ABF77-640B-4600-AFB2-38512802CC62}"/>
              </a:ext>
            </a:extLst>
          </p:cNvPr>
          <p:cNvSpPr>
            <a:spLocks noGrp="1"/>
          </p:cNvSpPr>
          <p:nvPr>
            <p:ph sz="quarter" idx="13"/>
          </p:nvPr>
        </p:nvSpPr>
        <p:spPr>
          <a:xfrm>
            <a:off x="4746007" y="1115244"/>
            <a:ext cx="7091005" cy="4871883"/>
          </a:xfrm>
        </p:spPr>
        <p:txBody>
          <a:bodyPr anchor="t">
            <a:noAutofit/>
          </a:bodyPr>
          <a:lstStyle/>
          <a:p>
            <a:pPr marL="285750" indent="-285750">
              <a:lnSpc>
                <a:spcPct val="130000"/>
              </a:lnSpc>
              <a:buFont typeface="Arial" panose="020B0604020202020204" pitchFamily="34" charset="0"/>
              <a:buChar char="•"/>
            </a:pPr>
            <a:r>
              <a:rPr lang="en-US" sz="2400" b="0" dirty="0"/>
              <a:t>Chart containing information about the atoms that make up all matter</a:t>
            </a:r>
          </a:p>
          <a:p>
            <a:pPr marL="285750" lvl="1" indent="-285750">
              <a:lnSpc>
                <a:spcPct val="130000"/>
              </a:lnSpc>
              <a:buFont typeface="Arial" panose="020B0604020202020204" pitchFamily="34" charset="0"/>
              <a:buChar char="•"/>
            </a:pPr>
            <a:r>
              <a:rPr lang="en-US" sz="2400" dirty="0"/>
              <a:t>An </a:t>
            </a:r>
            <a:r>
              <a:rPr lang="en-US" sz="2400" b="1" dirty="0"/>
              <a:t>element</a:t>
            </a:r>
            <a:r>
              <a:rPr lang="en-US" sz="2400" dirty="0"/>
              <a:t> is a substance made up of only </a:t>
            </a:r>
            <a:r>
              <a:rPr lang="en-US" sz="2400" b="1" dirty="0"/>
              <a:t>ONE</a:t>
            </a:r>
            <a:r>
              <a:rPr lang="en-US" sz="2400" dirty="0"/>
              <a:t> type of atom. </a:t>
            </a:r>
          </a:p>
          <a:p>
            <a:pPr marL="285750" lvl="1" indent="-285750">
              <a:lnSpc>
                <a:spcPct val="130000"/>
              </a:lnSpc>
              <a:buFont typeface="Arial" panose="020B0604020202020204" pitchFamily="34" charset="0"/>
              <a:buChar char="•"/>
            </a:pPr>
            <a:r>
              <a:rPr lang="en-US" sz="2400" dirty="0"/>
              <a:t>There are currently </a:t>
            </a:r>
            <a:r>
              <a:rPr lang="en-US" sz="2400" b="1" dirty="0"/>
              <a:t>118</a:t>
            </a:r>
            <a:r>
              <a:rPr lang="en-US" sz="2400" dirty="0"/>
              <a:t> identified elements</a:t>
            </a:r>
          </a:p>
          <a:p>
            <a:pPr marL="285750" indent="-285750">
              <a:lnSpc>
                <a:spcPct val="130000"/>
              </a:lnSpc>
              <a:buFont typeface="Arial" panose="020B0604020202020204" pitchFamily="34" charset="0"/>
              <a:buChar char="•"/>
            </a:pPr>
            <a:r>
              <a:rPr lang="en-US" sz="2400" b="0" dirty="0"/>
              <a:t>The table is organized based on their </a:t>
            </a:r>
            <a:r>
              <a:rPr lang="en-US" sz="2400" dirty="0"/>
              <a:t>properties </a:t>
            </a:r>
          </a:p>
        </p:txBody>
      </p:sp>
      <p:sp>
        <p:nvSpPr>
          <p:cNvPr id="83" name="Rectangle 82">
            <a:extLst>
              <a:ext uri="{FF2B5EF4-FFF2-40B4-BE49-F238E27FC236}">
                <a16:creationId xmlns:a16="http://schemas.microsoft.com/office/drawing/2014/main" id="{DB791336-FCAA-4174-9303-B3F3748611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94069" y="6167615"/>
            <a:ext cx="7794882"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CA212158-300D-44D0-9CCE-472C3F669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0942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88521F4-D44A-42C5-9BDB-5CA255540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4070"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546C5BA1-79EB-6249-A681-F20421DF658E}"/>
              </a:ext>
            </a:extLst>
          </p:cNvPr>
          <p:cNvSpPr txBox="1">
            <a:spLocks/>
          </p:cNvSpPr>
          <p:nvPr/>
        </p:nvSpPr>
        <p:spPr>
          <a:xfrm>
            <a:off x="4540499" y="-219345"/>
            <a:ext cx="7765922" cy="1154102"/>
          </a:xfrm>
          <a:prstGeom prst="rect">
            <a:avLst/>
          </a:prstGeom>
        </p:spPr>
        <p:txBody>
          <a:bodyPr vert="horz" lIns="109728" tIns="109728" rIns="109728" bIns="91440" rtlCol="0" anchor="ctr">
            <a:normAutofit/>
          </a:bodyPr>
          <a:lst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mj-lt"/>
                <a:ea typeface="+mj-ea"/>
                <a:cs typeface="+mj-cs"/>
              </a:defRPr>
            </a:lvl1pPr>
          </a:lstStyle>
          <a:p>
            <a:pPr>
              <a:lnSpc>
                <a:spcPct val="140000"/>
              </a:lnSpc>
            </a:pPr>
            <a:r>
              <a:rPr lang="en-US" sz="2800"/>
              <a:t>THE PERIODIC TABLE OF ELEMENTS</a:t>
            </a:r>
            <a:endParaRPr lang="en-US" sz="2800" dirty="0"/>
          </a:p>
        </p:txBody>
      </p:sp>
    </p:spTree>
    <p:extLst>
      <p:ext uri="{BB962C8B-B14F-4D97-AF65-F5344CB8AC3E}">
        <p14:creationId xmlns:p14="http://schemas.microsoft.com/office/powerpoint/2010/main" val="3913534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417F41-6C17-4FFF-AF27-7DF160D85793}"/>
              </a:ext>
            </a:extLst>
          </p:cNvPr>
          <p:cNvSpPr>
            <a:spLocks noGrp="1"/>
          </p:cNvSpPr>
          <p:nvPr>
            <p:ph type="title"/>
          </p:nvPr>
        </p:nvSpPr>
        <p:spPr>
          <a:xfrm>
            <a:off x="1535371" y="1044054"/>
            <a:ext cx="10013709" cy="1030360"/>
          </a:xfrm>
        </p:spPr>
        <p:txBody>
          <a:bodyPr>
            <a:normAutofit/>
          </a:bodyPr>
          <a:lstStyle/>
          <a:p>
            <a:r>
              <a:rPr lang="en-US" dirty="0">
                <a:solidFill>
                  <a:schemeClr val="bg1"/>
                </a:solidFill>
              </a:rPr>
              <a:t>Reminder that </a:t>
            </a:r>
            <a:r>
              <a:rPr lang="en-US" u="sng" dirty="0">
                <a:solidFill>
                  <a:schemeClr val="bg1"/>
                </a:solidFill>
              </a:rPr>
              <a:t>PROPERTIES</a:t>
            </a:r>
            <a:r>
              <a:rPr lang="en-US" dirty="0">
                <a:solidFill>
                  <a:schemeClr val="bg1"/>
                </a:solidFill>
              </a:rPr>
              <a:t> are…</a:t>
            </a:r>
          </a:p>
        </p:txBody>
      </p:sp>
      <p:sp>
        <p:nvSpPr>
          <p:cNvPr id="16" name="Rectangle 15">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99E4B0F-4A28-9841-98C8-5F807B05EE5D}"/>
              </a:ext>
            </a:extLst>
          </p:cNvPr>
          <p:cNvSpPr txBox="1"/>
          <p:nvPr/>
        </p:nvSpPr>
        <p:spPr>
          <a:xfrm>
            <a:off x="2399823" y="2877769"/>
            <a:ext cx="8982636" cy="1200329"/>
          </a:xfrm>
          <a:prstGeom prst="rect">
            <a:avLst/>
          </a:prstGeom>
          <a:noFill/>
        </p:spPr>
        <p:txBody>
          <a:bodyPr wrap="square" rtlCol="0">
            <a:spAutoFit/>
          </a:bodyPr>
          <a:lstStyle/>
          <a:p>
            <a:r>
              <a:rPr lang="en-US" sz="2400" dirty="0"/>
              <a:t>PHYSICAL PROPERTIES: include characteristics such as state and </a:t>
            </a:r>
            <a:r>
              <a:rPr lang="en-US" sz="2400" dirty="0" err="1"/>
              <a:t>colour</a:t>
            </a:r>
            <a:endParaRPr lang="en-US" sz="2400" dirty="0"/>
          </a:p>
          <a:p>
            <a:endParaRPr lang="en-US" sz="2400" dirty="0"/>
          </a:p>
        </p:txBody>
      </p:sp>
      <p:sp>
        <p:nvSpPr>
          <p:cNvPr id="7" name="TextBox 6">
            <a:extLst>
              <a:ext uri="{FF2B5EF4-FFF2-40B4-BE49-F238E27FC236}">
                <a16:creationId xmlns:a16="http://schemas.microsoft.com/office/drawing/2014/main" id="{7D449115-55B1-1647-9D12-04F3F4ACB8FC}"/>
              </a:ext>
            </a:extLst>
          </p:cNvPr>
          <p:cNvSpPr txBox="1"/>
          <p:nvPr/>
        </p:nvSpPr>
        <p:spPr>
          <a:xfrm>
            <a:off x="2399823" y="4643369"/>
            <a:ext cx="8785412" cy="1569660"/>
          </a:xfrm>
          <a:prstGeom prst="rect">
            <a:avLst/>
          </a:prstGeom>
          <a:noFill/>
        </p:spPr>
        <p:txBody>
          <a:bodyPr wrap="square" rtlCol="0">
            <a:spAutoFit/>
          </a:bodyPr>
          <a:lstStyle/>
          <a:p>
            <a:r>
              <a:rPr lang="en-US" sz="2400" dirty="0"/>
              <a:t>CHEMICAL PROPERTIES: describe a substance’s ability to react chemically with other  substances to form new products</a:t>
            </a:r>
          </a:p>
          <a:p>
            <a:endParaRPr lang="en-US" sz="2400" dirty="0"/>
          </a:p>
        </p:txBody>
      </p:sp>
      <p:pic>
        <p:nvPicPr>
          <p:cNvPr id="9" name="Graphic 8" descr="Magnifying glass outline">
            <a:extLst>
              <a:ext uri="{FF2B5EF4-FFF2-40B4-BE49-F238E27FC236}">
                <a16:creationId xmlns:a16="http://schemas.microsoft.com/office/drawing/2014/main" id="{B2683762-6A37-404B-B81F-F59B77E3853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77703" y="2797548"/>
            <a:ext cx="914400" cy="914400"/>
          </a:xfrm>
          <a:prstGeom prst="rect">
            <a:avLst/>
          </a:prstGeom>
        </p:spPr>
      </p:pic>
      <p:pic>
        <p:nvPicPr>
          <p:cNvPr id="15" name="Graphic 14" descr="Beaker outline">
            <a:extLst>
              <a:ext uri="{FF2B5EF4-FFF2-40B4-BE49-F238E27FC236}">
                <a16:creationId xmlns:a16="http://schemas.microsoft.com/office/drawing/2014/main" id="{D01B30EE-7A3A-4640-8EA3-D6B4E3640D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70773" y="4499495"/>
            <a:ext cx="1200329" cy="1200329"/>
          </a:xfrm>
          <a:prstGeom prst="rect">
            <a:avLst/>
          </a:prstGeom>
        </p:spPr>
      </p:pic>
    </p:spTree>
    <p:extLst>
      <p:ext uri="{BB962C8B-B14F-4D97-AF65-F5344CB8AC3E}">
        <p14:creationId xmlns:p14="http://schemas.microsoft.com/office/powerpoint/2010/main" val="3807823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par>
                                <p:cTn id="16" presetID="9"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dissolve">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099405E2-1A96-4DBA-A9DC-4C2A1B421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932FF329-3A87-4F66-BA01-91CD63C81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4420926" cy="68381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Image result for chemistry cat periodic table">
            <a:extLst>
              <a:ext uri="{FF2B5EF4-FFF2-40B4-BE49-F238E27FC236}">
                <a16:creationId xmlns:a16="http://schemas.microsoft.com/office/drawing/2014/main" id="{C5158488-D242-4F8E-AD94-34B3BE5CE5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62" r="10622" b="-1"/>
          <a:stretch/>
        </p:blipFill>
        <p:spPr bwMode="auto">
          <a:xfrm>
            <a:off x="66438" y="681928"/>
            <a:ext cx="4458058" cy="5389675"/>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BCF4857D-F003-4CA1-82AB-00900B100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146359"/>
            <a:ext cx="4426072" cy="71164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79855050-A75B-4DD0-9B56-8B1C7722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426076" y="748578"/>
            <a:ext cx="7765922" cy="541903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E169DB-CE34-40A3-913B-DCF6ED048E37}"/>
              </a:ext>
            </a:extLst>
          </p:cNvPr>
          <p:cNvSpPr>
            <a:spLocks noGrp="1"/>
          </p:cNvSpPr>
          <p:nvPr>
            <p:ph type="title"/>
          </p:nvPr>
        </p:nvSpPr>
        <p:spPr>
          <a:xfrm>
            <a:off x="4540499" y="-219345"/>
            <a:ext cx="7765922" cy="1154102"/>
          </a:xfrm>
        </p:spPr>
        <p:txBody>
          <a:bodyPr>
            <a:normAutofit/>
          </a:bodyPr>
          <a:lstStyle/>
          <a:p>
            <a:pPr>
              <a:lnSpc>
                <a:spcPct val="140000"/>
              </a:lnSpc>
            </a:pPr>
            <a:r>
              <a:rPr lang="en-US" sz="2800" dirty="0"/>
              <a:t>THE PERIODIC TABLE OF ELEMENTS</a:t>
            </a:r>
          </a:p>
        </p:txBody>
      </p:sp>
      <p:sp>
        <p:nvSpPr>
          <p:cNvPr id="81" name="Rectangle 80">
            <a:extLst>
              <a:ext uri="{FF2B5EF4-FFF2-40B4-BE49-F238E27FC236}">
                <a16:creationId xmlns:a16="http://schemas.microsoft.com/office/drawing/2014/main" id="{5E6738EB-6FF0-4AF9-8462-57F4494B8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8774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29ABF77-640B-4600-AFB2-38512802CC62}"/>
              </a:ext>
            </a:extLst>
          </p:cNvPr>
          <p:cNvSpPr>
            <a:spLocks noGrp="1"/>
          </p:cNvSpPr>
          <p:nvPr>
            <p:ph sz="quarter" idx="13"/>
          </p:nvPr>
        </p:nvSpPr>
        <p:spPr>
          <a:xfrm>
            <a:off x="4577653" y="956013"/>
            <a:ext cx="7091005" cy="4267381"/>
          </a:xfrm>
        </p:spPr>
        <p:txBody>
          <a:bodyPr anchor="t">
            <a:noAutofit/>
          </a:bodyPr>
          <a:lstStyle/>
          <a:p>
            <a:pPr marL="285750" indent="-285750">
              <a:lnSpc>
                <a:spcPct val="130000"/>
              </a:lnSpc>
              <a:buFont typeface="Arial" panose="020B0604020202020204" pitchFamily="34" charset="0"/>
              <a:buChar char="•"/>
            </a:pPr>
            <a:r>
              <a:rPr lang="en-US" sz="2400" b="0" dirty="0"/>
              <a:t>The chemical symbol for each element consists of 1 or 2 letters (or the newer ones have 3)– the symbol is </a:t>
            </a:r>
            <a:r>
              <a:rPr lang="en-US" sz="2400" dirty="0"/>
              <a:t>international</a:t>
            </a:r>
          </a:p>
          <a:p>
            <a:pPr marL="342900" lvl="2" indent="-342900">
              <a:lnSpc>
                <a:spcPct val="130000"/>
              </a:lnSpc>
              <a:buFont typeface="Wingdings" pitchFamily="2" charset="2"/>
              <a:buChar char="Ø"/>
            </a:pPr>
            <a:r>
              <a:rPr lang="en-US" sz="2200" dirty="0"/>
              <a:t>If the symbol is only 1 letter, that letter is </a:t>
            </a:r>
            <a:r>
              <a:rPr lang="en-US" sz="2200" b="1" dirty="0"/>
              <a:t>capitalized</a:t>
            </a:r>
          </a:p>
          <a:p>
            <a:pPr marL="342900" lvl="2" indent="-342900">
              <a:lnSpc>
                <a:spcPct val="130000"/>
              </a:lnSpc>
              <a:buFont typeface="Wingdings" pitchFamily="2" charset="2"/>
              <a:buChar char="Ø"/>
            </a:pPr>
            <a:r>
              <a:rPr lang="en-US" sz="2200" dirty="0"/>
              <a:t>If it is 2 or 3 letters, the 1st letter is capitalized, and the 2</a:t>
            </a:r>
            <a:r>
              <a:rPr lang="en-US" sz="2200" baseline="30000" dirty="0"/>
              <a:t>nd</a:t>
            </a:r>
            <a:r>
              <a:rPr lang="en-US" sz="2200" dirty="0"/>
              <a:t> (&amp; 3</a:t>
            </a:r>
            <a:r>
              <a:rPr lang="en-US" sz="2200" baseline="30000" dirty="0"/>
              <a:t>rd</a:t>
            </a:r>
            <a:r>
              <a:rPr lang="en-US" sz="2200" dirty="0"/>
              <a:t>) letter is </a:t>
            </a:r>
            <a:r>
              <a:rPr lang="en-US" sz="2200" b="1" u="sng" dirty="0"/>
              <a:t>not</a:t>
            </a:r>
            <a:r>
              <a:rPr lang="en-US" sz="2200" dirty="0"/>
              <a:t> capitalized. </a:t>
            </a:r>
          </a:p>
        </p:txBody>
      </p:sp>
      <p:sp>
        <p:nvSpPr>
          <p:cNvPr id="83" name="Rectangle 82">
            <a:extLst>
              <a:ext uri="{FF2B5EF4-FFF2-40B4-BE49-F238E27FC236}">
                <a16:creationId xmlns:a16="http://schemas.microsoft.com/office/drawing/2014/main" id="{DB791336-FCAA-4174-9303-B3F3748611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94069" y="6167615"/>
            <a:ext cx="7794882"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CA212158-300D-44D0-9CCE-472C3F669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0942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88521F4-D44A-42C5-9BDB-5CA255540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4070"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95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xit" presetSubtype="0" fill="hold" nodeType="clickEffect">
                                  <p:stCondLst>
                                    <p:cond delay="0"/>
                                  </p:stCondLst>
                                  <p:childTnLst>
                                    <p:animEffect transition="out" filter="fade">
                                      <p:cBhvr>
                                        <p:cTn id="21" dur="1000"/>
                                        <p:tgtEl>
                                          <p:spTgt spid="1028"/>
                                        </p:tgtEl>
                                      </p:cBhvr>
                                    </p:animEffect>
                                    <p:anim calcmode="lin" valueType="num">
                                      <p:cBhvr>
                                        <p:cTn id="22" dur="1000"/>
                                        <p:tgtEl>
                                          <p:spTgt spid="1028"/>
                                        </p:tgtEl>
                                        <p:attrNameLst>
                                          <p:attrName>ppt_x</p:attrName>
                                        </p:attrNameLst>
                                      </p:cBhvr>
                                      <p:tavLst>
                                        <p:tav tm="0">
                                          <p:val>
                                            <p:strVal val="ppt_x"/>
                                          </p:val>
                                        </p:tav>
                                        <p:tav tm="100000">
                                          <p:val>
                                            <p:strVal val="ppt_x"/>
                                          </p:val>
                                        </p:tav>
                                      </p:tavLst>
                                    </p:anim>
                                    <p:anim calcmode="lin" valueType="num">
                                      <p:cBhvr>
                                        <p:cTn id="23" dur="1000"/>
                                        <p:tgtEl>
                                          <p:spTgt spid="1028"/>
                                        </p:tgtEl>
                                        <p:attrNameLst>
                                          <p:attrName>ppt_y</p:attrName>
                                        </p:attrNameLst>
                                      </p:cBhvr>
                                      <p:tavLst>
                                        <p:tav tm="0">
                                          <p:val>
                                            <p:strVal val="ppt_y"/>
                                          </p:val>
                                        </p:tav>
                                        <p:tav tm="100000">
                                          <p:val>
                                            <p:strVal val="ppt_y+.1"/>
                                          </p:val>
                                        </p:tav>
                                      </p:tavLst>
                                    </p:anim>
                                    <p:set>
                                      <p:cBhvr>
                                        <p:cTn id="24" dur="1" fill="hold">
                                          <p:stCondLst>
                                            <p:cond delay="999"/>
                                          </p:stCondLst>
                                        </p:cTn>
                                        <p:tgtEl>
                                          <p:spTgt spid="10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1ED69555-EE48-4B19-812B-4E1068DBF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57">
            <a:extLst>
              <a:ext uri="{FF2B5EF4-FFF2-40B4-BE49-F238E27FC236}">
                <a16:creationId xmlns:a16="http://schemas.microsoft.com/office/drawing/2014/main" id="{57AEB73D-F521-4B19-820F-12DB6BCC8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31" name="Rectangle 30">
            <a:extLst>
              <a:ext uri="{FF2B5EF4-FFF2-40B4-BE49-F238E27FC236}">
                <a16:creationId xmlns:a16="http://schemas.microsoft.com/office/drawing/2014/main" id="{6B72EEBA-3A5D-41CE-8465-A45A0F656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3" name="Rectangle 32">
            <a:extLst>
              <a:ext uri="{FF2B5EF4-FFF2-40B4-BE49-F238E27FC236}">
                <a16:creationId xmlns:a16="http://schemas.microsoft.com/office/drawing/2014/main" id="{EA164D6B-6878-4B9F-A2D0-985D39B17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064738AB-B6BE-4867-889A-52CE4AC8D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095508"/>
            <a:ext cx="4668819" cy="50168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A8C0C8-DE9A-6A43-AEE2-49C351DE171D}"/>
              </a:ext>
            </a:extLst>
          </p:cNvPr>
          <p:cNvSpPr>
            <a:spLocks noGrp="1"/>
          </p:cNvSpPr>
          <p:nvPr>
            <p:ph type="title"/>
          </p:nvPr>
        </p:nvSpPr>
        <p:spPr>
          <a:xfrm>
            <a:off x="463825" y="1709530"/>
            <a:ext cx="3754671" cy="2528515"/>
          </a:xfrm>
        </p:spPr>
        <p:txBody>
          <a:bodyPr vert="horz" lIns="109728" tIns="109728" rIns="109728" bIns="91440" rtlCol="0" anchor="b">
            <a:normAutofit/>
          </a:bodyPr>
          <a:lstStyle/>
          <a:p>
            <a:pPr algn="ctr">
              <a:lnSpc>
                <a:spcPct val="125000"/>
              </a:lnSpc>
            </a:pPr>
            <a:r>
              <a:rPr lang="en-US" b="0" cap="all" dirty="0">
                <a:solidFill>
                  <a:schemeClr val="bg1"/>
                </a:solidFill>
              </a:rPr>
              <a:t>Interactive Periodic Table</a:t>
            </a:r>
          </a:p>
        </p:txBody>
      </p:sp>
      <p:sp>
        <p:nvSpPr>
          <p:cNvPr id="37" name="Rectangle 36">
            <a:extLst>
              <a:ext uri="{FF2B5EF4-FFF2-40B4-BE49-F238E27FC236}">
                <a16:creationId xmlns:a16="http://schemas.microsoft.com/office/drawing/2014/main" id="{BBD49B71-B686-4DFD-93AD-40CB19B62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72066" y="0"/>
            <a:ext cx="7519934"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Diagram&#10;&#10;Description automatically generated">
            <a:hlinkClick r:id="rId3"/>
            <a:extLst>
              <a:ext uri="{FF2B5EF4-FFF2-40B4-BE49-F238E27FC236}">
                <a16:creationId xmlns:a16="http://schemas.microsoft.com/office/drawing/2014/main" id="{FA7E4F1A-5AB3-BC4F-9213-0FED113556BA}"/>
              </a:ext>
            </a:extLst>
          </p:cNvPr>
          <p:cNvPicPr>
            <a:picLocks noChangeAspect="1"/>
          </p:cNvPicPr>
          <p:nvPr/>
        </p:nvPicPr>
        <p:blipFill>
          <a:blip r:embed="rId4"/>
          <a:stretch>
            <a:fillRect/>
          </a:stretch>
        </p:blipFill>
        <p:spPr>
          <a:xfrm>
            <a:off x="5021732" y="1002347"/>
            <a:ext cx="7059356" cy="4853306"/>
          </a:xfrm>
          <a:prstGeom prst="rect">
            <a:avLst/>
          </a:prstGeom>
        </p:spPr>
      </p:pic>
      <p:sp>
        <p:nvSpPr>
          <p:cNvPr id="39" name="Rectangle 38">
            <a:extLst>
              <a:ext uri="{FF2B5EF4-FFF2-40B4-BE49-F238E27FC236}">
                <a16:creationId xmlns:a16="http://schemas.microsoft.com/office/drawing/2014/main" id="{7C60369F-A41B-4D6E-8990-30E2715C5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6534"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6684702"/>
      </p:ext>
    </p:extLst>
  </p:cSld>
  <p:clrMapOvr>
    <a:masterClrMapping/>
  </p:clrMapOvr>
</p:sld>
</file>

<file path=ppt/theme/theme1.xml><?xml version="1.0" encoding="utf-8"?>
<a:theme xmlns:a="http://schemas.openxmlformats.org/drawingml/2006/main" name="ShojiVTI">
  <a:themeElements>
    <a:clrScheme name="Shoji">
      <a:dk1>
        <a:sysClr val="windowText" lastClr="000000"/>
      </a:dk1>
      <a:lt1>
        <a:sysClr val="window" lastClr="FFFFFF"/>
      </a:lt1>
      <a:dk2>
        <a:srgbClr val="595460"/>
      </a:dk2>
      <a:lt2>
        <a:srgbClr val="EBEDEB"/>
      </a:lt2>
      <a:accent1>
        <a:srgbClr val="97A7B8"/>
      </a:accent1>
      <a:accent2>
        <a:srgbClr val="A5B592"/>
      </a:accent2>
      <a:accent3>
        <a:srgbClr val="CED228"/>
      </a:accent3>
      <a:accent4>
        <a:srgbClr val="D1C499"/>
      </a:accent4>
      <a:accent5>
        <a:srgbClr val="BDB3B6"/>
      </a:accent5>
      <a:accent6>
        <a:srgbClr val="C5A98D"/>
      </a:accent6>
      <a:hlink>
        <a:srgbClr val="CC9900"/>
      </a:hlink>
      <a:folHlink>
        <a:srgbClr val="96A9A9"/>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ojiVTI" id="{00D0DDEB-E771-48E5-9E96-0647434F08B1}" vid="{9D22D596-7FD0-4F89-958C-AD79A09491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4491</TotalTime>
  <Words>1029</Words>
  <Application>Microsoft Macintosh PowerPoint</Application>
  <PresentationFormat>Widescreen</PresentationFormat>
  <Paragraphs>118</Paragraphs>
  <Slides>30</Slides>
  <Notes>4</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Meiryo</vt:lpstr>
      <vt:lpstr>Arial</vt:lpstr>
      <vt:lpstr>Calibri</vt:lpstr>
      <vt:lpstr>Corbel</vt:lpstr>
      <vt:lpstr>Wingdings</vt:lpstr>
      <vt:lpstr>ShojiVTI</vt:lpstr>
      <vt:lpstr>The Periodic Table Of Elements</vt:lpstr>
      <vt:lpstr>PowerPoint Presentation</vt:lpstr>
      <vt:lpstr>PowerPoint Presentation</vt:lpstr>
      <vt:lpstr>PowerPoint Presentation</vt:lpstr>
      <vt:lpstr>METALS AND NON-METALS</vt:lpstr>
      <vt:lpstr>PowerPoint Presentation</vt:lpstr>
      <vt:lpstr>Reminder that PROPERTIES are…</vt:lpstr>
      <vt:lpstr>THE PERIODIC TABLE OF ELEMENTS</vt:lpstr>
      <vt:lpstr>Interactive Periodic Table</vt:lpstr>
      <vt:lpstr>PowerPoint Presentation</vt:lpstr>
      <vt:lpstr>Some cool and common elements</vt:lpstr>
      <vt:lpstr>Some cool and common elements</vt:lpstr>
      <vt:lpstr>Some cool and common elements</vt:lpstr>
      <vt:lpstr>So how did the table as we know it come to be?</vt:lpstr>
      <vt:lpstr>PowerPoint Presentation</vt:lpstr>
      <vt:lpstr>PowerPoint Presentation</vt:lpstr>
      <vt:lpstr>PowerPoint Presentation</vt:lpstr>
      <vt:lpstr>PowerPoint Presentation</vt:lpstr>
      <vt:lpstr>PowerPoint Presentation</vt:lpstr>
      <vt:lpstr>Table organization</vt:lpstr>
      <vt:lpstr>PowerPoint Presentation</vt:lpstr>
      <vt:lpstr>Chemical families are organized vertically  </vt:lpstr>
      <vt:lpstr>Chemical Family:  ALKALI METALS</vt:lpstr>
      <vt:lpstr>Chemical Family:  ALKALINE EARTH METALS</vt:lpstr>
      <vt:lpstr>Chemical Family: HALOGENS</vt:lpstr>
      <vt:lpstr>Chemical Family: NOBLE GASES</vt:lpstr>
      <vt:lpstr>READING SYMBOLS  </vt:lpstr>
      <vt:lpstr>READING SYMBOLS  </vt:lpstr>
      <vt:lpstr>Lab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Mass</dc:title>
  <dc:creator>Laura Spindlove</dc:creator>
  <cp:lastModifiedBy>Laura Spindlove</cp:lastModifiedBy>
  <cp:revision>18</cp:revision>
  <dcterms:created xsi:type="dcterms:W3CDTF">2021-06-07T21:00:04Z</dcterms:created>
  <dcterms:modified xsi:type="dcterms:W3CDTF">2021-10-26T16:46:57Z</dcterms:modified>
</cp:coreProperties>
</file>