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30"/>
  </p:notesMasterIdLst>
  <p:sldIdLst>
    <p:sldId id="529" r:id="rId2"/>
    <p:sldId id="537" r:id="rId3"/>
    <p:sldId id="538" r:id="rId4"/>
    <p:sldId id="819" r:id="rId5"/>
    <p:sldId id="853" r:id="rId6"/>
    <p:sldId id="852" r:id="rId7"/>
    <p:sldId id="539" r:id="rId8"/>
    <p:sldId id="532" r:id="rId9"/>
    <p:sldId id="692" r:id="rId10"/>
    <p:sldId id="691" r:id="rId11"/>
    <p:sldId id="531" r:id="rId12"/>
    <p:sldId id="534" r:id="rId13"/>
    <p:sldId id="535" r:id="rId14"/>
    <p:sldId id="536" r:id="rId15"/>
    <p:sldId id="540" r:id="rId16"/>
    <p:sldId id="541" r:id="rId17"/>
    <p:sldId id="542" r:id="rId18"/>
    <p:sldId id="543" r:id="rId19"/>
    <p:sldId id="545" r:id="rId20"/>
    <p:sldId id="695" r:id="rId21"/>
    <p:sldId id="693" r:id="rId22"/>
    <p:sldId id="694" r:id="rId23"/>
    <p:sldId id="548" r:id="rId24"/>
    <p:sldId id="549" r:id="rId25"/>
    <p:sldId id="556" r:id="rId26"/>
    <p:sldId id="557" r:id="rId27"/>
    <p:sldId id="558" r:id="rId28"/>
    <p:sldId id="55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EEB"/>
    <a:srgbClr val="F2F2F2"/>
    <a:srgbClr val="ECEDEB"/>
    <a:srgbClr val="0B0B0B"/>
    <a:srgbClr val="E7E7E7"/>
    <a:srgbClr val="FAFAFA"/>
    <a:srgbClr val="CB974C"/>
    <a:srgbClr val="FAFCF0"/>
    <a:srgbClr val="FFF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5474"/>
  </p:normalViewPr>
  <p:slideViewPr>
    <p:cSldViewPr snapToGrid="0" snapToObjects="1">
      <p:cViewPr varScale="1">
        <p:scale>
          <a:sx n="91" d="100"/>
          <a:sy n="91" d="100"/>
        </p:scale>
        <p:origin x="272"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10B3-D818-5644-AA53-546246B7EC04}" type="datetimeFigureOut">
              <a:rPr lang="en-US" smtClean="0"/>
              <a:t>10/25/22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76A-5B43-674C-8390-A6909145331E}" type="slidenum">
              <a:rPr lang="en-US" smtClean="0"/>
              <a:t>‹#›</a:t>
            </a:fld>
            <a:endParaRPr lang="en-US"/>
          </a:p>
        </p:txBody>
      </p:sp>
    </p:spTree>
    <p:extLst>
      <p:ext uri="{BB962C8B-B14F-4D97-AF65-F5344CB8AC3E}">
        <p14:creationId xmlns:p14="http://schemas.microsoft.com/office/powerpoint/2010/main" val="312531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elements.wlonk.com</a:t>
            </a:r>
            <a:r>
              <a:rPr lang="en-US" dirty="0"/>
              <a:t>/</a:t>
            </a:r>
            <a:r>
              <a:rPr lang="en-US" dirty="0" err="1"/>
              <a:t>ElementsTable.htm</a:t>
            </a:r>
            <a:endParaRPr lang="en-US" dirty="0"/>
          </a:p>
        </p:txBody>
      </p:sp>
      <p:sp>
        <p:nvSpPr>
          <p:cNvPr id="4" name="Slide Number Placeholder 3"/>
          <p:cNvSpPr>
            <a:spLocks noGrp="1"/>
          </p:cNvSpPr>
          <p:nvPr>
            <p:ph type="sldNum" sz="quarter" idx="5"/>
          </p:nvPr>
        </p:nvSpPr>
        <p:spPr/>
        <p:txBody>
          <a:bodyPr/>
          <a:lstStyle/>
          <a:p>
            <a:fld id="{FDFAC76A-5B43-674C-8390-A6909145331E}" type="slidenum">
              <a:rPr lang="en-US" smtClean="0"/>
              <a:t>4</a:t>
            </a:fld>
            <a:endParaRPr lang="en-US"/>
          </a:p>
        </p:txBody>
      </p:sp>
    </p:spTree>
    <p:extLst>
      <p:ext uri="{BB962C8B-B14F-4D97-AF65-F5344CB8AC3E}">
        <p14:creationId xmlns:p14="http://schemas.microsoft.com/office/powerpoint/2010/main" val="20495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AC76A-5B43-674C-8390-A6909145331E}" type="slidenum">
              <a:rPr lang="en-US" smtClean="0"/>
              <a:t>5</a:t>
            </a:fld>
            <a:endParaRPr lang="en-US"/>
          </a:p>
        </p:txBody>
      </p:sp>
    </p:spTree>
    <p:extLst>
      <p:ext uri="{BB962C8B-B14F-4D97-AF65-F5344CB8AC3E}">
        <p14:creationId xmlns:p14="http://schemas.microsoft.com/office/powerpoint/2010/main" val="173067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19th century, chemists began looking for a way to organize their observations of the elements. Could elements having similar properties be grouped together? What sort of properties could be used?</a:t>
            </a:r>
          </a:p>
          <a:p>
            <a:endParaRPr lang="en-US" dirty="0"/>
          </a:p>
        </p:txBody>
      </p:sp>
      <p:sp>
        <p:nvSpPr>
          <p:cNvPr id="4" name="Slide Number Placeholder 3"/>
          <p:cNvSpPr>
            <a:spLocks noGrp="1"/>
          </p:cNvSpPr>
          <p:nvPr>
            <p:ph type="sldNum" sz="quarter" idx="5"/>
          </p:nvPr>
        </p:nvSpPr>
        <p:spPr/>
        <p:txBody>
          <a:bodyPr/>
          <a:lstStyle/>
          <a:p>
            <a:fld id="{7FBB4E88-AB1D-492E-A2D6-1D62C70652B6}" type="slidenum">
              <a:rPr lang="en-US" smtClean="0"/>
              <a:t>16</a:t>
            </a:fld>
            <a:endParaRPr lang="en-US"/>
          </a:p>
        </p:txBody>
      </p:sp>
    </p:spTree>
    <p:extLst>
      <p:ext uri="{BB962C8B-B14F-4D97-AF65-F5344CB8AC3E}">
        <p14:creationId xmlns:p14="http://schemas.microsoft.com/office/powerpoint/2010/main" val="292014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atomic mass of an element is based on the mass of the protons, neutrons, and         electrons of the atoms of that element. The mass of the proton and neutron are about the same, but the mass of the electron is much smaller (about 1/2000 the mass of the proton or neutron). The majority of the atomic mass is contributed by the protons and neutrons.</a:t>
            </a:r>
          </a:p>
          <a:p>
            <a:endParaRPr lang="en-US" dirty="0"/>
          </a:p>
        </p:txBody>
      </p:sp>
      <p:sp>
        <p:nvSpPr>
          <p:cNvPr id="4" name="Slide Number Placeholder 3"/>
          <p:cNvSpPr>
            <a:spLocks noGrp="1"/>
          </p:cNvSpPr>
          <p:nvPr>
            <p:ph type="sldNum" sz="quarter" idx="5"/>
          </p:nvPr>
        </p:nvSpPr>
        <p:spPr/>
        <p:txBody>
          <a:bodyPr/>
          <a:lstStyle/>
          <a:p>
            <a:fld id="{7FBB4E88-AB1D-492E-A2D6-1D62C70652B6}" type="slidenum">
              <a:rPr lang="en-US" smtClean="0"/>
              <a:t>28</a:t>
            </a:fld>
            <a:endParaRPr lang="en-US"/>
          </a:p>
        </p:txBody>
      </p:sp>
    </p:spTree>
    <p:extLst>
      <p:ext uri="{BB962C8B-B14F-4D97-AF65-F5344CB8AC3E}">
        <p14:creationId xmlns:p14="http://schemas.microsoft.com/office/powerpoint/2010/main" val="231711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10/25/22</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08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50688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10/25/22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1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628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8A83E-08BE-44D1-84C0-5CA4489004E2}" type="datetimeFigureOut">
              <a:rPr lang="en-US" smtClean="0"/>
              <a:t>10/25/22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D34D-948D-460E-9ED1-8AE88A94F22E}" type="slidenum">
              <a:rPr lang="en-US" smtClean="0"/>
              <a:t>‹#›</a:t>
            </a:fld>
            <a:endParaRPr lang="en-US"/>
          </a:p>
        </p:txBody>
      </p:sp>
    </p:spTree>
    <p:extLst>
      <p:ext uri="{BB962C8B-B14F-4D97-AF65-F5344CB8AC3E}">
        <p14:creationId xmlns:p14="http://schemas.microsoft.com/office/powerpoint/2010/main" val="7520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3544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10/25/22</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0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10/25/22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3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10/25/22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10/25/22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06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10/25/22</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358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10/25/22</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45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10/25/22</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028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10/25/22</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953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0" r:id="rId11"/>
    <p:sldLayoutId id="2147483763" r:id="rId12"/>
    <p:sldLayoutId id="2147483764" r:id="rId13"/>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rz4Dd1I_fX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elements.wlonk.com/ElementsTable.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dpyfCuXVSkg?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2A175829-70EA-4A6D-978C-4D0923059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3064" y="0"/>
            <a:ext cx="4348936" cy="17400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EE5D2B4A-3399-4CCF-A171-7F8B1BF5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04894"/>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A894967F-D57B-433D-9A92-5C82B10CF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1778958"/>
            <a:ext cx="7159214" cy="4362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F53AD-67E3-44CF-8547-5B84E07B1302}"/>
              </a:ext>
            </a:extLst>
          </p:cNvPr>
          <p:cNvSpPr>
            <a:spLocks noGrp="1"/>
          </p:cNvSpPr>
          <p:nvPr>
            <p:ph type="ctrTitle"/>
          </p:nvPr>
        </p:nvSpPr>
        <p:spPr>
          <a:xfrm>
            <a:off x="1243060" y="2218414"/>
            <a:ext cx="5956534" cy="2631882"/>
          </a:xfrm>
        </p:spPr>
        <p:txBody>
          <a:bodyPr>
            <a:normAutofit/>
          </a:bodyPr>
          <a:lstStyle/>
          <a:p>
            <a:pPr algn="ctr">
              <a:lnSpc>
                <a:spcPct val="115000"/>
              </a:lnSpc>
            </a:pPr>
            <a:r>
              <a:rPr lang="en-US" sz="4600">
                <a:solidFill>
                  <a:schemeClr val="bg1"/>
                </a:solidFill>
              </a:rPr>
              <a:t>The Periodic Table Of Elements</a:t>
            </a:r>
          </a:p>
        </p:txBody>
      </p:sp>
      <p:pic>
        <p:nvPicPr>
          <p:cNvPr id="5" name="Picture 4" descr="A cat with its mouth open&#10;&#10;Description automatically generated">
            <a:extLst>
              <a:ext uri="{FF2B5EF4-FFF2-40B4-BE49-F238E27FC236}">
                <a16:creationId xmlns:a16="http://schemas.microsoft.com/office/drawing/2014/main" id="{87B1C7B9-53F3-49D6-A33A-6E581EF1DDBC}"/>
              </a:ext>
            </a:extLst>
          </p:cNvPr>
          <p:cNvPicPr>
            <a:picLocks noChangeAspect="1"/>
          </p:cNvPicPr>
          <p:nvPr/>
        </p:nvPicPr>
        <p:blipFill rotWithShape="1">
          <a:blip r:embed="rId2">
            <a:extLst>
              <a:ext uri="{28A0092B-C50C-407E-A947-70E740481C1C}">
                <a14:useLocalDpi xmlns:a14="http://schemas.microsoft.com/office/drawing/2010/main" val="0"/>
              </a:ext>
            </a:extLst>
          </a:blip>
          <a:srcRect l="17271" r="16922" b="-1"/>
          <a:stretch/>
        </p:blipFill>
        <p:spPr>
          <a:xfrm>
            <a:off x="7815431" y="1741919"/>
            <a:ext cx="4376569" cy="4425696"/>
          </a:xfrm>
          <a:prstGeom prst="rect">
            <a:avLst/>
          </a:prstGeom>
          <a:scene3d>
            <a:camera prst="orthographicFront"/>
            <a:lightRig rig="threePt" dir="t">
              <a:rot lat="0" lon="0" rev="2700000"/>
            </a:lightRig>
          </a:scene3d>
          <a:sp3d contourW="6350">
            <a:bevelT h="38100"/>
            <a:contourClr>
              <a:srgbClr val="C0C0C0"/>
            </a:contourClr>
          </a:sp3d>
        </p:spPr>
      </p:pic>
      <p:sp>
        <p:nvSpPr>
          <p:cNvPr id="31" name="Rectangle 17">
            <a:extLst>
              <a:ext uri="{FF2B5EF4-FFF2-40B4-BE49-F238E27FC236}">
                <a16:creationId xmlns:a16="http://schemas.microsoft.com/office/drawing/2014/main" id="{BB57D892-A065-4003-93F3-65AB1A248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4695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9">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6167615"/>
            <a:ext cx="7759826"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BEA1DA1C-6CE0-4AE4-918F-CC0E685C5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294" y="6167615"/>
            <a:ext cx="4392706" cy="690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9C67C3D3-B919-4C65-907E-45C21C631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689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BCBF7BE-192C-47B7-816B-8213C256E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05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98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hemistry cat periodic table">
            <a:extLst>
              <a:ext uri="{FF2B5EF4-FFF2-40B4-BE49-F238E27FC236}">
                <a16:creationId xmlns:a16="http://schemas.microsoft.com/office/drawing/2014/main" id="{C5158488-D242-4F8E-AD94-34B3BE5CE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2" r="10622" b="-1"/>
          <a:stretch/>
        </p:blipFill>
        <p:spPr bwMode="auto">
          <a:xfrm>
            <a:off x="66438" y="681928"/>
            <a:ext cx="4458058" cy="538967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169DB-CE34-40A3-913B-DCF6ED048E37}"/>
              </a:ext>
            </a:extLst>
          </p:cNvPr>
          <p:cNvSpPr>
            <a:spLocks noGrp="1"/>
          </p:cNvSpPr>
          <p:nvPr>
            <p:ph type="title"/>
          </p:nvPr>
        </p:nvSpPr>
        <p:spPr>
          <a:xfrm>
            <a:off x="4540499" y="-219345"/>
            <a:ext cx="7765922" cy="1154102"/>
          </a:xfrm>
        </p:spPr>
        <p:txBody>
          <a:bodyPr>
            <a:normAutofit/>
          </a:bodyPr>
          <a:lstStyle/>
          <a:p>
            <a:pPr>
              <a:lnSpc>
                <a:spcPct val="140000"/>
              </a:lnSpc>
            </a:pPr>
            <a:r>
              <a:rPr lang="en-US" sz="2800" dirty="0"/>
              <a:t>THE PERIODIC TABLE OF ELEMENTS</a:t>
            </a:r>
          </a:p>
        </p:txBody>
      </p:sp>
      <p:sp>
        <p:nvSpPr>
          <p:cNvPr id="81" name="Rectangle 8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ABF77-640B-4600-AFB2-38512802CC62}"/>
              </a:ext>
            </a:extLst>
          </p:cNvPr>
          <p:cNvSpPr>
            <a:spLocks noGrp="1"/>
          </p:cNvSpPr>
          <p:nvPr>
            <p:ph sz="quarter" idx="13"/>
          </p:nvPr>
        </p:nvSpPr>
        <p:spPr>
          <a:xfrm>
            <a:off x="4577653" y="956013"/>
            <a:ext cx="7091005" cy="4267381"/>
          </a:xfrm>
        </p:spPr>
        <p:txBody>
          <a:bodyPr anchor="t">
            <a:noAutofit/>
          </a:bodyPr>
          <a:lstStyle/>
          <a:p>
            <a:pPr marL="285750" indent="-285750">
              <a:lnSpc>
                <a:spcPct val="130000"/>
              </a:lnSpc>
              <a:buFont typeface="Arial" panose="020B0604020202020204" pitchFamily="34" charset="0"/>
              <a:buChar char="•"/>
            </a:pPr>
            <a:r>
              <a:rPr lang="en-US" sz="2400" b="0" dirty="0"/>
              <a:t>The chemical symbol for each element consists of 1 or 2 letters– the symbol is </a:t>
            </a:r>
            <a:r>
              <a:rPr lang="en-US" sz="2400" dirty="0"/>
              <a:t>international</a:t>
            </a:r>
          </a:p>
          <a:p>
            <a:pPr marL="342900" lvl="2" indent="-342900">
              <a:lnSpc>
                <a:spcPct val="130000"/>
              </a:lnSpc>
              <a:buFont typeface="Wingdings" pitchFamily="2" charset="2"/>
              <a:buChar char="Ø"/>
            </a:pPr>
            <a:r>
              <a:rPr lang="en-US" sz="2200" dirty="0"/>
              <a:t>If the symbol is only 1 letter, that letter is </a:t>
            </a:r>
            <a:r>
              <a:rPr lang="en-US" sz="2200" b="1" dirty="0"/>
              <a:t>capitalized</a:t>
            </a:r>
          </a:p>
          <a:p>
            <a:pPr marL="342900" lvl="2" indent="-342900">
              <a:lnSpc>
                <a:spcPct val="130000"/>
              </a:lnSpc>
              <a:buFont typeface="Wingdings" pitchFamily="2" charset="2"/>
              <a:buChar char="Ø"/>
            </a:pPr>
            <a:r>
              <a:rPr lang="en-US" sz="2200" dirty="0"/>
              <a:t>If it is 2 letters, the 1st letter is capitalized, and the </a:t>
            </a:r>
            <a:r>
              <a:rPr lang="en-US" sz="2200"/>
              <a:t>2</a:t>
            </a:r>
            <a:r>
              <a:rPr lang="en-US" sz="2200" baseline="30000"/>
              <a:t>nd</a:t>
            </a:r>
            <a:r>
              <a:rPr lang="en-US" sz="2200"/>
              <a:t> letter </a:t>
            </a:r>
            <a:r>
              <a:rPr lang="en-US" sz="2200" dirty="0"/>
              <a:t>is </a:t>
            </a:r>
            <a:r>
              <a:rPr lang="en-US" sz="2200" b="1" u="sng" dirty="0"/>
              <a:t>not</a:t>
            </a:r>
            <a:r>
              <a:rPr lang="en-US" sz="2200" dirty="0"/>
              <a:t> capitalized. </a:t>
            </a:r>
          </a:p>
        </p:txBody>
      </p:sp>
      <p:sp>
        <p:nvSpPr>
          <p:cNvPr id="83" name="Rectangle 8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1028"/>
                                        </p:tgtEl>
                                      </p:cBhvr>
                                    </p:animEffect>
                                    <p:anim calcmode="lin" valueType="num">
                                      <p:cBhvr>
                                        <p:cTn id="22" dur="1000"/>
                                        <p:tgtEl>
                                          <p:spTgt spid="1028"/>
                                        </p:tgtEl>
                                        <p:attrNameLst>
                                          <p:attrName>ppt_x</p:attrName>
                                        </p:attrNameLst>
                                      </p:cBhvr>
                                      <p:tavLst>
                                        <p:tav tm="0">
                                          <p:val>
                                            <p:strVal val="ppt_x"/>
                                          </p:val>
                                        </p:tav>
                                        <p:tav tm="100000">
                                          <p:val>
                                            <p:strVal val="ppt_x"/>
                                          </p:val>
                                        </p:tav>
                                      </p:tavLst>
                                    </p:anim>
                                    <p:anim calcmode="lin" valueType="num">
                                      <p:cBhvr>
                                        <p:cTn id="23" dur="1000"/>
                                        <p:tgtEl>
                                          <p:spTgt spid="1028"/>
                                        </p:tgtEl>
                                        <p:attrNameLst>
                                          <p:attrName>ppt_y</p:attrName>
                                        </p:attrNameLst>
                                      </p:cBhvr>
                                      <p:tavLst>
                                        <p:tav tm="0">
                                          <p:val>
                                            <p:strVal val="ppt_y"/>
                                          </p:val>
                                        </p:tav>
                                        <p:tav tm="100000">
                                          <p:val>
                                            <p:strVal val="ppt_y+.1"/>
                                          </p:val>
                                        </p:tav>
                                      </p:tavLst>
                                    </p:anim>
                                    <p:set>
                                      <p:cBhvr>
                                        <p:cTn id="24"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Online Media 5" title="The Periodic Table Song (2018 UPDATE!)">
            <a:hlinkClick r:id="" action="ppaction://media"/>
            <a:extLst>
              <a:ext uri="{FF2B5EF4-FFF2-40B4-BE49-F238E27FC236}">
                <a16:creationId xmlns:a16="http://schemas.microsoft.com/office/drawing/2014/main" id="{592E32A1-9C8E-4D91-90FE-A3700895113F}"/>
              </a:ext>
            </a:extLst>
          </p:cNvPr>
          <p:cNvPicPr>
            <a:picLocks noRot="1" noChangeAspect="1"/>
          </p:cNvPicPr>
          <p:nvPr>
            <a:videoFile r:link="rId1"/>
          </p:nvPr>
        </p:nvPicPr>
        <p:blipFill>
          <a:blip r:embed="rId3"/>
          <a:stretch>
            <a:fillRect/>
          </a:stretch>
        </p:blipFill>
        <p:spPr>
          <a:xfrm>
            <a:off x="2043953" y="160223"/>
            <a:ext cx="8716738" cy="6537554"/>
          </a:xfrm>
          <a:prstGeom prst="rect">
            <a:avLst/>
          </a:prstGeom>
        </p:spPr>
      </p:pic>
    </p:spTree>
    <p:extLst>
      <p:ext uri="{BB962C8B-B14F-4D97-AF65-F5344CB8AC3E}">
        <p14:creationId xmlns:p14="http://schemas.microsoft.com/office/powerpoint/2010/main" val="170866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0F617-2DE9-4DC6-A8CD-20ABE6793104}"/>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3400" b="0" cap="all">
                <a:solidFill>
                  <a:schemeClr val="bg1"/>
                </a:solidFill>
              </a:rPr>
              <a:t>Some cool and common elements</a:t>
            </a:r>
          </a:p>
        </p:txBody>
      </p:sp>
      <p:sp>
        <p:nvSpPr>
          <p:cNvPr id="23" name="Rectangle 22">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BC0182A-3753-4A9C-BC14-CD5A6B9C60C1}"/>
              </a:ext>
            </a:extLst>
          </p:cNvPr>
          <p:cNvPicPr>
            <a:picLocks noGrp="1" noChangeAspect="1"/>
          </p:cNvPicPr>
          <p:nvPr>
            <p:ph sz="quarter" idx="13"/>
          </p:nvPr>
        </p:nvPicPr>
        <p:blipFill>
          <a:blip r:embed="rId2"/>
          <a:stretch>
            <a:fillRect/>
          </a:stretch>
        </p:blipFill>
        <p:spPr>
          <a:xfrm>
            <a:off x="1635102" y="816388"/>
            <a:ext cx="4704283" cy="2328261"/>
          </a:xfrm>
          <a:prstGeom prst="rect">
            <a:avLst/>
          </a:prstGeom>
        </p:spPr>
      </p:pic>
      <p:sp>
        <p:nvSpPr>
          <p:cNvPr id="27" name="Rectangle 26">
            <a:extLst>
              <a:ext uri="{FF2B5EF4-FFF2-40B4-BE49-F238E27FC236}">
                <a16:creationId xmlns:a16="http://schemas.microsoft.com/office/drawing/2014/main" id="{A8EAC26D-6BAA-40DB-8C61-90C7CC5EF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942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0481F0C-31DD-4C6B-B81B-F02E86B27C63}"/>
              </a:ext>
            </a:extLst>
          </p:cNvPr>
          <p:cNvPicPr>
            <a:picLocks noGrp="1" noChangeAspect="1"/>
          </p:cNvPicPr>
          <p:nvPr>
            <p:ph sz="quarter" idx="14"/>
          </p:nvPr>
        </p:nvPicPr>
        <p:blipFill>
          <a:blip r:embed="rId3"/>
          <a:stretch>
            <a:fillRect/>
          </a:stretch>
        </p:blipFill>
        <p:spPr>
          <a:xfrm>
            <a:off x="6930872" y="853372"/>
            <a:ext cx="4776495" cy="2260631"/>
          </a:xfrm>
          <a:prstGeom prst="rect">
            <a:avLst/>
          </a:prstGeom>
        </p:spPr>
      </p:pic>
    </p:spTree>
    <p:extLst>
      <p:ext uri="{BB962C8B-B14F-4D97-AF65-F5344CB8AC3E}">
        <p14:creationId xmlns:p14="http://schemas.microsoft.com/office/powerpoint/2010/main" val="300170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7AE26-868A-4197-AF10-949F8C22399B}"/>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3400" b="0" cap="all">
                <a:solidFill>
                  <a:schemeClr val="bg1"/>
                </a:solidFill>
              </a:rPr>
              <a:t>Some cool and common elements</a:t>
            </a:r>
          </a:p>
        </p:txBody>
      </p:sp>
      <p:sp>
        <p:nvSpPr>
          <p:cNvPr id="23" name="Rectangle 22">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99F5714-FE15-4E60-8486-FF1493967A5F}"/>
              </a:ext>
            </a:extLst>
          </p:cNvPr>
          <p:cNvPicPr>
            <a:picLocks noGrp="1" noChangeAspect="1"/>
          </p:cNvPicPr>
          <p:nvPr>
            <p:ph sz="quarter" idx="14"/>
          </p:nvPr>
        </p:nvPicPr>
        <p:blipFill>
          <a:blip r:embed="rId2"/>
          <a:stretch>
            <a:fillRect/>
          </a:stretch>
        </p:blipFill>
        <p:spPr>
          <a:xfrm>
            <a:off x="2973901" y="484632"/>
            <a:ext cx="2026684" cy="2991773"/>
          </a:xfrm>
          <a:prstGeom prst="rect">
            <a:avLst/>
          </a:prstGeom>
        </p:spPr>
      </p:pic>
      <p:sp>
        <p:nvSpPr>
          <p:cNvPr id="27" name="Rectangle 26">
            <a:extLst>
              <a:ext uri="{FF2B5EF4-FFF2-40B4-BE49-F238E27FC236}">
                <a16:creationId xmlns:a16="http://schemas.microsoft.com/office/drawing/2014/main" id="{A8EAC26D-6BAA-40DB-8C61-90C7CC5EF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942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C026EE3-99FD-47E9-8059-082F5A5C7916}"/>
              </a:ext>
            </a:extLst>
          </p:cNvPr>
          <p:cNvPicPr>
            <a:picLocks noGrp="1" noChangeAspect="1"/>
          </p:cNvPicPr>
          <p:nvPr>
            <p:ph sz="quarter" idx="13"/>
          </p:nvPr>
        </p:nvPicPr>
        <p:blipFill>
          <a:blip r:embed="rId3"/>
          <a:stretch>
            <a:fillRect/>
          </a:stretch>
        </p:blipFill>
        <p:spPr>
          <a:xfrm>
            <a:off x="6930872" y="1212100"/>
            <a:ext cx="4776495" cy="1543175"/>
          </a:xfrm>
          <a:prstGeom prst="rect">
            <a:avLst/>
          </a:prstGeom>
        </p:spPr>
      </p:pic>
    </p:spTree>
    <p:extLst>
      <p:ext uri="{BB962C8B-B14F-4D97-AF65-F5344CB8AC3E}">
        <p14:creationId xmlns:p14="http://schemas.microsoft.com/office/powerpoint/2010/main" val="230569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6" name="Rectangle 1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08B15-29F3-48F7-8A46-770B32E0D059}"/>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3400" b="0" cap="all">
                <a:solidFill>
                  <a:schemeClr val="bg1"/>
                </a:solidFill>
              </a:rPr>
              <a:t>Some cool and common elements</a:t>
            </a:r>
          </a:p>
        </p:txBody>
      </p:sp>
      <p:sp>
        <p:nvSpPr>
          <p:cNvPr id="24" name="Rectangle 23">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device&#10;&#10;Description automatically generated">
            <a:extLst>
              <a:ext uri="{FF2B5EF4-FFF2-40B4-BE49-F238E27FC236}">
                <a16:creationId xmlns:a16="http://schemas.microsoft.com/office/drawing/2014/main" id="{F8CB5ABC-468D-4F0D-9530-66567FD3BC04}"/>
              </a:ext>
            </a:extLst>
          </p:cNvPr>
          <p:cNvPicPr>
            <a:picLocks noGrp="1" noChangeAspect="1"/>
          </p:cNvPicPr>
          <p:nvPr>
            <p:ph sz="quarter" idx="14"/>
          </p:nvPr>
        </p:nvPicPr>
        <p:blipFill>
          <a:blip r:embed="rId2"/>
          <a:stretch>
            <a:fillRect/>
          </a:stretch>
        </p:blipFill>
        <p:spPr>
          <a:xfrm>
            <a:off x="1986216" y="484632"/>
            <a:ext cx="1826303" cy="2991773"/>
          </a:xfrm>
          <a:prstGeom prst="rect">
            <a:avLst/>
          </a:prstGeom>
        </p:spPr>
      </p:pic>
      <p:sp>
        <p:nvSpPr>
          <p:cNvPr id="28" name="Rectangle 27">
            <a:extLst>
              <a:ext uri="{FF2B5EF4-FFF2-40B4-BE49-F238E27FC236}">
                <a16:creationId xmlns:a16="http://schemas.microsoft.com/office/drawing/2014/main" id="{E0435B41-AE93-4B2B-893F-1E6F7E6C2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04046"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kitchenware&#10;&#10;Description automatically generated">
            <a:extLst>
              <a:ext uri="{FF2B5EF4-FFF2-40B4-BE49-F238E27FC236}">
                <a16:creationId xmlns:a16="http://schemas.microsoft.com/office/drawing/2014/main" id="{8F9A1B4E-1C13-48BF-9F89-2AA054D5AFB9}"/>
              </a:ext>
            </a:extLst>
          </p:cNvPr>
          <p:cNvPicPr>
            <a:picLocks noChangeAspect="1"/>
          </p:cNvPicPr>
          <p:nvPr/>
        </p:nvPicPr>
        <p:blipFill>
          <a:blip r:embed="rId3"/>
          <a:stretch>
            <a:fillRect/>
          </a:stretch>
        </p:blipFill>
        <p:spPr>
          <a:xfrm>
            <a:off x="5267601" y="1045694"/>
            <a:ext cx="2715768" cy="1875638"/>
          </a:xfrm>
          <a:prstGeom prst="rect">
            <a:avLst/>
          </a:prstGeom>
        </p:spPr>
      </p:pic>
      <p:sp>
        <p:nvSpPr>
          <p:cNvPr id="30" name="Rectangle 29">
            <a:extLst>
              <a:ext uri="{FF2B5EF4-FFF2-40B4-BE49-F238E27FC236}">
                <a16:creationId xmlns:a16="http://schemas.microsoft.com/office/drawing/2014/main" id="{F1553078-B0E1-4A20-B647-DD55B804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3528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0CC4D65-646F-4808-A45B-64667FAE86E1}"/>
              </a:ext>
            </a:extLst>
          </p:cNvPr>
          <p:cNvPicPr>
            <a:picLocks noGrp="1" noChangeAspect="1"/>
          </p:cNvPicPr>
          <p:nvPr>
            <p:ph sz="quarter" idx="13"/>
          </p:nvPr>
        </p:nvPicPr>
        <p:blipFill>
          <a:blip r:embed="rId4"/>
          <a:stretch>
            <a:fillRect/>
          </a:stretch>
        </p:blipFill>
        <p:spPr>
          <a:xfrm>
            <a:off x="8993875" y="1275226"/>
            <a:ext cx="2715768" cy="1416922"/>
          </a:xfrm>
          <a:prstGeom prst="rect">
            <a:avLst/>
          </a:prstGeom>
        </p:spPr>
      </p:pic>
    </p:spTree>
    <p:extLst>
      <p:ext uri="{BB962C8B-B14F-4D97-AF65-F5344CB8AC3E}">
        <p14:creationId xmlns:p14="http://schemas.microsoft.com/office/powerpoint/2010/main" val="155821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able&#10;&#10;Description automatically generated">
            <a:extLst>
              <a:ext uri="{FF2B5EF4-FFF2-40B4-BE49-F238E27FC236}">
                <a16:creationId xmlns:a16="http://schemas.microsoft.com/office/drawing/2014/main" id="{C4BDF3F7-C135-41D8-B7D2-102DDE7B3D1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43466" y="856457"/>
            <a:ext cx="6216561" cy="4387115"/>
          </a:xfrm>
          <a:prstGeom prst="rect">
            <a:avLst/>
          </a:prstGeom>
          <a:scene3d>
            <a:camera prst="orthographicFront"/>
            <a:lightRig rig="threePt" dir="t">
              <a:rot lat="0" lon="0" rev="2700000"/>
            </a:lightRig>
          </a:scene3d>
          <a:sp3d contourW="6350">
            <a:bevelT h="38100"/>
            <a:contourClr>
              <a:srgbClr val="C0C0C0"/>
            </a:contourClr>
          </a:sp3d>
        </p:spPr>
      </p:pic>
      <p:sp>
        <p:nvSpPr>
          <p:cNvPr id="19" name="Rectangle 18">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A8AE3FA-8FFA-4D9B-8177-C2DFFF3B1780}"/>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gn="ctr">
              <a:lnSpc>
                <a:spcPct val="115000"/>
              </a:lnSpc>
            </a:pPr>
            <a:r>
              <a:rPr lang="en-US" sz="3300" b="0" cap="all" dirty="0">
                <a:solidFill>
                  <a:schemeClr val="tx2"/>
                </a:solidFill>
              </a:rPr>
              <a:t>So how did the table as we know it come to be?</a:t>
            </a:r>
          </a:p>
        </p:txBody>
      </p:sp>
      <p:sp>
        <p:nvSpPr>
          <p:cNvPr id="21" name="Rectangle 20">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12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3">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7" descr="Text, letter&#10;&#10;Description automatically generated">
            <a:extLst>
              <a:ext uri="{FF2B5EF4-FFF2-40B4-BE49-F238E27FC236}">
                <a16:creationId xmlns:a16="http://schemas.microsoft.com/office/drawing/2014/main" id="{FC62F6FE-4385-5543-8A14-0DCF1C9E4DB6}"/>
              </a:ext>
            </a:extLst>
          </p:cNvPr>
          <p:cNvPicPr>
            <a:picLocks noGrp="1" noChangeAspect="1"/>
          </p:cNvPicPr>
          <p:nvPr>
            <p:ph sz="quarter" idx="14"/>
          </p:nvPr>
        </p:nvPicPr>
        <p:blipFill>
          <a:blip r:embed="rId3"/>
          <a:stretch>
            <a:fillRect/>
          </a:stretch>
        </p:blipFill>
        <p:spPr>
          <a:xfrm>
            <a:off x="768212" y="788687"/>
            <a:ext cx="2907558" cy="1645974"/>
          </a:xfrm>
          <a:prstGeom prst="rect">
            <a:avLst/>
          </a:prstGeom>
          <a:scene3d>
            <a:camera prst="orthographicFront"/>
            <a:lightRig rig="threePt" dir="t">
              <a:rot lat="0" lon="0" rev="2700000"/>
            </a:lightRig>
          </a:scene3d>
          <a:sp3d contourW="6350">
            <a:bevelT h="38100"/>
            <a:contourClr>
              <a:srgbClr val="C0C0C0"/>
            </a:contourClr>
          </a:sp3d>
        </p:spPr>
      </p:pic>
      <p:sp>
        <p:nvSpPr>
          <p:cNvPr id="68" name="Rectangle 67">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9F3F51-B410-419C-B807-04136E071AB8}"/>
              </a:ext>
            </a:extLst>
          </p:cNvPr>
          <p:cNvSpPr>
            <a:spLocks noGrp="1"/>
          </p:cNvSpPr>
          <p:nvPr>
            <p:ph sz="quarter" idx="13"/>
          </p:nvPr>
        </p:nvSpPr>
        <p:spPr>
          <a:xfrm>
            <a:off x="4586841" y="653223"/>
            <a:ext cx="7637163" cy="4857676"/>
          </a:xfrm>
        </p:spPr>
        <p:txBody>
          <a:bodyPr vert="horz" lIns="109728" tIns="109728" rIns="109728" bIns="91440" rtlCol="0" anchor="t">
            <a:noAutofit/>
          </a:bodyPr>
          <a:lstStyle/>
          <a:p>
            <a:pPr>
              <a:lnSpc>
                <a:spcPct val="130000"/>
              </a:lnSpc>
            </a:pPr>
            <a:r>
              <a:rPr lang="en-US" sz="1950" b="0" dirty="0"/>
              <a:t>In 1867, Russian chemist &amp; teacher, Dmitri </a:t>
            </a:r>
            <a:r>
              <a:rPr lang="en-US" sz="1950" dirty="0">
                <a:highlight>
                  <a:srgbClr val="FFFF00"/>
                </a:highlight>
              </a:rPr>
              <a:t>Mendeleev</a:t>
            </a:r>
            <a:r>
              <a:rPr lang="en-US" sz="1950" b="0" dirty="0"/>
              <a:t>, wrote down the name of every known element on a separate card &amp; included its known properties</a:t>
            </a:r>
          </a:p>
          <a:p>
            <a:pPr marL="285750" indent="-285750">
              <a:lnSpc>
                <a:spcPct val="130000"/>
              </a:lnSpc>
              <a:buFont typeface="Arial" panose="020B0604020202020204" pitchFamily="34" charset="0"/>
              <a:buChar char="•"/>
            </a:pPr>
            <a:r>
              <a:rPr lang="en-US" sz="1950" b="0" dirty="0"/>
              <a:t>Then he sorted and re-sorted the cards into rows and columns until he found a </a:t>
            </a:r>
            <a:r>
              <a:rPr lang="en-US" sz="1950" dirty="0"/>
              <a:t>pattern</a:t>
            </a:r>
            <a:r>
              <a:rPr lang="en-US" sz="1950" b="0" dirty="0"/>
              <a:t>.</a:t>
            </a:r>
          </a:p>
          <a:p>
            <a:pPr marL="285750" indent="-285750">
              <a:lnSpc>
                <a:spcPct val="130000"/>
              </a:lnSpc>
              <a:buFont typeface="Arial" panose="020B0604020202020204" pitchFamily="34" charset="0"/>
              <a:buChar char="•"/>
            </a:pPr>
            <a:r>
              <a:rPr lang="en-US" sz="1950" b="0" dirty="0"/>
              <a:t>Mendeleev’s special insight was that there needed to be </a:t>
            </a:r>
            <a:r>
              <a:rPr lang="en-US" sz="1950" dirty="0"/>
              <a:t>HOLES</a:t>
            </a:r>
            <a:r>
              <a:rPr lang="en-US" sz="1950" b="0" dirty="0"/>
              <a:t> in the table—places left for elements that had yet to be discovered. </a:t>
            </a:r>
          </a:p>
          <a:p>
            <a:pPr marL="285750" indent="-285750">
              <a:lnSpc>
                <a:spcPct val="130000"/>
              </a:lnSpc>
              <a:buFont typeface="Arial" panose="020B0604020202020204" pitchFamily="34" charset="0"/>
              <a:buChar char="•"/>
            </a:pPr>
            <a:r>
              <a:rPr lang="en-US" sz="1950" b="0" dirty="0"/>
              <a:t>From the placement of the holes and the properties of the surrounding elements, Mendeleev was able to </a:t>
            </a:r>
            <a:r>
              <a:rPr lang="en-US" sz="1950" dirty="0"/>
              <a:t>predict</a:t>
            </a:r>
            <a:r>
              <a:rPr lang="en-US" sz="1950" b="0" dirty="0"/>
              <a:t> the properties of elements that were later discovered. </a:t>
            </a:r>
          </a:p>
        </p:txBody>
      </p:sp>
      <p:sp>
        <p:nvSpPr>
          <p:cNvPr id="74" name="Rectangle 73">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4E07B90-9F6E-4593-8540-FD238BF52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580"/>
            <a:ext cx="444398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Text&#10;&#10;Description automatically generated">
            <a:extLst>
              <a:ext uri="{FF2B5EF4-FFF2-40B4-BE49-F238E27FC236}">
                <a16:creationId xmlns:a16="http://schemas.microsoft.com/office/drawing/2014/main" id="{C29ECAD7-11A9-074D-842D-DEC37B8AB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12596" y="2574048"/>
            <a:ext cx="2536629" cy="3535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4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mbers.mrtc.com/anvk/mendeleev/DSCN0847s.jpg">
            <a:extLst>
              <a:ext uri="{FF2B5EF4-FFF2-40B4-BE49-F238E27FC236}">
                <a16:creationId xmlns:a16="http://schemas.microsoft.com/office/drawing/2014/main" id="{E9AF8A6D-2BAA-F540-B1EB-5D9FD32265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689102"/>
            <a:ext cx="10905066" cy="54797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a:extLst>
              <a:ext uri="{FF2B5EF4-FFF2-40B4-BE49-F238E27FC236}">
                <a16:creationId xmlns:a16="http://schemas.microsoft.com/office/drawing/2014/main" id="{8FF31544-8EF9-B14F-B6DB-E59E9DE795FE}"/>
              </a:ext>
            </a:extLst>
          </p:cNvPr>
          <p:cNvSpPr/>
          <p:nvPr/>
        </p:nvSpPr>
        <p:spPr>
          <a:xfrm>
            <a:off x="9491493" y="1366403"/>
            <a:ext cx="2530816" cy="1810185"/>
          </a:xfrm>
          <a:prstGeom prst="wedgeEllipseCallout">
            <a:avLst>
              <a:gd name="adj1" fmla="val -78055"/>
              <a:gd name="adj2" fmla="val 435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a:extLst>
              <a:ext uri="{FF2B5EF4-FFF2-40B4-BE49-F238E27FC236}">
                <a16:creationId xmlns:a16="http://schemas.microsoft.com/office/drawing/2014/main" id="{B37C2832-9E94-4F4B-A151-B44CB53887ED}"/>
              </a:ext>
            </a:extLst>
          </p:cNvPr>
          <p:cNvSpPr txBox="1">
            <a:spLocks noChangeArrowheads="1"/>
          </p:cNvSpPr>
          <p:nvPr/>
        </p:nvSpPr>
        <p:spPr bwMode="auto">
          <a:xfrm>
            <a:off x="10068251" y="1704380"/>
            <a:ext cx="18376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en-US" dirty="0"/>
              <a:t>Notice the spaces </a:t>
            </a:r>
          </a:p>
          <a:p>
            <a:pPr eaLnBrk="1" hangingPunct="1"/>
            <a:r>
              <a:rPr lang="en-CA" altLang="en-US" dirty="0"/>
              <a:t>he left</a:t>
            </a:r>
          </a:p>
        </p:txBody>
      </p:sp>
    </p:spTree>
    <p:extLst>
      <p:ext uri="{BB962C8B-B14F-4D97-AF65-F5344CB8AC3E}">
        <p14:creationId xmlns:p14="http://schemas.microsoft.com/office/powerpoint/2010/main" val="232298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3D6E8C23-42FE-224F-ACB5-B66DB812B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55937" y="1913466"/>
            <a:ext cx="6080125" cy="4122738"/>
          </a:xfrm>
          <a:prstGeom prst="rect">
            <a:avLst/>
          </a:prstGeom>
        </p:spPr>
      </p:pic>
      <p:sp>
        <p:nvSpPr>
          <p:cNvPr id="3" name="Rectangle 2">
            <a:extLst>
              <a:ext uri="{FF2B5EF4-FFF2-40B4-BE49-F238E27FC236}">
                <a16:creationId xmlns:a16="http://schemas.microsoft.com/office/drawing/2014/main" id="{112C1C03-2707-B34A-A49B-8BAA9A5D08D9}"/>
              </a:ext>
            </a:extLst>
          </p:cNvPr>
          <p:cNvSpPr/>
          <p:nvPr/>
        </p:nvSpPr>
        <p:spPr>
          <a:xfrm>
            <a:off x="2795608" y="973150"/>
            <a:ext cx="6551592" cy="646331"/>
          </a:xfrm>
          <a:prstGeom prst="rect">
            <a:avLst/>
          </a:prstGeom>
        </p:spPr>
        <p:txBody>
          <a:bodyPr wrap="square">
            <a:spAutoFit/>
          </a:bodyPr>
          <a:lstStyle/>
          <a:p>
            <a:r>
              <a:rPr lang="en-US" altLang="en-US" sz="3600" dirty="0">
                <a:ea typeface="ＭＳ Ｐゴシック" panose="020B0600070205080204" pitchFamily="34" charset="-128"/>
              </a:rPr>
              <a:t>ORIGIN OF THE PERIODIC TABLE</a:t>
            </a:r>
            <a:endParaRPr lang="en-US" sz="3600" dirty="0"/>
          </a:p>
        </p:txBody>
      </p:sp>
    </p:spTree>
    <p:extLst>
      <p:ext uri="{BB962C8B-B14F-4D97-AF65-F5344CB8AC3E}">
        <p14:creationId xmlns:p14="http://schemas.microsoft.com/office/powerpoint/2010/main" val="315806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15A0BD5-85EB-4A6A-B911-4B1EAAD33014}"/>
              </a:ext>
            </a:extLst>
          </p:cNvPr>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a:stretch/>
        </p:blipFill>
        <p:spPr>
          <a:xfrm>
            <a:off x="19" y="10"/>
            <a:ext cx="12191981" cy="6857990"/>
          </a:xfrm>
          <a:prstGeom prst="rect">
            <a:avLst/>
          </a:prstGeom>
        </p:spPr>
      </p:pic>
      <p:sp>
        <p:nvSpPr>
          <p:cNvPr id="2" name="Right Arrow 1">
            <a:extLst>
              <a:ext uri="{FF2B5EF4-FFF2-40B4-BE49-F238E27FC236}">
                <a16:creationId xmlns:a16="http://schemas.microsoft.com/office/drawing/2014/main" id="{3A648922-DD35-DA4F-80A6-9CD740452F8A}"/>
              </a:ext>
            </a:extLst>
          </p:cNvPr>
          <p:cNvSpPr/>
          <p:nvPr/>
        </p:nvSpPr>
        <p:spPr>
          <a:xfrm>
            <a:off x="2563586" y="1910444"/>
            <a:ext cx="5943601" cy="1191986"/>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PERIOD</a:t>
            </a:r>
            <a:endParaRPr lang="en-US" b="1" dirty="0">
              <a:solidFill>
                <a:schemeClr val="tx1"/>
              </a:solidFill>
            </a:endParaRPr>
          </a:p>
        </p:txBody>
      </p:sp>
      <p:sp>
        <p:nvSpPr>
          <p:cNvPr id="3" name="TextBox 2">
            <a:extLst>
              <a:ext uri="{FF2B5EF4-FFF2-40B4-BE49-F238E27FC236}">
                <a16:creationId xmlns:a16="http://schemas.microsoft.com/office/drawing/2014/main" id="{5F2902DC-5F18-D144-BF5B-AB974B0DB7E4}"/>
              </a:ext>
            </a:extLst>
          </p:cNvPr>
          <p:cNvSpPr txBox="1"/>
          <p:nvPr/>
        </p:nvSpPr>
        <p:spPr>
          <a:xfrm>
            <a:off x="-1" y="326571"/>
            <a:ext cx="1126671" cy="615553"/>
          </a:xfrm>
          <a:prstGeom prst="rect">
            <a:avLst/>
          </a:prstGeom>
          <a:noFill/>
        </p:spPr>
        <p:txBody>
          <a:bodyPr wrap="square" rtlCol="0">
            <a:spAutoFit/>
          </a:bodyPr>
          <a:lstStyle/>
          <a:p>
            <a:r>
              <a:rPr lang="en-US" dirty="0">
                <a:highlight>
                  <a:srgbClr val="FFFF00"/>
                </a:highlight>
              </a:rPr>
              <a:t>1</a:t>
            </a:r>
            <a:r>
              <a:rPr lang="en-US" baseline="30000" dirty="0">
                <a:highlight>
                  <a:srgbClr val="FFFF00"/>
                </a:highlight>
              </a:rPr>
              <a:t>ST</a:t>
            </a:r>
            <a:r>
              <a:rPr lang="en-US" dirty="0">
                <a:highlight>
                  <a:srgbClr val="FFFF00"/>
                </a:highlight>
              </a:rPr>
              <a:t> </a:t>
            </a:r>
            <a:r>
              <a:rPr lang="en-US" sz="1600" dirty="0">
                <a:highlight>
                  <a:srgbClr val="FFFF00"/>
                </a:highlight>
              </a:rPr>
              <a:t>PERIOD</a:t>
            </a:r>
            <a:endParaRPr lang="en-US" dirty="0">
              <a:highlight>
                <a:srgbClr val="FFFF00"/>
              </a:highlight>
            </a:endParaRPr>
          </a:p>
        </p:txBody>
      </p:sp>
      <p:sp>
        <p:nvSpPr>
          <p:cNvPr id="6" name="TextBox 5">
            <a:extLst>
              <a:ext uri="{FF2B5EF4-FFF2-40B4-BE49-F238E27FC236}">
                <a16:creationId xmlns:a16="http://schemas.microsoft.com/office/drawing/2014/main" id="{05D782E8-37E0-5441-B7F1-49C656135C72}"/>
              </a:ext>
            </a:extLst>
          </p:cNvPr>
          <p:cNvSpPr txBox="1"/>
          <p:nvPr/>
        </p:nvSpPr>
        <p:spPr>
          <a:xfrm>
            <a:off x="0" y="960908"/>
            <a:ext cx="1126671" cy="615553"/>
          </a:xfrm>
          <a:prstGeom prst="rect">
            <a:avLst/>
          </a:prstGeom>
          <a:noFill/>
        </p:spPr>
        <p:txBody>
          <a:bodyPr wrap="square" rtlCol="0">
            <a:spAutoFit/>
          </a:bodyPr>
          <a:lstStyle/>
          <a:p>
            <a:r>
              <a:rPr lang="en-US" dirty="0">
                <a:highlight>
                  <a:srgbClr val="FFFF00"/>
                </a:highlight>
              </a:rPr>
              <a:t>2</a:t>
            </a:r>
            <a:r>
              <a:rPr lang="en-US" baseline="30000" dirty="0">
                <a:highlight>
                  <a:srgbClr val="FFFF00"/>
                </a:highlight>
              </a:rPr>
              <a:t>ND</a:t>
            </a:r>
            <a:r>
              <a:rPr lang="en-US" dirty="0">
                <a:highlight>
                  <a:srgbClr val="FFFF00"/>
                </a:highlight>
              </a:rPr>
              <a:t> </a:t>
            </a:r>
            <a:r>
              <a:rPr lang="en-US" sz="1600" dirty="0">
                <a:highlight>
                  <a:srgbClr val="FFFF00"/>
                </a:highlight>
              </a:rPr>
              <a:t>PERIOD</a:t>
            </a:r>
            <a:endParaRPr lang="en-US" dirty="0">
              <a:highlight>
                <a:srgbClr val="FFFF00"/>
              </a:highlight>
            </a:endParaRPr>
          </a:p>
        </p:txBody>
      </p:sp>
      <p:sp>
        <p:nvSpPr>
          <p:cNvPr id="7" name="TextBox 6">
            <a:extLst>
              <a:ext uri="{FF2B5EF4-FFF2-40B4-BE49-F238E27FC236}">
                <a16:creationId xmlns:a16="http://schemas.microsoft.com/office/drawing/2014/main" id="{E68B490C-F10F-B541-B412-3BB55702299E}"/>
              </a:ext>
            </a:extLst>
          </p:cNvPr>
          <p:cNvSpPr txBox="1"/>
          <p:nvPr/>
        </p:nvSpPr>
        <p:spPr>
          <a:xfrm>
            <a:off x="0" y="1576461"/>
            <a:ext cx="1126671" cy="615553"/>
          </a:xfrm>
          <a:prstGeom prst="rect">
            <a:avLst/>
          </a:prstGeom>
          <a:noFill/>
        </p:spPr>
        <p:txBody>
          <a:bodyPr wrap="square" rtlCol="0">
            <a:spAutoFit/>
          </a:bodyPr>
          <a:lstStyle/>
          <a:p>
            <a:r>
              <a:rPr lang="en-US" dirty="0">
                <a:highlight>
                  <a:srgbClr val="FFFF00"/>
                </a:highlight>
              </a:rPr>
              <a:t>3</a:t>
            </a:r>
            <a:r>
              <a:rPr lang="en-US" baseline="30000" dirty="0">
                <a:highlight>
                  <a:srgbClr val="FFFF00"/>
                </a:highlight>
              </a:rPr>
              <a:t>RD</a:t>
            </a:r>
            <a:r>
              <a:rPr lang="en-US" dirty="0">
                <a:highlight>
                  <a:srgbClr val="FFFF00"/>
                </a:highlight>
              </a:rPr>
              <a:t>  </a:t>
            </a:r>
            <a:r>
              <a:rPr lang="en-US" sz="1600" dirty="0">
                <a:highlight>
                  <a:srgbClr val="FFFF00"/>
                </a:highlight>
              </a:rPr>
              <a:t>PERIOD</a:t>
            </a:r>
            <a:endParaRPr lang="en-US" dirty="0">
              <a:highlight>
                <a:srgbClr val="FFFF00"/>
              </a:highlight>
            </a:endParaRPr>
          </a:p>
        </p:txBody>
      </p:sp>
    </p:spTree>
    <p:extLst>
      <p:ext uri="{BB962C8B-B14F-4D97-AF65-F5344CB8AC3E}">
        <p14:creationId xmlns:p14="http://schemas.microsoft.com/office/powerpoint/2010/main" val="5205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EF68BDD3-89E0-4176-A678-913453A12C3F}"/>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371600" y="118250"/>
            <a:ext cx="10026650" cy="6621500"/>
          </a:xfrm>
        </p:spPr>
      </p:pic>
    </p:spTree>
    <p:extLst>
      <p:ext uri="{BB962C8B-B14F-4D97-AF65-F5344CB8AC3E}">
        <p14:creationId xmlns:p14="http://schemas.microsoft.com/office/powerpoint/2010/main" val="203894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15A0BD5-85EB-4A6A-B911-4B1EAAD33014}"/>
              </a:ext>
            </a:extLst>
          </p:cNvPr>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a:stretch/>
        </p:blipFill>
        <p:spPr>
          <a:xfrm>
            <a:off x="19" y="10"/>
            <a:ext cx="12191981" cy="6857990"/>
          </a:xfrm>
          <a:prstGeom prst="rect">
            <a:avLst/>
          </a:prstGeom>
        </p:spPr>
      </p:pic>
      <p:sp>
        <p:nvSpPr>
          <p:cNvPr id="2" name="Right Arrow 1">
            <a:extLst>
              <a:ext uri="{FF2B5EF4-FFF2-40B4-BE49-F238E27FC236}">
                <a16:creationId xmlns:a16="http://schemas.microsoft.com/office/drawing/2014/main" id="{3A648922-DD35-DA4F-80A6-9CD740452F8A}"/>
              </a:ext>
            </a:extLst>
          </p:cNvPr>
          <p:cNvSpPr/>
          <p:nvPr/>
        </p:nvSpPr>
        <p:spPr>
          <a:xfrm rot="5400000">
            <a:off x="3833134" y="3179992"/>
            <a:ext cx="3404506" cy="1191986"/>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GROUP</a:t>
            </a:r>
            <a:endParaRPr lang="en-US" b="1" dirty="0">
              <a:solidFill>
                <a:schemeClr val="tx1"/>
              </a:solidFill>
            </a:endParaRPr>
          </a:p>
        </p:txBody>
      </p:sp>
      <p:sp>
        <p:nvSpPr>
          <p:cNvPr id="4" name="Oval 3">
            <a:extLst>
              <a:ext uri="{FF2B5EF4-FFF2-40B4-BE49-F238E27FC236}">
                <a16:creationId xmlns:a16="http://schemas.microsoft.com/office/drawing/2014/main" id="{14B0A4F8-F65B-DC49-8908-E6074FECE8C3}"/>
              </a:ext>
            </a:extLst>
          </p:cNvPr>
          <p:cNvSpPr/>
          <p:nvPr/>
        </p:nvSpPr>
        <p:spPr>
          <a:xfrm>
            <a:off x="898071" y="0"/>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689AA0-0DC4-AD41-A4DF-E12614EE82E4}"/>
              </a:ext>
            </a:extLst>
          </p:cNvPr>
          <p:cNvSpPr/>
          <p:nvPr/>
        </p:nvSpPr>
        <p:spPr>
          <a:xfrm>
            <a:off x="2041071" y="1589314"/>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D3BD30-5BC6-5C4F-9CCD-FF97175899C2}"/>
              </a:ext>
            </a:extLst>
          </p:cNvPr>
          <p:cNvSpPr/>
          <p:nvPr/>
        </p:nvSpPr>
        <p:spPr>
          <a:xfrm>
            <a:off x="1469571" y="549728"/>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FC44E3F-82CE-EA44-985C-5187A1B9A06D}"/>
              </a:ext>
            </a:extLst>
          </p:cNvPr>
          <p:cNvSpPr/>
          <p:nvPr/>
        </p:nvSpPr>
        <p:spPr>
          <a:xfrm>
            <a:off x="7799614" y="511629"/>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E3544D0-739A-914A-865E-83CAEB24465A}"/>
              </a:ext>
            </a:extLst>
          </p:cNvPr>
          <p:cNvSpPr/>
          <p:nvPr/>
        </p:nvSpPr>
        <p:spPr>
          <a:xfrm>
            <a:off x="8398328" y="511628"/>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a16="http://schemas.microsoft.com/office/drawing/2014/main" id="{9C4A350B-126F-4F39-967A-07752DAA7890}"/>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75403" y="61909"/>
            <a:ext cx="10486467" cy="6711249"/>
          </a:xfrm>
          <a:prstGeom prst="rect">
            <a:avLst/>
          </a:prstGeom>
        </p:spPr>
      </p:pic>
      <p:sp>
        <p:nvSpPr>
          <p:cNvPr id="5" name="Rectangle 4">
            <a:extLst>
              <a:ext uri="{FF2B5EF4-FFF2-40B4-BE49-F238E27FC236}">
                <a16:creationId xmlns:a16="http://schemas.microsoft.com/office/drawing/2014/main" id="{A33F2407-785D-2143-A589-26C40DA9F401}"/>
              </a:ext>
            </a:extLst>
          </p:cNvPr>
          <p:cNvSpPr/>
          <p:nvPr/>
        </p:nvSpPr>
        <p:spPr>
          <a:xfrm>
            <a:off x="7915273" y="0"/>
            <a:ext cx="4276727" cy="6711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FE4E6E-5986-CF40-AC53-2CCD3056D98F}"/>
              </a:ext>
            </a:extLst>
          </p:cNvPr>
          <p:cNvSpPr/>
          <p:nvPr/>
        </p:nvSpPr>
        <p:spPr>
          <a:xfrm>
            <a:off x="7765373" y="1135602"/>
            <a:ext cx="1858027" cy="86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b="1" dirty="0">
                <a:solidFill>
                  <a:schemeClr val="tx1"/>
                </a:solidFill>
              </a:rPr>
            </a:br>
            <a:r>
              <a:rPr lang="en-US" sz="2800" b="1" dirty="0">
                <a:solidFill>
                  <a:schemeClr val="tx1"/>
                </a:solidFill>
              </a:rPr>
              <a:t>metals</a:t>
            </a:r>
          </a:p>
        </p:txBody>
      </p:sp>
      <p:sp>
        <p:nvSpPr>
          <p:cNvPr id="27" name="Rectangle 26">
            <a:extLst>
              <a:ext uri="{FF2B5EF4-FFF2-40B4-BE49-F238E27FC236}">
                <a16:creationId xmlns:a16="http://schemas.microsoft.com/office/drawing/2014/main" id="{BEDC7216-2308-BC47-B218-157AA7A56A0B}"/>
              </a:ext>
            </a:extLst>
          </p:cNvPr>
          <p:cNvSpPr/>
          <p:nvPr/>
        </p:nvSpPr>
        <p:spPr>
          <a:xfrm>
            <a:off x="259918" y="6025479"/>
            <a:ext cx="8034388" cy="70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D18D52-FE13-1844-BA55-F239787733E8}"/>
              </a:ext>
            </a:extLst>
          </p:cNvPr>
          <p:cNvSpPr/>
          <p:nvPr/>
        </p:nvSpPr>
        <p:spPr>
          <a:xfrm>
            <a:off x="7696182" y="2370461"/>
            <a:ext cx="2505878" cy="83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rPr>
              <a:t>non-metals</a:t>
            </a:r>
          </a:p>
        </p:txBody>
      </p:sp>
      <p:sp>
        <p:nvSpPr>
          <p:cNvPr id="16" name="Rectangle 15">
            <a:extLst>
              <a:ext uri="{FF2B5EF4-FFF2-40B4-BE49-F238E27FC236}">
                <a16:creationId xmlns:a16="http://schemas.microsoft.com/office/drawing/2014/main" id="{8D0F19D6-3D95-F843-8F3C-A08A9E740D22}"/>
              </a:ext>
            </a:extLst>
          </p:cNvPr>
          <p:cNvSpPr/>
          <p:nvPr/>
        </p:nvSpPr>
        <p:spPr>
          <a:xfrm>
            <a:off x="7463513" y="4648145"/>
            <a:ext cx="2971213" cy="83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rPr>
              <a:t>non-metals</a:t>
            </a:r>
          </a:p>
          <a:p>
            <a:pPr algn="ctr"/>
            <a:r>
              <a:rPr lang="en-US" sz="2000" b="1" dirty="0">
                <a:solidFill>
                  <a:schemeClr val="tx1"/>
                </a:solidFill>
              </a:rPr>
              <a:t>*</a:t>
            </a:r>
            <a:r>
              <a:rPr lang="en-US" sz="2000" b="1" i="1" dirty="0">
                <a:solidFill>
                  <a:schemeClr val="tx1"/>
                </a:solidFill>
              </a:rPr>
              <a:t>gases @ room temp</a:t>
            </a:r>
          </a:p>
        </p:txBody>
      </p:sp>
      <p:sp>
        <p:nvSpPr>
          <p:cNvPr id="17" name="Rectangle 16">
            <a:extLst>
              <a:ext uri="{FF2B5EF4-FFF2-40B4-BE49-F238E27FC236}">
                <a16:creationId xmlns:a16="http://schemas.microsoft.com/office/drawing/2014/main" id="{532AF03F-9D63-4F4E-AD78-11319BA1C725}"/>
              </a:ext>
            </a:extLst>
          </p:cNvPr>
          <p:cNvSpPr/>
          <p:nvPr/>
        </p:nvSpPr>
        <p:spPr>
          <a:xfrm>
            <a:off x="7445526" y="3300843"/>
            <a:ext cx="3007189" cy="86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b="1" dirty="0">
                <a:solidFill>
                  <a:schemeClr val="tx1"/>
                </a:solidFill>
              </a:rPr>
            </a:br>
            <a:r>
              <a:rPr lang="en-US" sz="2800" b="1" dirty="0">
                <a:solidFill>
                  <a:schemeClr val="tx1"/>
                </a:solidFill>
              </a:rPr>
              <a:t>metalloids </a:t>
            </a:r>
            <a:r>
              <a:rPr lang="en-US" sz="2400" b="1" dirty="0">
                <a:solidFill>
                  <a:schemeClr val="tx1"/>
                </a:solidFill>
              </a:rPr>
              <a:t>(semi-metals)</a:t>
            </a:r>
          </a:p>
        </p:txBody>
      </p:sp>
      <p:sp>
        <p:nvSpPr>
          <p:cNvPr id="2" name="Title 1">
            <a:extLst>
              <a:ext uri="{FF2B5EF4-FFF2-40B4-BE49-F238E27FC236}">
                <a16:creationId xmlns:a16="http://schemas.microsoft.com/office/drawing/2014/main" id="{79033328-DD55-4E2F-92D0-641874EDFE79}"/>
              </a:ext>
            </a:extLst>
          </p:cNvPr>
          <p:cNvSpPr>
            <a:spLocks noGrp="1"/>
          </p:cNvSpPr>
          <p:nvPr>
            <p:ph type="title" idx="4294967295"/>
          </p:nvPr>
        </p:nvSpPr>
        <p:spPr>
          <a:xfrm>
            <a:off x="1147136" y="268304"/>
            <a:ext cx="7756072" cy="951346"/>
          </a:xfrm>
        </p:spPr>
        <p:txBody>
          <a:bodyPr vert="horz" lIns="109728" tIns="109728" rIns="109728" bIns="91440" rtlCol="0" anchor="b">
            <a:normAutofit/>
          </a:bodyPr>
          <a:lstStyle/>
          <a:p>
            <a:pPr>
              <a:lnSpc>
                <a:spcPct val="125000"/>
              </a:lnSpc>
            </a:pPr>
            <a:r>
              <a:rPr lang="en-US" sz="2800" b="0" cap="all" dirty="0">
                <a:solidFill>
                  <a:schemeClr val="tx1"/>
                </a:solidFill>
              </a:rPr>
              <a:t>Table organization</a:t>
            </a:r>
          </a:p>
        </p:txBody>
      </p:sp>
    </p:spTree>
    <p:extLst>
      <p:ext uri="{BB962C8B-B14F-4D97-AF65-F5344CB8AC3E}">
        <p14:creationId xmlns:p14="http://schemas.microsoft.com/office/powerpoint/2010/main" val="9958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Content Placeholder 6" descr="A screenshot of a cell phone&#10;&#10;Description automatically generated">
            <a:extLst>
              <a:ext uri="{FF2B5EF4-FFF2-40B4-BE49-F238E27FC236}">
                <a16:creationId xmlns:a16="http://schemas.microsoft.com/office/drawing/2014/main" id="{E9F45276-FA35-F34E-B2BE-247402FB061A}"/>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74504" y="-106930"/>
            <a:ext cx="10488238" cy="7096032"/>
          </a:xfrm>
          <a:prstGeom prst="rect">
            <a:avLst/>
          </a:prstGeom>
        </p:spPr>
      </p:pic>
      <p:sp>
        <p:nvSpPr>
          <p:cNvPr id="14" name="Rectangle 13">
            <a:extLst>
              <a:ext uri="{FF2B5EF4-FFF2-40B4-BE49-F238E27FC236}">
                <a16:creationId xmlns:a16="http://schemas.microsoft.com/office/drawing/2014/main" id="{A083E570-6437-5241-BC61-BDE6C81D816B}"/>
              </a:ext>
            </a:extLst>
          </p:cNvPr>
          <p:cNvSpPr/>
          <p:nvPr/>
        </p:nvSpPr>
        <p:spPr>
          <a:xfrm>
            <a:off x="2772862" y="1879118"/>
            <a:ext cx="7660291" cy="1026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9D3C77-F61B-A144-A228-711AABE83131}"/>
              </a:ext>
            </a:extLst>
          </p:cNvPr>
          <p:cNvSpPr/>
          <p:nvPr/>
        </p:nvSpPr>
        <p:spPr>
          <a:xfrm>
            <a:off x="2772862" y="3124086"/>
            <a:ext cx="7660290" cy="1767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5EA8AE-AFD8-4E48-8279-DC68DBAADF27}"/>
              </a:ext>
            </a:extLst>
          </p:cNvPr>
          <p:cNvSpPr/>
          <p:nvPr/>
        </p:nvSpPr>
        <p:spPr>
          <a:xfrm>
            <a:off x="2772862" y="5020368"/>
            <a:ext cx="7795204" cy="1590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4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15"/>
                                        </p:tgtEl>
                                      </p:cBhvr>
                                    </p:animEffect>
                                    <p:anim calcmode="lin" valueType="num">
                                      <p:cBhvr>
                                        <p:cTn id="19" dur="1000"/>
                                        <p:tgtEl>
                                          <p:spTgt spid="15"/>
                                        </p:tgtEl>
                                        <p:attrNameLst>
                                          <p:attrName>ppt_x</p:attrName>
                                        </p:attrNameLst>
                                      </p:cBhvr>
                                      <p:tavLst>
                                        <p:tav tm="0">
                                          <p:val>
                                            <p:strVal val="ppt_x"/>
                                          </p:val>
                                        </p:tav>
                                        <p:tav tm="100000">
                                          <p:val>
                                            <p:strVal val="ppt_x"/>
                                          </p:val>
                                        </p:tav>
                                      </p:tavLst>
                                    </p:anim>
                                    <p:anim calcmode="lin" valueType="num">
                                      <p:cBhvr>
                                        <p:cTn id="20" dur="1000"/>
                                        <p:tgtEl>
                                          <p:spTgt spid="15"/>
                                        </p:tgtEl>
                                        <p:attrNameLst>
                                          <p:attrName>ppt_y</p:attrName>
                                        </p:attrNameLst>
                                      </p:cBhvr>
                                      <p:tavLst>
                                        <p:tav tm="0">
                                          <p:val>
                                            <p:strVal val="ppt_y"/>
                                          </p:val>
                                        </p:tav>
                                        <p:tav tm="100000">
                                          <p:val>
                                            <p:strVal val="ppt_y+.1"/>
                                          </p:val>
                                        </p:tav>
                                      </p:tavLst>
                                    </p:anim>
                                    <p:set>
                                      <p:cBhvr>
                                        <p:cTn id="21" dur="1" fill="hold">
                                          <p:stCondLst>
                                            <p:cond delay="9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16"/>
                                        </p:tgtEl>
                                      </p:cBhvr>
                                    </p:animEffect>
                                    <p:anim calcmode="lin" valueType="num">
                                      <p:cBhvr>
                                        <p:cTn id="26" dur="1000"/>
                                        <p:tgtEl>
                                          <p:spTgt spid="16"/>
                                        </p:tgtEl>
                                        <p:attrNameLst>
                                          <p:attrName>ppt_x</p:attrName>
                                        </p:attrNameLst>
                                      </p:cBhvr>
                                      <p:tavLst>
                                        <p:tav tm="0">
                                          <p:val>
                                            <p:strVal val="ppt_x"/>
                                          </p:val>
                                        </p:tav>
                                        <p:tav tm="100000">
                                          <p:val>
                                            <p:strVal val="ppt_x"/>
                                          </p:val>
                                        </p:tav>
                                      </p:tavLst>
                                    </p:anim>
                                    <p:anim calcmode="lin" valueType="num">
                                      <p:cBhvr>
                                        <p:cTn id="27" dur="1000"/>
                                        <p:tgtEl>
                                          <p:spTgt spid="16"/>
                                        </p:tgtEl>
                                        <p:attrNameLst>
                                          <p:attrName>ppt_y</p:attrName>
                                        </p:attrNameLst>
                                      </p:cBhvr>
                                      <p:tavLst>
                                        <p:tav tm="0">
                                          <p:val>
                                            <p:strVal val="ppt_y"/>
                                          </p:val>
                                        </p:tav>
                                        <p:tav tm="100000">
                                          <p:val>
                                            <p:strVal val="ppt_y+.1"/>
                                          </p:val>
                                        </p:tav>
                                      </p:tavLst>
                                    </p:anim>
                                    <p:set>
                                      <p:cBhvr>
                                        <p:cTn id="28"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8" name="Rectangle 37">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8658" y="599091"/>
            <a:ext cx="5706176" cy="4901848"/>
          </a:xfrm>
          <a:prstGeom prst="rect">
            <a:avLst/>
          </a:prstGeom>
        </p:spPr>
      </p:pic>
      <p:sp>
        <p:nvSpPr>
          <p:cNvPr id="42" name="Rectangle 41">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7973503" y="1709530"/>
            <a:ext cx="3754671" cy="2528515"/>
          </a:xfrm>
        </p:spPr>
        <p:txBody>
          <a:bodyPr vert="horz" lIns="109728" tIns="109728" rIns="109728" bIns="91440" rtlCol="0" anchor="b">
            <a:normAutofit fontScale="90000"/>
          </a:bodyPr>
          <a:lstStyle/>
          <a:p>
            <a:pPr algn="ctr">
              <a:lnSpc>
                <a:spcPct val="125000"/>
              </a:lnSpc>
            </a:pPr>
            <a:r>
              <a:rPr lang="en-US" b="0" cap="all" dirty="0">
                <a:solidFill>
                  <a:schemeClr val="tx2"/>
                </a:solidFill>
              </a:rPr>
              <a:t>Chemical families are organized </a:t>
            </a:r>
            <a:r>
              <a:rPr lang="en-US" cap="all" dirty="0">
                <a:solidFill>
                  <a:schemeClr val="tx2"/>
                </a:solidFill>
              </a:rPr>
              <a:t>vertically</a:t>
            </a:r>
            <a:r>
              <a:rPr lang="en-US" b="0" cap="all" dirty="0">
                <a:solidFill>
                  <a:schemeClr val="tx2"/>
                </a:solidFill>
              </a:rPr>
              <a:t> </a:t>
            </a:r>
            <a:br>
              <a:rPr lang="en-US" b="0" cap="all" dirty="0">
                <a:solidFill>
                  <a:schemeClr val="tx2"/>
                </a:solidFill>
              </a:rPr>
            </a:br>
            <a:endParaRPr lang="en-US" b="0" cap="all" dirty="0">
              <a:solidFill>
                <a:schemeClr val="tx2"/>
              </a:solidFill>
            </a:endParaRPr>
          </a:p>
        </p:txBody>
      </p:sp>
      <p:sp>
        <p:nvSpPr>
          <p:cNvPr id="44" name="Rectangle 43">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9F5144A-8C9B-1E4E-80B2-0D55CAD764F0}"/>
              </a:ext>
            </a:extLst>
          </p:cNvPr>
          <p:cNvCxnSpPr/>
          <p:nvPr/>
        </p:nvCxnSpPr>
        <p:spPr>
          <a:xfrm>
            <a:off x="9887919" y="3797085"/>
            <a:ext cx="0" cy="17038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434622" y="1113327"/>
            <a:ext cx="4862811"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ALKALI METALS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342534" y="3592780"/>
            <a:ext cx="5117253" cy="2505801"/>
          </a:xfrm>
        </p:spPr>
        <p:txBody>
          <a:bodyPr vert="horz" lIns="109728" tIns="109728" rIns="109728" bIns="91440" rtlCol="0" anchor="t">
            <a:noAutofit/>
          </a:bodyPr>
          <a:lstStyle/>
          <a:p>
            <a:pPr>
              <a:lnSpc>
                <a:spcPct val="130000"/>
              </a:lnSpc>
            </a:pPr>
            <a:r>
              <a:rPr lang="en-US" sz="1600" dirty="0"/>
              <a:t>(Group 1, excluding hydrogen)</a:t>
            </a:r>
          </a:p>
          <a:p>
            <a:pPr marL="285750" indent="-285750">
              <a:lnSpc>
                <a:spcPct val="130000"/>
              </a:lnSpc>
              <a:buFont typeface="Arial" panose="020B0604020202020204" pitchFamily="34" charset="0"/>
              <a:buChar char="•"/>
            </a:pPr>
            <a:r>
              <a:rPr lang="en-US" sz="1600" b="0" dirty="0"/>
              <a:t>Highly reactive</a:t>
            </a:r>
          </a:p>
          <a:p>
            <a:pPr marL="285750" indent="-285750">
              <a:lnSpc>
                <a:spcPct val="130000"/>
              </a:lnSpc>
              <a:buFont typeface="Arial" panose="020B0604020202020204" pitchFamily="34" charset="0"/>
              <a:buChar char="•"/>
            </a:pPr>
            <a:r>
              <a:rPr lang="en-US" sz="1600" b="0" dirty="0"/>
              <a:t>Reactivity increases as you go down the table</a:t>
            </a:r>
          </a:p>
          <a:p>
            <a:pPr marL="285750" indent="-285750">
              <a:lnSpc>
                <a:spcPct val="130000"/>
              </a:lnSpc>
              <a:buFont typeface="Arial" panose="020B0604020202020204" pitchFamily="34" charset="0"/>
              <a:buChar char="•"/>
            </a:pPr>
            <a:r>
              <a:rPr lang="en-US" sz="1600" b="0" dirty="0"/>
              <a:t>React with both oxygen and water</a:t>
            </a:r>
          </a:p>
          <a:p>
            <a:pPr marL="285750" indent="-285750">
              <a:lnSpc>
                <a:spcPct val="130000"/>
              </a:lnSpc>
              <a:buFont typeface="Arial" panose="020B0604020202020204" pitchFamily="34" charset="0"/>
              <a:buChar char="•"/>
            </a:pPr>
            <a:r>
              <a:rPr lang="en-US" sz="1600" b="0" i="1" dirty="0"/>
              <a:t>Low melting points (all below 200˚C)</a:t>
            </a:r>
          </a:p>
          <a:p>
            <a:pPr marL="285750" indent="-285750">
              <a:lnSpc>
                <a:spcPct val="130000"/>
              </a:lnSpc>
              <a:buFont typeface="Arial" panose="020B0604020202020204" pitchFamily="34" charset="0"/>
              <a:buChar char="•"/>
            </a:pPr>
            <a:r>
              <a:rPr lang="en-US" sz="1600" b="0" i="1" dirty="0"/>
              <a:t>Soft and can be cut with knife</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pic>
        <p:nvPicPr>
          <p:cNvPr id="18" name="Picture 17">
            <a:extLst>
              <a:ext uri="{FF2B5EF4-FFF2-40B4-BE49-F238E27FC236}">
                <a16:creationId xmlns:a16="http://schemas.microsoft.com/office/drawing/2014/main" id="{8E514C55-0644-B342-9DCF-8B3E86AFD20F}"/>
              </a:ext>
            </a:extLst>
          </p:cNvPr>
          <p:cNvPicPr>
            <a:picLocks noChangeAspect="1"/>
          </p:cNvPicPr>
          <p:nvPr/>
        </p:nvPicPr>
        <p:blipFill>
          <a:blip r:embed="rId3"/>
          <a:stretch>
            <a:fillRect/>
          </a:stretch>
        </p:blipFill>
        <p:spPr>
          <a:xfrm>
            <a:off x="8629500" y="3707541"/>
            <a:ext cx="2106144" cy="2905026"/>
          </a:xfrm>
          <a:prstGeom prst="rect">
            <a:avLst/>
          </a:prstGeom>
        </p:spPr>
      </p:pic>
      <p:sp>
        <p:nvSpPr>
          <p:cNvPr id="3" name="Oval 2">
            <a:extLst>
              <a:ext uri="{FF2B5EF4-FFF2-40B4-BE49-F238E27FC236}">
                <a16:creationId xmlns:a16="http://schemas.microsoft.com/office/drawing/2014/main" id="{C77C3316-4320-DC49-9976-FEBF45C8FB31}"/>
              </a:ext>
            </a:extLst>
          </p:cNvPr>
          <p:cNvSpPr/>
          <p:nvPr/>
        </p:nvSpPr>
        <p:spPr>
          <a:xfrm>
            <a:off x="7462157" y="1523081"/>
            <a:ext cx="636814"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8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249082" y="1113052"/>
            <a:ext cx="5789163"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ALKALINE EARTH METALS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434622" y="3502105"/>
            <a:ext cx="5117253" cy="3224159"/>
          </a:xfrm>
        </p:spPr>
        <p:txBody>
          <a:bodyPr vert="horz" lIns="109728" tIns="109728" rIns="109728" bIns="91440" rtlCol="0" anchor="t">
            <a:noAutofit/>
          </a:bodyPr>
          <a:lstStyle/>
          <a:p>
            <a:pPr indent="0">
              <a:lnSpc>
                <a:spcPct val="130000"/>
              </a:lnSpc>
              <a:buFont typeface="Corbel" panose="020B0503020204020204" pitchFamily="34" charset="0"/>
              <a:buNone/>
            </a:pPr>
            <a:r>
              <a:rPr lang="en-US" sz="1400" dirty="0"/>
              <a:t>(Group 2)</a:t>
            </a:r>
          </a:p>
          <a:p>
            <a:pPr marL="171450" indent="-171450">
              <a:lnSpc>
                <a:spcPct val="130000"/>
              </a:lnSpc>
              <a:buFont typeface="Arial" panose="020B0604020202020204" pitchFamily="34" charset="0"/>
              <a:buChar char="•"/>
            </a:pPr>
            <a:r>
              <a:rPr lang="en-US" sz="1400" b="0" dirty="0"/>
              <a:t>Less reactive than alkali but will burn in air if heated</a:t>
            </a:r>
          </a:p>
          <a:p>
            <a:pPr marL="171450" indent="-171450">
              <a:lnSpc>
                <a:spcPct val="130000"/>
              </a:lnSpc>
              <a:buFont typeface="Arial" panose="020B0604020202020204" pitchFamily="34" charset="0"/>
              <a:buChar char="•"/>
            </a:pPr>
            <a:r>
              <a:rPr lang="en-US" sz="1400" b="0" dirty="0"/>
              <a:t>Produce </a:t>
            </a:r>
            <a:r>
              <a:rPr lang="en-US" sz="1400" dirty="0"/>
              <a:t>bright flam</a:t>
            </a:r>
            <a:r>
              <a:rPr lang="en-US" sz="1400" b="0" dirty="0"/>
              <a:t>es and are used in fireworks</a:t>
            </a:r>
          </a:p>
          <a:p>
            <a:pPr marL="171450" indent="-171450">
              <a:lnSpc>
                <a:spcPct val="130000"/>
              </a:lnSpc>
              <a:buFont typeface="Arial" panose="020B0604020202020204" pitchFamily="34" charset="0"/>
              <a:buChar char="•"/>
            </a:pPr>
            <a:r>
              <a:rPr lang="en-US" sz="1400" b="0" dirty="0"/>
              <a:t>React with water but less vigorously than alkali</a:t>
            </a:r>
          </a:p>
          <a:p>
            <a:pPr marL="171450" indent="-171450">
              <a:lnSpc>
                <a:spcPct val="130000"/>
              </a:lnSpc>
              <a:buFont typeface="Arial" panose="020B0604020202020204" pitchFamily="34" charset="0"/>
              <a:buChar char="•"/>
            </a:pPr>
            <a:r>
              <a:rPr lang="en-US" sz="1400" b="0" i="1" dirty="0"/>
              <a:t>Low melting points (all below 200˚C)</a:t>
            </a:r>
          </a:p>
          <a:p>
            <a:pPr marL="171450" indent="-171450">
              <a:lnSpc>
                <a:spcPct val="130000"/>
              </a:lnSpc>
              <a:buFont typeface="Arial" panose="020B0604020202020204" pitchFamily="34" charset="0"/>
              <a:buChar char="•"/>
            </a:pPr>
            <a:r>
              <a:rPr lang="en-US" sz="1400" b="0" i="1" dirty="0"/>
              <a:t>Soft and can be cut with knife</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sp>
        <p:nvSpPr>
          <p:cNvPr id="16" name="Oval 15">
            <a:extLst>
              <a:ext uri="{FF2B5EF4-FFF2-40B4-BE49-F238E27FC236}">
                <a16:creationId xmlns:a16="http://schemas.microsoft.com/office/drawing/2014/main" id="{311C3C2C-D3FC-9141-9F82-BBE754A7772D}"/>
              </a:ext>
            </a:extLst>
          </p:cNvPr>
          <p:cNvSpPr/>
          <p:nvPr/>
        </p:nvSpPr>
        <p:spPr>
          <a:xfrm>
            <a:off x="7830400" y="1324605"/>
            <a:ext cx="745312"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4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434622" y="1113327"/>
            <a:ext cx="4862811"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HALOGENS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192306" y="3038073"/>
            <a:ext cx="5844002" cy="3339373"/>
          </a:xfrm>
        </p:spPr>
        <p:txBody>
          <a:bodyPr vert="horz" lIns="109728" tIns="109728" rIns="109728" bIns="91440" rtlCol="0" anchor="t">
            <a:noAutofit/>
          </a:bodyPr>
          <a:lstStyle/>
          <a:p>
            <a:endParaRPr lang="en-US" sz="900" b="0" dirty="0"/>
          </a:p>
          <a:p>
            <a:r>
              <a:rPr lang="en-US" sz="1400" dirty="0"/>
              <a:t>(Group 17)</a:t>
            </a:r>
          </a:p>
          <a:p>
            <a:pPr marL="171450" indent="-171450">
              <a:buFont typeface="Arial" panose="020B0604020202020204" pitchFamily="34" charset="0"/>
              <a:buChar char="•"/>
            </a:pPr>
            <a:r>
              <a:rPr lang="en-US" sz="1400" b="0" dirty="0"/>
              <a:t>Non-metals</a:t>
            </a:r>
          </a:p>
          <a:p>
            <a:pPr marL="171450" indent="-171450">
              <a:buFont typeface="Arial" panose="020B0604020202020204" pitchFamily="34" charset="0"/>
              <a:buChar char="•"/>
            </a:pPr>
            <a:r>
              <a:rPr lang="en-US" sz="1400" b="0" dirty="0"/>
              <a:t>Highly reactive</a:t>
            </a:r>
          </a:p>
          <a:p>
            <a:r>
              <a:rPr lang="en-US" sz="1400" b="0" dirty="0"/>
              <a:t>States at room temp:</a:t>
            </a:r>
          </a:p>
          <a:p>
            <a:pPr marL="171450" lvl="1" indent="-171450">
              <a:lnSpc>
                <a:spcPct val="100000"/>
              </a:lnSpc>
              <a:buFont typeface="Arial" panose="020B0604020202020204" pitchFamily="34" charset="0"/>
              <a:buChar char="•"/>
            </a:pPr>
            <a:r>
              <a:rPr lang="en-US" sz="1400" dirty="0"/>
              <a:t>    Fluorine and chlorine = gases</a:t>
            </a:r>
          </a:p>
          <a:p>
            <a:pPr marL="171450" lvl="1" indent="-171450">
              <a:lnSpc>
                <a:spcPct val="100000"/>
              </a:lnSpc>
              <a:buFont typeface="Arial" panose="020B0604020202020204" pitchFamily="34" charset="0"/>
              <a:buChar char="•"/>
            </a:pPr>
            <a:r>
              <a:rPr lang="en-US" sz="1400" dirty="0"/>
              <a:t>    Bromine = liquid </a:t>
            </a:r>
          </a:p>
          <a:p>
            <a:pPr marL="171450" lvl="1" indent="-171450">
              <a:lnSpc>
                <a:spcPct val="100000"/>
              </a:lnSpc>
              <a:buFont typeface="Arial" panose="020B0604020202020204" pitchFamily="34" charset="0"/>
              <a:buChar char="•"/>
            </a:pPr>
            <a:r>
              <a:rPr lang="en-US" sz="1400" dirty="0"/>
              <a:t>    Iodine = solid</a:t>
            </a:r>
          </a:p>
          <a:p>
            <a:pPr marL="171450" indent="-171450">
              <a:buFont typeface="Arial" panose="020B0604020202020204" pitchFamily="34" charset="0"/>
              <a:buChar char="•"/>
            </a:pPr>
            <a:r>
              <a:rPr lang="en-US" sz="1400" b="0" i="1" dirty="0"/>
              <a:t>Astatine is  v. rare (no one has collected enough to determine its physical properties)</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sp>
        <p:nvSpPr>
          <p:cNvPr id="16" name="Oval 15">
            <a:extLst>
              <a:ext uri="{FF2B5EF4-FFF2-40B4-BE49-F238E27FC236}">
                <a16:creationId xmlns:a16="http://schemas.microsoft.com/office/drawing/2014/main" id="{4A6FDFF3-4938-8145-BA7D-5D72B2CA6A74}"/>
              </a:ext>
            </a:extLst>
          </p:cNvPr>
          <p:cNvSpPr/>
          <p:nvPr/>
        </p:nvSpPr>
        <p:spPr>
          <a:xfrm>
            <a:off x="9517106" y="1230138"/>
            <a:ext cx="636814"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434622" y="1113327"/>
            <a:ext cx="4862811"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NOBLE GASES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181863" y="3470083"/>
            <a:ext cx="5562737" cy="2505801"/>
          </a:xfrm>
        </p:spPr>
        <p:txBody>
          <a:bodyPr vert="horz" lIns="109728" tIns="109728" rIns="109728" bIns="91440" rtlCol="0" anchor="t">
            <a:noAutofit/>
          </a:bodyPr>
          <a:lstStyle/>
          <a:p>
            <a:pPr>
              <a:lnSpc>
                <a:spcPct val="100000"/>
              </a:lnSpc>
            </a:pPr>
            <a:r>
              <a:rPr lang="en-US" dirty="0"/>
              <a:t>(Group 18)</a:t>
            </a:r>
          </a:p>
          <a:p>
            <a:pPr marL="285750" indent="-285750">
              <a:lnSpc>
                <a:spcPct val="100000"/>
              </a:lnSpc>
              <a:buFont typeface="Arial" panose="020B0604020202020204" pitchFamily="34" charset="0"/>
              <a:buChar char="•"/>
            </a:pPr>
            <a:r>
              <a:rPr lang="en-US" b="0" dirty="0"/>
              <a:t>Most stable</a:t>
            </a:r>
          </a:p>
          <a:p>
            <a:pPr marL="285750" indent="-285750">
              <a:lnSpc>
                <a:spcPct val="100000"/>
              </a:lnSpc>
              <a:buFont typeface="Arial" panose="020B0604020202020204" pitchFamily="34" charset="0"/>
              <a:buChar char="•"/>
            </a:pPr>
            <a:r>
              <a:rPr lang="en-US" b="0" dirty="0"/>
              <a:t>Unreactive</a:t>
            </a:r>
          </a:p>
          <a:p>
            <a:pPr>
              <a:lnSpc>
                <a:spcPct val="100000"/>
              </a:lnSpc>
            </a:pPr>
            <a:r>
              <a:rPr lang="en-US" b="0" dirty="0"/>
              <a:t>At room temp:</a:t>
            </a:r>
          </a:p>
          <a:p>
            <a:pPr marL="285750" lvl="1" indent="-285750">
              <a:lnSpc>
                <a:spcPct val="100000"/>
              </a:lnSpc>
              <a:buFont typeface="Arial" panose="020B0604020202020204" pitchFamily="34" charset="0"/>
              <a:buChar char="•"/>
            </a:pPr>
            <a:r>
              <a:rPr lang="en-US" dirty="0" err="1"/>
              <a:t>colourless</a:t>
            </a:r>
            <a:endParaRPr lang="en-US" dirty="0"/>
          </a:p>
          <a:p>
            <a:pPr marL="285750" lvl="1" indent="-285750">
              <a:lnSpc>
                <a:spcPct val="100000"/>
              </a:lnSpc>
              <a:buFont typeface="Arial" panose="020B0604020202020204" pitchFamily="34" charset="0"/>
              <a:buChar char="•"/>
            </a:pPr>
            <a:r>
              <a:rPr lang="en-US" dirty="0"/>
              <a:t>odorless</a:t>
            </a:r>
          </a:p>
          <a:p>
            <a:pPr marL="285750" lvl="1" indent="-285750">
              <a:lnSpc>
                <a:spcPct val="100000"/>
              </a:lnSpc>
              <a:buFont typeface="Arial" panose="020B0604020202020204" pitchFamily="34" charset="0"/>
              <a:buChar char="•"/>
            </a:pPr>
            <a:r>
              <a:rPr lang="en-US" dirty="0"/>
              <a:t>gases</a:t>
            </a:r>
          </a:p>
          <a:p>
            <a:pPr marL="285750" indent="-285750">
              <a:lnSpc>
                <a:spcPct val="100000"/>
              </a:lnSpc>
              <a:buFont typeface="Arial" panose="020B0604020202020204" pitchFamily="34" charset="0"/>
              <a:buChar char="•"/>
            </a:pPr>
            <a:r>
              <a:rPr lang="en-US" b="0" dirty="0"/>
              <a:t>Some glow (use electricity to ‘excite’ atom)</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pic>
        <p:nvPicPr>
          <p:cNvPr id="16" name="Picture 2" descr="Image result for chemistry cat meme">
            <a:extLst>
              <a:ext uri="{FF2B5EF4-FFF2-40B4-BE49-F238E27FC236}">
                <a16:creationId xmlns:a16="http://schemas.microsoft.com/office/drawing/2014/main" id="{4DA10028-4FA1-3E4C-9526-39237B172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305" y="160725"/>
            <a:ext cx="3012073" cy="2972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hemistry cat meme">
            <a:extLst>
              <a:ext uri="{FF2B5EF4-FFF2-40B4-BE49-F238E27FC236}">
                <a16:creationId xmlns:a16="http://schemas.microsoft.com/office/drawing/2014/main" id="{A452B627-238C-D545-B7C1-B8AA6886D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695" y="3301408"/>
            <a:ext cx="3201291" cy="2397878"/>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6C66F5AA-9943-8643-9257-86D2C1050FD2}"/>
              </a:ext>
            </a:extLst>
          </p:cNvPr>
          <p:cNvSpPr/>
          <p:nvPr/>
        </p:nvSpPr>
        <p:spPr>
          <a:xfrm>
            <a:off x="9964273" y="1042687"/>
            <a:ext cx="636814"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8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ppt_w</p:attrName>
                                        </p:attrNameLst>
                                      </p:cBhvr>
                                      <p:tavLst>
                                        <p:tav tm="0" fmla="#ppt_w*sin(2.5*pi*$)">
                                          <p:val>
                                            <p:fltVal val="0"/>
                                          </p:val>
                                        </p:tav>
                                        <p:tav tm="100000">
                                          <p:val>
                                            <p:fltVal val="1"/>
                                          </p:val>
                                        </p:tav>
                                      </p:tavLst>
                                    </p:anim>
                                    <p:anim calcmode="lin" valueType="num">
                                      <p:cBhvr>
                                        <p:cTn id="1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ssolve">
                                      <p:cBhvr>
                                        <p:cTn id="19" dur="500"/>
                                        <p:tgtEl>
                                          <p:spTgt spid="4">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dissolve">
                                      <p:cBhvr>
                                        <p:cTn id="35" dur="500"/>
                                        <p:tgtEl>
                                          <p:spTgt spid="4">
                                            <p:txEl>
                                              <p:pRg st="3" end="3"/>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dissolve">
                                      <p:cBhvr>
                                        <p:cTn id="38" dur="500"/>
                                        <p:tgtEl>
                                          <p:spTgt spid="4">
                                            <p:txEl>
                                              <p:pRg st="4" end="4"/>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dissolve">
                                      <p:cBhvr>
                                        <p:cTn id="41" dur="500"/>
                                        <p:tgtEl>
                                          <p:spTgt spid="4">
                                            <p:txEl>
                                              <p:pRg st="5" end="5"/>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dissolve">
                                      <p:cBhvr>
                                        <p:cTn id="44" dur="500"/>
                                        <p:tgtEl>
                                          <p:spTgt spid="4">
                                            <p:txEl>
                                              <p:pRg st="6" end="6"/>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dissolv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3EC4145-1F24-487A-8FD5-AE330D2E6531}"/>
              </a:ext>
            </a:extLst>
          </p:cNvPr>
          <p:cNvSpPr>
            <a:spLocks noGrp="1"/>
          </p:cNvSpPr>
          <p:nvPr>
            <p:ph type="title"/>
          </p:nvPr>
        </p:nvSpPr>
        <p:spPr>
          <a:xfrm>
            <a:off x="402347" y="252944"/>
            <a:ext cx="3919220" cy="1118656"/>
          </a:xfrm>
        </p:spPr>
        <p:txBody>
          <a:bodyPr vert="horz" lIns="109728" tIns="109728" rIns="109728" bIns="91440" rtlCol="0" anchor="b">
            <a:normAutofit/>
          </a:bodyPr>
          <a:lstStyle/>
          <a:p>
            <a:pPr algn="ctr"/>
            <a:r>
              <a:rPr lang="en-US" dirty="0">
                <a:solidFill>
                  <a:schemeClr val="bg1"/>
                </a:solidFill>
              </a:rPr>
              <a:t>Periodic Table</a:t>
            </a:r>
          </a:p>
        </p:txBody>
      </p:sp>
      <p:sp>
        <p:nvSpPr>
          <p:cNvPr id="23" name="Rectangle 22">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26DA9FEB-8579-5613-FE2D-F3B5D636E12D}"/>
              </a:ext>
            </a:extLst>
          </p:cNvPr>
          <p:cNvGraphicFramePr>
            <a:graphicFrameLocks noChangeAspect="1"/>
          </p:cNvGraphicFramePr>
          <p:nvPr>
            <p:extLst>
              <p:ext uri="{D42A27DB-BD31-4B8C-83A1-F6EECF244321}">
                <p14:modId xmlns:p14="http://schemas.microsoft.com/office/powerpoint/2010/main" val="2910552260"/>
              </p:ext>
            </p:extLst>
          </p:nvPr>
        </p:nvGraphicFramePr>
        <p:xfrm>
          <a:off x="6092951" y="344412"/>
          <a:ext cx="4211637" cy="5418137"/>
        </p:xfrm>
        <a:graphic>
          <a:graphicData uri="http://schemas.openxmlformats.org/presentationml/2006/ole">
            <mc:AlternateContent xmlns:mc="http://schemas.openxmlformats.org/markup-compatibility/2006">
              <mc:Choice xmlns:v="urn:schemas-microsoft-com:vml" Requires="v">
                <p:oleObj name="Document" r:id="rId3" imgW="5943600" imgH="7645400" progId="Word.Document.12">
                  <p:embed/>
                </p:oleObj>
              </mc:Choice>
              <mc:Fallback>
                <p:oleObj name="Document" r:id="rId3" imgW="5943600" imgH="7645400" progId="Word.Document.12">
                  <p:embed/>
                  <p:pic>
                    <p:nvPicPr>
                      <p:cNvPr id="0" name=""/>
                      <p:cNvPicPr/>
                      <p:nvPr/>
                    </p:nvPicPr>
                    <p:blipFill>
                      <a:blip r:embed="rId4"/>
                      <a:stretch>
                        <a:fillRect/>
                      </a:stretch>
                    </p:blipFill>
                    <p:spPr>
                      <a:xfrm>
                        <a:off x="6092951" y="344412"/>
                        <a:ext cx="4211637" cy="5418137"/>
                      </a:xfrm>
                      <a:prstGeom prst="rect">
                        <a:avLst/>
                      </a:prstGeom>
                    </p:spPr>
                  </p:pic>
                </p:oleObj>
              </mc:Fallback>
            </mc:AlternateContent>
          </a:graphicData>
        </a:graphic>
      </p:graphicFrame>
      <p:pic>
        <p:nvPicPr>
          <p:cNvPr id="2050" name="Picture 2" descr="An Introduction To Pencil and Crayon Drawing | Superprof">
            <a:extLst>
              <a:ext uri="{FF2B5EF4-FFF2-40B4-BE49-F238E27FC236}">
                <a16:creationId xmlns:a16="http://schemas.microsoft.com/office/drawing/2014/main" id="{49BFB4C8-A438-E27F-5EB1-829550D2D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64" y="2548280"/>
            <a:ext cx="4166303" cy="277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9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9723A0-D41B-4C41-8D49-B56A87465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467"/>
            <a:ext cx="64291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2F56277A-7624-4094-910F-977AE0385B2A}"/>
              </a:ext>
            </a:extLst>
          </p:cNvPr>
          <p:cNvPicPr>
            <a:picLocks noGrp="1" noChangeAspect="1"/>
          </p:cNvPicPr>
          <p:nvPr>
            <p:ph sz="quarter" idx="13"/>
          </p:nvPr>
        </p:nvPicPr>
        <p:blipFill>
          <a:blip r:embed="rId2"/>
          <a:stretch>
            <a:fillRect/>
          </a:stretch>
        </p:blipFill>
        <p:spPr>
          <a:xfrm>
            <a:off x="2808871" y="1308408"/>
            <a:ext cx="7238255" cy="4273187"/>
          </a:xfrm>
          <a:prstGeom prst="rect">
            <a:avLst/>
          </a:prstGeom>
        </p:spPr>
      </p:pic>
      <p:sp>
        <p:nvSpPr>
          <p:cNvPr id="13" name="Rectangle 12">
            <a:extLst>
              <a:ext uri="{FF2B5EF4-FFF2-40B4-BE49-F238E27FC236}">
                <a16:creationId xmlns:a16="http://schemas.microsoft.com/office/drawing/2014/main" id="{CB8E2193-D83A-4F93-AA5A-6B128ADC2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15" y="6214533"/>
            <a:ext cx="11599127" cy="64346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0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1" name="Rectangle 30">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iagram&#10;&#10;Description automatically generated">
            <a:hlinkClick r:id="rId3"/>
            <a:extLst>
              <a:ext uri="{FF2B5EF4-FFF2-40B4-BE49-F238E27FC236}">
                <a16:creationId xmlns:a16="http://schemas.microsoft.com/office/drawing/2014/main" id="{FA7E4F1A-5AB3-BC4F-9213-0FED113556BA}"/>
              </a:ext>
            </a:extLst>
          </p:cNvPr>
          <p:cNvPicPr>
            <a:picLocks noChangeAspect="1"/>
          </p:cNvPicPr>
          <p:nvPr/>
        </p:nvPicPr>
        <p:blipFill>
          <a:blip r:embed="rId4"/>
          <a:stretch>
            <a:fillRect/>
          </a:stretch>
        </p:blipFill>
        <p:spPr>
          <a:xfrm>
            <a:off x="5021732" y="1002347"/>
            <a:ext cx="7059356" cy="4853306"/>
          </a:xfrm>
          <a:prstGeom prst="rect">
            <a:avLst/>
          </a:prstGeom>
        </p:spPr>
      </p:pic>
      <p:sp>
        <p:nvSpPr>
          <p:cNvPr id="39" name="Rectangle 3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0C02C2B-6993-0844-BF14-A6702F74450C}"/>
              </a:ext>
            </a:extLst>
          </p:cNvPr>
          <p:cNvSpPr txBox="1">
            <a:spLocks/>
          </p:cNvSpPr>
          <p:nvPr/>
        </p:nvSpPr>
        <p:spPr>
          <a:xfrm>
            <a:off x="613596" y="1095506"/>
            <a:ext cx="3754671" cy="4854943"/>
          </a:xfrm>
          <a:prstGeom prst="rect">
            <a:avLst/>
          </a:prstGeom>
        </p:spPr>
        <p:txBody>
          <a:bodyPr vert="horz" lIns="109728" tIns="109728" rIns="109728" bIns="91440" rtlCol="0" anchor="b">
            <a:normAutofit fontScale="62500" lnSpcReduction="200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25000"/>
              </a:lnSpc>
            </a:pPr>
            <a:r>
              <a:rPr lang="en-US" b="0" cap="all" dirty="0">
                <a:solidFill>
                  <a:schemeClr val="bg1"/>
                </a:solidFill>
              </a:rPr>
              <a:t>Start with the 9 elements you discovered yesterday – are the properties consistent with your data?</a:t>
            </a:r>
          </a:p>
          <a:p>
            <a:pPr algn="ctr">
              <a:lnSpc>
                <a:spcPct val="125000"/>
              </a:lnSpc>
            </a:pPr>
            <a:r>
              <a:rPr lang="en-US" b="0" cap="all" dirty="0">
                <a:solidFill>
                  <a:schemeClr val="bg1"/>
                </a:solidFill>
              </a:rPr>
              <a:t>Look at other elements. Do you notice a trend in the table anywhere?</a:t>
            </a:r>
          </a:p>
        </p:txBody>
      </p:sp>
      <p:sp>
        <p:nvSpPr>
          <p:cNvPr id="2" name="Title 1">
            <a:extLst>
              <a:ext uri="{FF2B5EF4-FFF2-40B4-BE49-F238E27FC236}">
                <a16:creationId xmlns:a16="http://schemas.microsoft.com/office/drawing/2014/main" id="{65A8C0C8-DE9A-6A43-AEE2-49C351DE171D}"/>
              </a:ext>
            </a:extLst>
          </p:cNvPr>
          <p:cNvSpPr>
            <a:spLocks noGrp="1"/>
          </p:cNvSpPr>
          <p:nvPr>
            <p:ph type="title"/>
          </p:nvPr>
        </p:nvSpPr>
        <p:spPr>
          <a:xfrm>
            <a:off x="4632135" y="225925"/>
            <a:ext cx="7692686" cy="658208"/>
          </a:xfrm>
          <a:solidFill>
            <a:schemeClr val="tx2"/>
          </a:solidFill>
        </p:spPr>
        <p:txBody>
          <a:bodyPr vert="horz" lIns="109728" tIns="109728" rIns="109728" bIns="91440" rtlCol="0" anchor="b">
            <a:normAutofit fontScale="90000"/>
          </a:bodyPr>
          <a:lstStyle/>
          <a:p>
            <a:pPr algn="ctr">
              <a:lnSpc>
                <a:spcPct val="125000"/>
              </a:lnSpc>
            </a:pPr>
            <a:r>
              <a:rPr lang="en-US" cap="all" dirty="0">
                <a:solidFill>
                  <a:schemeClr val="bg1"/>
                </a:solidFill>
              </a:rPr>
              <a:t>Interactive Periodic Table</a:t>
            </a:r>
          </a:p>
        </p:txBody>
      </p:sp>
      <p:pic>
        <p:nvPicPr>
          <p:cNvPr id="12" name="Content Placeholder 4" descr="Qr code&#10;&#10;Description automatically generated">
            <a:extLst>
              <a:ext uri="{FF2B5EF4-FFF2-40B4-BE49-F238E27FC236}">
                <a16:creationId xmlns:a16="http://schemas.microsoft.com/office/drawing/2014/main" id="{CE0ECC52-1364-184F-A13E-3C7F53E7F337}"/>
              </a:ext>
            </a:extLst>
          </p:cNvPr>
          <p:cNvPicPr>
            <a:picLocks noGrp="1" noChangeAspect="1"/>
          </p:cNvPicPr>
          <p:nvPr>
            <p:ph idx="1"/>
          </p:nvPr>
        </p:nvPicPr>
        <p:blipFill rotWithShape="1">
          <a:blip r:embed="rId5"/>
          <a:srcRect l="7768" t="11387" r="8684" b="5596"/>
          <a:stretch/>
        </p:blipFill>
        <p:spPr>
          <a:xfrm>
            <a:off x="5852509" y="1110058"/>
            <a:ext cx="5158154" cy="5016893"/>
          </a:xfrm>
          <a:prstGeom prst="rect">
            <a:avLst/>
          </a:prstGeom>
        </p:spPr>
      </p:pic>
    </p:spTree>
    <p:extLst>
      <p:ext uri="{BB962C8B-B14F-4D97-AF65-F5344CB8AC3E}">
        <p14:creationId xmlns:p14="http://schemas.microsoft.com/office/powerpoint/2010/main" val="384668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818B-C441-7527-A991-15B9D00C4D6C}"/>
              </a:ext>
            </a:extLst>
          </p:cNvPr>
          <p:cNvSpPr>
            <a:spLocks noGrp="1"/>
          </p:cNvSpPr>
          <p:nvPr>
            <p:ph type="title"/>
          </p:nvPr>
        </p:nvSpPr>
        <p:spPr/>
        <p:txBody>
          <a:bodyPr/>
          <a:lstStyle/>
          <a:p>
            <a:pPr algn="ctr"/>
            <a:r>
              <a:rPr lang="en-US" dirty="0"/>
              <a:t>Metals,</a:t>
            </a:r>
            <a:br>
              <a:rPr lang="en-US" dirty="0"/>
            </a:br>
            <a:r>
              <a:rPr lang="en-US" dirty="0"/>
              <a:t>Nonmetals &amp; Metalloids</a:t>
            </a:r>
          </a:p>
        </p:txBody>
      </p:sp>
      <p:pic>
        <p:nvPicPr>
          <p:cNvPr id="1026" name="Picture 2" descr="How to do a Venn Diagramm in Google Slides | Slidesgo">
            <a:extLst>
              <a:ext uri="{FF2B5EF4-FFF2-40B4-BE49-F238E27FC236}">
                <a16:creationId xmlns:a16="http://schemas.microsoft.com/office/drawing/2014/main" id="{29870B87-0B49-685B-87D7-A43F132F8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33" r="11333"/>
          <a:stretch/>
        </p:blipFill>
        <p:spPr bwMode="auto">
          <a:xfrm>
            <a:off x="4824487" y="138672"/>
            <a:ext cx="7187282" cy="616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7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80706B4B-0CB4-FE32-2A7A-D25880AF907D}"/>
              </a:ext>
            </a:extLst>
          </p:cNvPr>
          <p:cNvPicPr>
            <a:picLocks noRot="1" noChangeAspect="1"/>
          </p:cNvPicPr>
          <p:nvPr>
            <a:videoFile r:link="rId1"/>
          </p:nvPr>
        </p:nvPicPr>
        <p:blipFill>
          <a:blip r:embed="rId3"/>
          <a:stretch>
            <a:fillRect/>
          </a:stretch>
        </p:blipFill>
        <p:spPr>
          <a:xfrm>
            <a:off x="508000" y="271780"/>
            <a:ext cx="10999099" cy="6214491"/>
          </a:xfrm>
          <a:prstGeom prst="rect">
            <a:avLst/>
          </a:prstGeom>
        </p:spPr>
      </p:pic>
    </p:spTree>
    <p:extLst>
      <p:ext uri="{BB962C8B-B14F-4D97-AF65-F5344CB8AC3E}">
        <p14:creationId xmlns:p14="http://schemas.microsoft.com/office/powerpoint/2010/main" val="26313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3C651C-A21A-48FB-BBEE-FF9FF458B55E}"/>
              </a:ext>
            </a:extLst>
          </p:cNvPr>
          <p:cNvSpPr>
            <a:spLocks noGrp="1"/>
          </p:cNvSpPr>
          <p:nvPr>
            <p:ph type="title"/>
          </p:nvPr>
        </p:nvSpPr>
        <p:spPr>
          <a:xfrm>
            <a:off x="518932" y="728303"/>
            <a:ext cx="3805096" cy="3448433"/>
          </a:xfrm>
        </p:spPr>
        <p:txBody>
          <a:bodyPr/>
          <a:lstStyle/>
          <a:p>
            <a:pPr algn="ctr"/>
            <a:r>
              <a:rPr lang="en-US" dirty="0"/>
              <a:t>METALS AND NON-METALS</a:t>
            </a:r>
          </a:p>
        </p:txBody>
      </p:sp>
      <p:sp>
        <p:nvSpPr>
          <p:cNvPr id="5" name="Content Placeholder 4">
            <a:extLst>
              <a:ext uri="{FF2B5EF4-FFF2-40B4-BE49-F238E27FC236}">
                <a16:creationId xmlns:a16="http://schemas.microsoft.com/office/drawing/2014/main" id="{0B6B3240-2D4C-42B8-8684-6F3E62BB9600}"/>
              </a:ext>
            </a:extLst>
          </p:cNvPr>
          <p:cNvSpPr>
            <a:spLocks noGrp="1"/>
          </p:cNvSpPr>
          <p:nvPr>
            <p:ph sz="half" idx="1"/>
          </p:nvPr>
        </p:nvSpPr>
        <p:spPr/>
        <p:txBody>
          <a:bodyPr>
            <a:normAutofit/>
          </a:bodyPr>
          <a:lstStyle/>
          <a:p>
            <a:r>
              <a:rPr lang="en-US" sz="2400" dirty="0"/>
              <a:t>Metals are typically </a:t>
            </a:r>
            <a:r>
              <a:rPr lang="en-US" sz="2400" b="1" dirty="0"/>
              <a:t>hard</a:t>
            </a:r>
            <a:r>
              <a:rPr lang="en-US" sz="2400" dirty="0"/>
              <a:t>, </a:t>
            </a:r>
            <a:r>
              <a:rPr lang="en-US" sz="2400" b="1" dirty="0"/>
              <a:t>shiny</a:t>
            </a:r>
            <a:r>
              <a:rPr lang="en-US" sz="2400" dirty="0"/>
              <a:t>, </a:t>
            </a:r>
            <a:r>
              <a:rPr lang="en-US" sz="2400" b="1" dirty="0"/>
              <a:t>malleable</a:t>
            </a:r>
            <a:r>
              <a:rPr lang="en-US" sz="2400" dirty="0"/>
              <a:t>, </a:t>
            </a:r>
            <a:r>
              <a:rPr lang="en-US" sz="2400" b="1" dirty="0"/>
              <a:t>ductile</a:t>
            </a:r>
            <a:r>
              <a:rPr lang="en-US" sz="2400" dirty="0"/>
              <a:t>, and good </a:t>
            </a:r>
            <a:r>
              <a:rPr lang="en-US" sz="2400" b="1" dirty="0"/>
              <a:t>conductors</a:t>
            </a:r>
            <a:r>
              <a:rPr lang="en-US" sz="2400" dirty="0"/>
              <a:t> of heat and electricity</a:t>
            </a:r>
          </a:p>
        </p:txBody>
      </p:sp>
      <p:sp>
        <p:nvSpPr>
          <p:cNvPr id="6" name="Content Placeholder 5">
            <a:extLst>
              <a:ext uri="{FF2B5EF4-FFF2-40B4-BE49-F238E27FC236}">
                <a16:creationId xmlns:a16="http://schemas.microsoft.com/office/drawing/2014/main" id="{6DDCD23A-EC02-4EBD-871A-B6D80B603D18}"/>
              </a:ext>
            </a:extLst>
          </p:cNvPr>
          <p:cNvSpPr>
            <a:spLocks noGrp="1"/>
          </p:cNvSpPr>
          <p:nvPr>
            <p:ph sz="half" idx="2"/>
          </p:nvPr>
        </p:nvSpPr>
        <p:spPr/>
        <p:txBody>
          <a:bodyPr>
            <a:normAutofit/>
          </a:bodyPr>
          <a:lstStyle/>
          <a:p>
            <a:r>
              <a:rPr lang="en-US" sz="2400" dirty="0"/>
              <a:t>Non-metals tend not to have these properties and are </a:t>
            </a:r>
            <a:r>
              <a:rPr lang="en-US" sz="2400" b="1" dirty="0"/>
              <a:t>usually gases or brittle solids</a:t>
            </a:r>
            <a:r>
              <a:rPr lang="en-US" sz="2400" dirty="0"/>
              <a:t> at room temperature</a:t>
            </a:r>
          </a:p>
        </p:txBody>
      </p:sp>
      <p:sp>
        <p:nvSpPr>
          <p:cNvPr id="8" name="Title 3">
            <a:extLst>
              <a:ext uri="{FF2B5EF4-FFF2-40B4-BE49-F238E27FC236}">
                <a16:creationId xmlns:a16="http://schemas.microsoft.com/office/drawing/2014/main" id="{132FEE29-E380-1A44-90BD-23992525973A}"/>
              </a:ext>
            </a:extLst>
          </p:cNvPr>
          <p:cNvSpPr txBox="1">
            <a:spLocks/>
          </p:cNvSpPr>
          <p:nvPr/>
        </p:nvSpPr>
        <p:spPr>
          <a:xfrm>
            <a:off x="782403" y="4298345"/>
            <a:ext cx="2988716"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400" cap="none" dirty="0"/>
              <a:t>Metals and non-metals vary in their reactivity.</a:t>
            </a:r>
          </a:p>
        </p:txBody>
      </p:sp>
    </p:spTree>
    <p:extLst>
      <p:ext uri="{BB962C8B-B14F-4D97-AF65-F5344CB8AC3E}">
        <p14:creationId xmlns:p14="http://schemas.microsoft.com/office/powerpoint/2010/main" val="183492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hemistry cat periodic table">
            <a:extLst>
              <a:ext uri="{FF2B5EF4-FFF2-40B4-BE49-F238E27FC236}">
                <a16:creationId xmlns:a16="http://schemas.microsoft.com/office/drawing/2014/main" id="{C5158488-D242-4F8E-AD94-34B3BE5CE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2" r="10622" b="-1"/>
          <a:stretch/>
        </p:blipFill>
        <p:spPr bwMode="auto">
          <a:xfrm>
            <a:off x="20" y="719747"/>
            <a:ext cx="4458058" cy="538967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ABF77-640B-4600-AFB2-38512802CC62}"/>
              </a:ext>
            </a:extLst>
          </p:cNvPr>
          <p:cNvSpPr>
            <a:spLocks noGrp="1"/>
          </p:cNvSpPr>
          <p:nvPr>
            <p:ph sz="quarter" idx="13"/>
          </p:nvPr>
        </p:nvSpPr>
        <p:spPr>
          <a:xfrm>
            <a:off x="4746007" y="1115244"/>
            <a:ext cx="7091005" cy="4871883"/>
          </a:xfrm>
        </p:spPr>
        <p:txBody>
          <a:bodyPr anchor="t">
            <a:noAutofit/>
          </a:bodyPr>
          <a:lstStyle/>
          <a:p>
            <a:pPr marL="285750" indent="-285750">
              <a:lnSpc>
                <a:spcPct val="130000"/>
              </a:lnSpc>
              <a:buFont typeface="Arial" panose="020B0604020202020204" pitchFamily="34" charset="0"/>
              <a:buChar char="•"/>
            </a:pPr>
            <a:r>
              <a:rPr lang="en-US" sz="2400" b="0" dirty="0"/>
              <a:t>Chart containing information about the atoms that make up all matter</a:t>
            </a:r>
          </a:p>
          <a:p>
            <a:pPr marL="285750" lvl="1" indent="-285750">
              <a:lnSpc>
                <a:spcPct val="130000"/>
              </a:lnSpc>
              <a:buFont typeface="Arial" panose="020B0604020202020204" pitchFamily="34" charset="0"/>
              <a:buChar char="•"/>
            </a:pPr>
            <a:r>
              <a:rPr lang="en-US" sz="2400" dirty="0"/>
              <a:t>An </a:t>
            </a:r>
            <a:r>
              <a:rPr lang="en-US" sz="2400" b="1" dirty="0"/>
              <a:t>element</a:t>
            </a:r>
            <a:r>
              <a:rPr lang="en-US" sz="2400" dirty="0"/>
              <a:t> is a substance made up of only </a:t>
            </a:r>
            <a:r>
              <a:rPr lang="en-US" sz="2400" b="1" dirty="0"/>
              <a:t>ONE</a:t>
            </a:r>
            <a:r>
              <a:rPr lang="en-US" sz="2400" dirty="0"/>
              <a:t> type of atom. </a:t>
            </a:r>
          </a:p>
          <a:p>
            <a:pPr marL="285750" lvl="1" indent="-285750">
              <a:lnSpc>
                <a:spcPct val="130000"/>
              </a:lnSpc>
              <a:buFont typeface="Arial" panose="020B0604020202020204" pitchFamily="34" charset="0"/>
              <a:buChar char="•"/>
            </a:pPr>
            <a:r>
              <a:rPr lang="en-US" sz="2400" dirty="0"/>
              <a:t>There are currently </a:t>
            </a:r>
            <a:r>
              <a:rPr lang="en-US" sz="2400" b="1" dirty="0"/>
              <a:t>118</a:t>
            </a:r>
            <a:r>
              <a:rPr lang="en-US" sz="2400" dirty="0"/>
              <a:t> identified elements</a:t>
            </a:r>
          </a:p>
          <a:p>
            <a:pPr marL="285750" indent="-285750">
              <a:lnSpc>
                <a:spcPct val="130000"/>
              </a:lnSpc>
              <a:buFont typeface="Arial" panose="020B0604020202020204" pitchFamily="34" charset="0"/>
              <a:buChar char="•"/>
            </a:pPr>
            <a:r>
              <a:rPr lang="en-US" sz="2400" b="0" dirty="0"/>
              <a:t>The table is organized based on their </a:t>
            </a:r>
            <a:r>
              <a:rPr lang="en-US" sz="2400" dirty="0"/>
              <a:t>properties </a:t>
            </a:r>
          </a:p>
        </p:txBody>
      </p:sp>
      <p:sp>
        <p:nvSpPr>
          <p:cNvPr id="83" name="Rectangle 8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46C5BA1-79EB-6249-A681-F20421DF658E}"/>
              </a:ext>
            </a:extLst>
          </p:cNvPr>
          <p:cNvSpPr txBox="1">
            <a:spLocks/>
          </p:cNvSpPr>
          <p:nvPr/>
        </p:nvSpPr>
        <p:spPr>
          <a:xfrm>
            <a:off x="4540499" y="-219345"/>
            <a:ext cx="7765922" cy="1154102"/>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nSpc>
                <a:spcPct val="140000"/>
              </a:lnSpc>
            </a:pPr>
            <a:r>
              <a:rPr lang="en-US" sz="2800"/>
              <a:t>THE PERIODIC TABLE OF ELEMENTS</a:t>
            </a:r>
            <a:endParaRPr lang="en-US" sz="2800" dirty="0"/>
          </a:p>
        </p:txBody>
      </p:sp>
    </p:spTree>
    <p:extLst>
      <p:ext uri="{BB962C8B-B14F-4D97-AF65-F5344CB8AC3E}">
        <p14:creationId xmlns:p14="http://schemas.microsoft.com/office/powerpoint/2010/main" val="391353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17F41-6C17-4FFF-AF27-7DF160D85793}"/>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Reminder that </a:t>
            </a:r>
            <a:r>
              <a:rPr lang="en-US" u="sng" dirty="0">
                <a:solidFill>
                  <a:schemeClr val="bg1"/>
                </a:solidFill>
              </a:rPr>
              <a:t>PROPERTIES</a:t>
            </a:r>
            <a:r>
              <a:rPr lang="en-US" dirty="0">
                <a:solidFill>
                  <a:schemeClr val="bg1"/>
                </a:solidFill>
              </a:rPr>
              <a:t> are…</a:t>
            </a:r>
          </a:p>
        </p:txBody>
      </p:sp>
      <p:sp>
        <p:nvSpPr>
          <p:cNvPr id="16" name="Rectangle 15">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9E4B0F-4A28-9841-98C8-5F807B05EE5D}"/>
              </a:ext>
            </a:extLst>
          </p:cNvPr>
          <p:cNvSpPr txBox="1"/>
          <p:nvPr/>
        </p:nvSpPr>
        <p:spPr>
          <a:xfrm>
            <a:off x="2399823" y="2877769"/>
            <a:ext cx="8982636" cy="1200329"/>
          </a:xfrm>
          <a:prstGeom prst="rect">
            <a:avLst/>
          </a:prstGeom>
          <a:noFill/>
        </p:spPr>
        <p:txBody>
          <a:bodyPr wrap="square" rtlCol="0">
            <a:spAutoFit/>
          </a:bodyPr>
          <a:lstStyle/>
          <a:p>
            <a:r>
              <a:rPr lang="en-US" sz="2400" dirty="0"/>
              <a:t>PHYSICAL PROPERTIES: include characteristics such as state and </a:t>
            </a:r>
            <a:r>
              <a:rPr lang="en-US" sz="2400" dirty="0" err="1"/>
              <a:t>colour</a:t>
            </a:r>
            <a:endParaRPr lang="en-US" sz="2400" dirty="0"/>
          </a:p>
          <a:p>
            <a:endParaRPr lang="en-US" sz="2400" dirty="0"/>
          </a:p>
        </p:txBody>
      </p:sp>
      <p:sp>
        <p:nvSpPr>
          <p:cNvPr id="7" name="TextBox 6">
            <a:extLst>
              <a:ext uri="{FF2B5EF4-FFF2-40B4-BE49-F238E27FC236}">
                <a16:creationId xmlns:a16="http://schemas.microsoft.com/office/drawing/2014/main" id="{7D449115-55B1-1647-9D12-04F3F4ACB8FC}"/>
              </a:ext>
            </a:extLst>
          </p:cNvPr>
          <p:cNvSpPr txBox="1"/>
          <p:nvPr/>
        </p:nvSpPr>
        <p:spPr>
          <a:xfrm>
            <a:off x="2399823" y="4643369"/>
            <a:ext cx="8785412" cy="1569660"/>
          </a:xfrm>
          <a:prstGeom prst="rect">
            <a:avLst/>
          </a:prstGeom>
          <a:noFill/>
        </p:spPr>
        <p:txBody>
          <a:bodyPr wrap="square" rtlCol="0">
            <a:spAutoFit/>
          </a:bodyPr>
          <a:lstStyle/>
          <a:p>
            <a:r>
              <a:rPr lang="en-US" sz="2400" dirty="0"/>
              <a:t>CHEMICAL PROPERTIES: describe a substance’s ability to react chemically with other  substances to form new products</a:t>
            </a:r>
          </a:p>
          <a:p>
            <a:endParaRPr lang="en-US" sz="2400" dirty="0"/>
          </a:p>
        </p:txBody>
      </p:sp>
      <p:pic>
        <p:nvPicPr>
          <p:cNvPr id="9" name="Graphic 8" descr="Magnifying glass outline">
            <a:extLst>
              <a:ext uri="{FF2B5EF4-FFF2-40B4-BE49-F238E27FC236}">
                <a16:creationId xmlns:a16="http://schemas.microsoft.com/office/drawing/2014/main" id="{B2683762-6A37-404B-B81F-F59B77E385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7703" y="2797548"/>
            <a:ext cx="914400" cy="914400"/>
          </a:xfrm>
          <a:prstGeom prst="rect">
            <a:avLst/>
          </a:prstGeom>
        </p:spPr>
      </p:pic>
      <p:pic>
        <p:nvPicPr>
          <p:cNvPr id="15" name="Graphic 14" descr="Beaker outline">
            <a:extLst>
              <a:ext uri="{FF2B5EF4-FFF2-40B4-BE49-F238E27FC236}">
                <a16:creationId xmlns:a16="http://schemas.microsoft.com/office/drawing/2014/main" id="{D01B30EE-7A3A-4640-8EA3-D6B4E3640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773" y="4499495"/>
            <a:ext cx="1200329" cy="1200329"/>
          </a:xfrm>
          <a:prstGeom prst="rect">
            <a:avLst/>
          </a:prstGeom>
        </p:spPr>
      </p:pic>
    </p:spTree>
    <p:extLst>
      <p:ext uri="{BB962C8B-B14F-4D97-AF65-F5344CB8AC3E}">
        <p14:creationId xmlns:p14="http://schemas.microsoft.com/office/powerpoint/2010/main" val="38078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9950</TotalTime>
  <Words>689</Words>
  <Application>Microsoft Macintosh PowerPoint</Application>
  <PresentationFormat>Widescreen</PresentationFormat>
  <Paragraphs>85</Paragraphs>
  <Slides>28</Slides>
  <Notes>4</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Meiryo</vt:lpstr>
      <vt:lpstr>Arial</vt:lpstr>
      <vt:lpstr>Calibri</vt:lpstr>
      <vt:lpstr>Corbel</vt:lpstr>
      <vt:lpstr>Wingdings</vt:lpstr>
      <vt:lpstr>ShojiVTI</vt:lpstr>
      <vt:lpstr>Document</vt:lpstr>
      <vt:lpstr>The Periodic Table Of Elements</vt:lpstr>
      <vt:lpstr>PowerPoint Presentation</vt:lpstr>
      <vt:lpstr>PowerPoint Presentation</vt:lpstr>
      <vt:lpstr>Interactive Periodic Table</vt:lpstr>
      <vt:lpstr>Metals, Nonmetals &amp; Metalloids</vt:lpstr>
      <vt:lpstr>PowerPoint Presentation</vt:lpstr>
      <vt:lpstr>METALS AND NON-METALS</vt:lpstr>
      <vt:lpstr>PowerPoint Presentation</vt:lpstr>
      <vt:lpstr>Reminder that PROPERTIES are…</vt:lpstr>
      <vt:lpstr>THE PERIODIC TABLE OF ELEMENTS</vt:lpstr>
      <vt:lpstr>PowerPoint Presentation</vt:lpstr>
      <vt:lpstr>Some cool and common elements</vt:lpstr>
      <vt:lpstr>Some cool and common elements</vt:lpstr>
      <vt:lpstr>Some cool and common elements</vt:lpstr>
      <vt:lpstr>So how did the table as we know it come to be?</vt:lpstr>
      <vt:lpstr>PowerPoint Presentation</vt:lpstr>
      <vt:lpstr>PowerPoint Presentation</vt:lpstr>
      <vt:lpstr>PowerPoint Presentation</vt:lpstr>
      <vt:lpstr>PowerPoint Presentation</vt:lpstr>
      <vt:lpstr>PowerPoint Presentation</vt:lpstr>
      <vt:lpstr>Table organization</vt:lpstr>
      <vt:lpstr>PowerPoint Presentation</vt:lpstr>
      <vt:lpstr>Chemical families are organized vertically  </vt:lpstr>
      <vt:lpstr>Chemical Family:  ALKALI METALS</vt:lpstr>
      <vt:lpstr>Chemical Family:  ALKALINE EARTH METALS</vt:lpstr>
      <vt:lpstr>Chemical Family: HALOGENS</vt:lpstr>
      <vt:lpstr>Chemical Family: NOBLE GASES</vt:lpstr>
      <vt:lpstr>Periodic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dc:title>
  <dc:creator>Laura Spindlove</dc:creator>
  <cp:lastModifiedBy>Laura Spindlove</cp:lastModifiedBy>
  <cp:revision>67</cp:revision>
  <dcterms:created xsi:type="dcterms:W3CDTF">2021-06-07T21:00:04Z</dcterms:created>
  <dcterms:modified xsi:type="dcterms:W3CDTF">2022-10-25T20:39:10Z</dcterms:modified>
</cp:coreProperties>
</file>