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3"/>
    <p:restoredTop sz="94665"/>
  </p:normalViewPr>
  <p:slideViewPr>
    <p:cSldViewPr snapToGrid="0" snapToObjects="1">
      <p:cViewPr varScale="1">
        <p:scale>
          <a:sx n="59" d="100"/>
          <a:sy n="59" d="100"/>
        </p:scale>
        <p:origin x="192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3821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5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97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8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5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8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14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3704A-0DAE-DF4D-86D9-45A45EC18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415639"/>
            <a:ext cx="6119131" cy="2802261"/>
          </a:xfrm>
        </p:spPr>
        <p:txBody>
          <a:bodyPr>
            <a:normAutofit/>
          </a:bodyPr>
          <a:lstStyle/>
          <a:p>
            <a:r>
              <a:rPr lang="en-US" sz="3600" dirty="0"/>
              <a:t>The Effect of Mass on Flight Distance of a Paper Airplane</a:t>
            </a:r>
          </a:p>
        </p:txBody>
      </p:sp>
      <p:pic>
        <p:nvPicPr>
          <p:cNvPr id="4" name="Picture 2" descr="Yellow paper aeroplane flying the opposite way as many grey paper aeroplanes">
            <a:extLst>
              <a:ext uri="{FF2B5EF4-FFF2-40B4-BE49-F238E27FC236}">
                <a16:creationId xmlns:a16="http://schemas.microsoft.com/office/drawing/2014/main" id="{0E57D68E-39BF-4C61-89A7-E35FB8A9B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37" r="42154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591DB18F-C5EB-5D40-8A75-BF0E3FF46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0225" y="4449698"/>
            <a:ext cx="7375525" cy="1655762"/>
          </a:xfrm>
        </p:spPr>
        <p:txBody>
          <a:bodyPr>
            <a:normAutofit/>
          </a:bodyPr>
          <a:lstStyle/>
          <a:p>
            <a:r>
              <a:rPr lang="en-US" sz="3600" dirty="0"/>
              <a:t>An example of a proficiency</a:t>
            </a:r>
          </a:p>
        </p:txBody>
      </p:sp>
    </p:spTree>
    <p:extLst>
      <p:ext uri="{BB962C8B-B14F-4D97-AF65-F5344CB8AC3E}">
        <p14:creationId xmlns:p14="http://schemas.microsoft.com/office/powerpoint/2010/main" val="306156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12" y="639763"/>
            <a:ext cx="10026650" cy="655637"/>
          </a:xfrm>
        </p:spPr>
        <p:txBody>
          <a:bodyPr>
            <a:noAutofit/>
          </a:bodyPr>
          <a:lstStyle/>
          <a:p>
            <a:r>
              <a:rPr lang="en-CA" sz="3600" b="1" dirty="0"/>
              <a:t>The QUESTION </a:t>
            </a:r>
            <a:br>
              <a:rPr lang="en-CA" sz="3600" b="1" dirty="0"/>
            </a:br>
            <a:endParaRPr lang="en-US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525560"/>
            <a:ext cx="4938712" cy="3243414"/>
          </a:xfrm>
        </p:spPr>
        <p:txBody>
          <a:bodyPr>
            <a:normAutofit/>
          </a:bodyPr>
          <a:lstStyle/>
          <a:p>
            <a:pPr fontAlgn="ctr"/>
            <a:r>
              <a:rPr lang="en-CA" sz="3200" dirty="0"/>
              <a:t>Includes </a:t>
            </a:r>
            <a:r>
              <a:rPr lang="en-CA" sz="3200" b="1" dirty="0"/>
              <a:t>measurable DV</a:t>
            </a:r>
            <a:r>
              <a:rPr lang="en-CA" sz="3200" dirty="0"/>
              <a:t> and </a:t>
            </a:r>
            <a:r>
              <a:rPr lang="en-CA" sz="3200" b="1" dirty="0"/>
              <a:t>quantifiable IV. </a:t>
            </a:r>
            <a:endParaRPr lang="en-CA" sz="3200" dirty="0"/>
          </a:p>
          <a:p>
            <a:pPr fontAlgn="ctr"/>
            <a:r>
              <a:rPr lang="en-CA" sz="3200" dirty="0"/>
              <a:t>Wording is specific, yet concise.</a:t>
            </a:r>
          </a:p>
          <a:p>
            <a:endParaRPr lang="en-US" sz="3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A63E9E-F9E6-964C-BB6A-AB7AC0E82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49" y="2525560"/>
            <a:ext cx="5165063" cy="3243414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FFFF00">
                    <a:alpha val="70000"/>
                  </a:srgbClr>
                </a:solidFill>
              </a:rPr>
              <a:t>What effect does mass of a paper airplane have on it's flight distance?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A8CF9-2CFF-6E47-B5EF-171CF1F55444}"/>
              </a:ext>
            </a:extLst>
          </p:cNvPr>
          <p:cNvSpPr/>
          <p:nvPr/>
        </p:nvSpPr>
        <p:spPr>
          <a:xfrm>
            <a:off x="7200899" y="3638358"/>
            <a:ext cx="2786063" cy="8367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C1A149-E5E0-2848-B333-F61629BE3F6D}"/>
              </a:ext>
            </a:extLst>
          </p:cNvPr>
          <p:cNvSpPr/>
          <p:nvPr/>
        </p:nvSpPr>
        <p:spPr>
          <a:xfrm>
            <a:off x="2509836" y="2544610"/>
            <a:ext cx="3433763" cy="6556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6800EFA-5E39-704F-8E13-620C817D7B24}"/>
              </a:ext>
            </a:extLst>
          </p:cNvPr>
          <p:cNvSpPr/>
          <p:nvPr/>
        </p:nvSpPr>
        <p:spPr>
          <a:xfrm>
            <a:off x="6553200" y="2382915"/>
            <a:ext cx="2517116" cy="8367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3DEC82-225A-EC41-80CB-3A3D8BA55396}"/>
              </a:ext>
            </a:extLst>
          </p:cNvPr>
          <p:cNvSpPr/>
          <p:nvPr/>
        </p:nvSpPr>
        <p:spPr>
          <a:xfrm>
            <a:off x="1607341" y="3101181"/>
            <a:ext cx="3433763" cy="65563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8AA75-AA38-E84D-BFB3-CBA9CB85E209}"/>
              </a:ext>
            </a:extLst>
          </p:cNvPr>
          <p:cNvSpPr/>
          <p:nvPr/>
        </p:nvSpPr>
        <p:spPr>
          <a:xfrm>
            <a:off x="9834565" y="2560598"/>
            <a:ext cx="1295397" cy="83672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485E64-96BF-C040-B957-6DEC52E4FD6B}"/>
              </a:ext>
            </a:extLst>
          </p:cNvPr>
          <p:cNvCxnSpPr/>
          <p:nvPr/>
        </p:nvCxnSpPr>
        <p:spPr>
          <a:xfrm flipV="1">
            <a:off x="8510720" y="1643063"/>
            <a:ext cx="779596" cy="739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CF2157F-FD1A-F04E-AC21-9940D2851767}"/>
              </a:ext>
            </a:extLst>
          </p:cNvPr>
          <p:cNvSpPr txBox="1">
            <a:spLocks/>
          </p:cNvSpPr>
          <p:nvPr/>
        </p:nvSpPr>
        <p:spPr>
          <a:xfrm rot="1585911">
            <a:off x="7432215" y="1404189"/>
            <a:ext cx="4741200" cy="5539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0" kern="1200" cap="all" spc="300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0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16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6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cap="none" dirty="0">
                <a:solidFill>
                  <a:schemeClr val="tx1"/>
                </a:solidFill>
              </a:rPr>
              <a:t>Relationship = scatter plot</a:t>
            </a:r>
            <a:endParaRPr lang="en-US" cap="none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9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12" y="639763"/>
            <a:ext cx="10026650" cy="655637"/>
          </a:xfrm>
        </p:spPr>
        <p:txBody>
          <a:bodyPr>
            <a:noAutofit/>
          </a:bodyPr>
          <a:lstStyle/>
          <a:p>
            <a:r>
              <a:rPr lang="en-CA" sz="3600" b="1" dirty="0"/>
              <a:t>The hypothesis </a:t>
            </a:r>
            <a:br>
              <a:rPr lang="en-CA" sz="3600" b="1" dirty="0"/>
            </a:br>
            <a:endParaRPr lang="en-US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525560"/>
            <a:ext cx="4938712" cy="3962326"/>
          </a:xfrm>
        </p:spPr>
        <p:txBody>
          <a:bodyPr>
            <a:noAutofit/>
          </a:bodyPr>
          <a:lstStyle/>
          <a:p>
            <a:pPr fontAlgn="ctr"/>
            <a:r>
              <a:rPr lang="en-CA" sz="2800" dirty="0"/>
              <a:t>Includes </a:t>
            </a:r>
            <a:r>
              <a:rPr lang="en-CA" sz="2800" b="1" dirty="0"/>
              <a:t>measurable DV</a:t>
            </a:r>
            <a:r>
              <a:rPr lang="en-CA" sz="2800" dirty="0"/>
              <a:t> and </a:t>
            </a:r>
            <a:r>
              <a:rPr lang="en-CA" sz="2800" b="1" dirty="0"/>
              <a:t>quantifiable IV</a:t>
            </a:r>
            <a:r>
              <a:rPr lang="en-CA" sz="2800" dirty="0"/>
              <a:t> in the form of "</a:t>
            </a:r>
            <a:r>
              <a:rPr lang="en-CA" sz="2800" b="1" dirty="0"/>
              <a:t>if...,then..., because</a:t>
            </a:r>
            <a:r>
              <a:rPr lang="en-CA" sz="2800" dirty="0"/>
              <a:t>...". </a:t>
            </a:r>
          </a:p>
          <a:p>
            <a:pPr fontAlgn="ctr"/>
            <a:r>
              <a:rPr lang="en-CA" sz="2800" dirty="0"/>
              <a:t>Rationale is </a:t>
            </a:r>
            <a:r>
              <a:rPr lang="en-CA" sz="2800" b="1" dirty="0"/>
              <a:t>scientific</a:t>
            </a:r>
            <a:r>
              <a:rPr lang="en-CA" sz="2800" dirty="0"/>
              <a:t>.  </a:t>
            </a:r>
          </a:p>
          <a:p>
            <a:pPr fontAlgn="ctr"/>
            <a:r>
              <a:rPr lang="en-CA" sz="2800" dirty="0"/>
              <a:t>Wording is specific, yet concise.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A63E9E-F9E6-964C-BB6A-AB7AC0E82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49" y="2525560"/>
            <a:ext cx="5165063" cy="3243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rgbClr val="FFFF00">
                    <a:alpha val="70000"/>
                  </a:srgbClr>
                </a:solidFill>
              </a:rPr>
              <a:t>If the mass of a paper airplane is increased, then the distance at which it travels will decrease as a result, because more mass means more weight which increases gravity's pull to the ground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A8CF9-2CFF-6E47-B5EF-171CF1F55444}"/>
              </a:ext>
            </a:extLst>
          </p:cNvPr>
          <p:cNvSpPr/>
          <p:nvPr/>
        </p:nvSpPr>
        <p:spPr>
          <a:xfrm>
            <a:off x="9183234" y="2913763"/>
            <a:ext cx="2396265" cy="8367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C1A149-E5E0-2848-B333-F61629BE3F6D}"/>
              </a:ext>
            </a:extLst>
          </p:cNvPr>
          <p:cNvSpPr/>
          <p:nvPr/>
        </p:nvSpPr>
        <p:spPr>
          <a:xfrm>
            <a:off x="2063173" y="2525560"/>
            <a:ext cx="3433763" cy="6556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6800EFA-5E39-704F-8E13-620C817D7B24}"/>
              </a:ext>
            </a:extLst>
          </p:cNvPr>
          <p:cNvSpPr/>
          <p:nvPr/>
        </p:nvSpPr>
        <p:spPr>
          <a:xfrm>
            <a:off x="7252162" y="3963972"/>
            <a:ext cx="2517116" cy="8367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3DEC82-225A-EC41-80CB-3A3D8BA55396}"/>
              </a:ext>
            </a:extLst>
          </p:cNvPr>
          <p:cNvSpPr/>
          <p:nvPr/>
        </p:nvSpPr>
        <p:spPr>
          <a:xfrm>
            <a:off x="1298924" y="3078087"/>
            <a:ext cx="3433763" cy="65563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8AA75-AA38-E84D-BFB3-CBA9CB85E209}"/>
              </a:ext>
            </a:extLst>
          </p:cNvPr>
          <p:cNvSpPr/>
          <p:nvPr/>
        </p:nvSpPr>
        <p:spPr>
          <a:xfrm>
            <a:off x="6933670" y="2463594"/>
            <a:ext cx="1295397" cy="83672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485E64-96BF-C040-B957-6DEC52E4FD6B}"/>
              </a:ext>
            </a:extLst>
          </p:cNvPr>
          <p:cNvCxnSpPr>
            <a:cxnSpLocks/>
          </p:cNvCxnSpPr>
          <p:nvPr/>
        </p:nvCxnSpPr>
        <p:spPr>
          <a:xfrm>
            <a:off x="8510720" y="4807950"/>
            <a:ext cx="1025166" cy="1158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CF2157F-FD1A-F04E-AC21-9940D2851767}"/>
              </a:ext>
            </a:extLst>
          </p:cNvPr>
          <p:cNvSpPr txBox="1">
            <a:spLocks/>
          </p:cNvSpPr>
          <p:nvPr/>
        </p:nvSpPr>
        <p:spPr>
          <a:xfrm rot="20486370">
            <a:off x="8277417" y="5689036"/>
            <a:ext cx="4741200" cy="5539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0" kern="1200" cap="all" spc="300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0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16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6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cap="none" dirty="0">
                <a:solidFill>
                  <a:schemeClr val="tx1"/>
                </a:solidFill>
              </a:rPr>
              <a:t>Do some research!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9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531" y="228510"/>
            <a:ext cx="4367212" cy="655637"/>
          </a:xfrm>
        </p:spPr>
        <p:txBody>
          <a:bodyPr>
            <a:noAutofit/>
          </a:bodyPr>
          <a:lstStyle/>
          <a:p>
            <a:r>
              <a:rPr lang="en-US" sz="4000" b="1" dirty="0"/>
              <a:t>EXPERIMENT</a:t>
            </a:r>
            <a:r>
              <a:rPr lang="en-US" sz="4000" dirty="0"/>
              <a:t> </a:t>
            </a:r>
            <a:r>
              <a:rPr lang="en-US" sz="4000" b="1" dirty="0"/>
              <a:t>SET-UP</a:t>
            </a:r>
            <a:endParaRPr lang="en-US" sz="4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525560"/>
            <a:ext cx="3692298" cy="3962326"/>
          </a:xfrm>
        </p:spPr>
        <p:txBody>
          <a:bodyPr>
            <a:noAutofit/>
          </a:bodyPr>
          <a:lstStyle/>
          <a:p>
            <a:pPr fontAlgn="ctr"/>
            <a:r>
              <a:rPr lang="en-US" sz="2800" dirty="0"/>
              <a:t>CV clear and all accounted for.</a:t>
            </a:r>
          </a:p>
          <a:p>
            <a:pPr fontAlgn="ctr"/>
            <a:r>
              <a:rPr lang="en-US" sz="2800" dirty="0"/>
              <a:t> Well-organized and clear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29200" y="279330"/>
            <a:ext cx="4741200" cy="553998"/>
          </a:xfrm>
        </p:spPr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A63E9E-F9E6-964C-BB6A-AB7AC0E82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96360" y="864225"/>
            <a:ext cx="7356154" cy="3243414"/>
          </a:xfrm>
        </p:spPr>
        <p:txBody>
          <a:bodyPr>
            <a:noAutofit/>
          </a:bodyPr>
          <a:lstStyle/>
          <a:p>
            <a:pPr fontAlgn="ctr"/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The same type of paper used (A4).</a:t>
            </a:r>
          </a:p>
          <a:p>
            <a:pPr fontAlgn="ctr"/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The same folding technique  (Extending: include a photo with the label Fig 1. Airplane design)</a:t>
            </a:r>
          </a:p>
          <a:p>
            <a:pPr fontAlgn="ctr"/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 5 planes with varying masses:</a:t>
            </a:r>
          </a:p>
          <a:p>
            <a:pPr marL="7029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 A is a single piece of A4 paper</a:t>
            </a:r>
          </a:p>
          <a:p>
            <a:pPr marL="7029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 B is two pieces of A4 paper, glued together</a:t>
            </a:r>
          </a:p>
          <a:p>
            <a:pPr marL="7029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 C is three pieces of A4 paper, glued together</a:t>
            </a:r>
          </a:p>
          <a:p>
            <a:pPr marL="7029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 D is four pieces of A4 paper, glued together</a:t>
            </a:r>
          </a:p>
          <a:p>
            <a:pPr marL="7029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 E is five pieces of A4 paper, glued together</a:t>
            </a:r>
          </a:p>
          <a:p>
            <a:pPr fontAlgn="ctr"/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Planes will be thrown by one person as consistently as possible.</a:t>
            </a:r>
          </a:p>
          <a:p>
            <a:pPr fontAlgn="ctr"/>
            <a:r>
              <a:rPr lang="en-US" dirty="0">
                <a:solidFill>
                  <a:srgbClr val="FFFF00">
                    <a:alpha val="70000"/>
                  </a:srgbClr>
                </a:solidFill>
              </a:rPr>
              <a:t>Measurement of where plane stops on the ground will be recorded from the farthest point from the thrower.</a:t>
            </a:r>
          </a:p>
        </p:txBody>
      </p:sp>
    </p:spTree>
    <p:extLst>
      <p:ext uri="{BB962C8B-B14F-4D97-AF65-F5344CB8AC3E}">
        <p14:creationId xmlns:p14="http://schemas.microsoft.com/office/powerpoint/2010/main" val="1353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269922"/>
            <a:ext cx="10026650" cy="655637"/>
          </a:xfrm>
        </p:spPr>
        <p:txBody>
          <a:bodyPr>
            <a:noAutofit/>
          </a:bodyPr>
          <a:lstStyle/>
          <a:p>
            <a:r>
              <a:rPr lang="en-CA" sz="3600" b="1" dirty="0"/>
              <a:t>THE DATA</a:t>
            </a:r>
            <a:endParaRPr lang="en-US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8691" y="1013930"/>
            <a:ext cx="4741200" cy="553998"/>
          </a:xfrm>
        </p:spPr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291" y="240308"/>
            <a:ext cx="8432709" cy="1969990"/>
          </a:xfrm>
        </p:spPr>
        <p:txBody>
          <a:bodyPr>
            <a:noAutofit/>
          </a:bodyPr>
          <a:lstStyle/>
          <a:p>
            <a:pPr fontAlgn="ctr"/>
            <a:r>
              <a:rPr lang="en-US" dirty="0"/>
              <a:t>Data is well organized in table. </a:t>
            </a:r>
          </a:p>
          <a:p>
            <a:pPr fontAlgn="ctr"/>
            <a:r>
              <a:rPr lang="en-US" dirty="0"/>
              <a:t>Both raw data and </a:t>
            </a:r>
            <a:r>
              <a:rPr lang="en-US" b="1" dirty="0"/>
              <a:t>averages</a:t>
            </a:r>
            <a:r>
              <a:rPr lang="en-US" dirty="0"/>
              <a:t>/means included (averages bolded).</a:t>
            </a:r>
          </a:p>
          <a:p>
            <a:pPr fontAlgn="ctr"/>
            <a:r>
              <a:rPr lang="en-US" dirty="0"/>
              <a:t> </a:t>
            </a:r>
            <a:r>
              <a:rPr lang="en-US" b="1" dirty="0"/>
              <a:t>Variables</a:t>
            </a:r>
            <a:r>
              <a:rPr lang="en-US" dirty="0"/>
              <a:t> and their </a:t>
            </a:r>
            <a:r>
              <a:rPr lang="en-US" b="1" dirty="0"/>
              <a:t>units</a:t>
            </a:r>
            <a:r>
              <a:rPr lang="en-US" dirty="0"/>
              <a:t> are clearly labeled. </a:t>
            </a:r>
          </a:p>
          <a:p>
            <a:pPr fontAlgn="ctr"/>
            <a:r>
              <a:rPr lang="en-US" dirty="0"/>
              <a:t>Table has </a:t>
            </a:r>
            <a:r>
              <a:rPr lang="en-US" b="1" dirty="0"/>
              <a:t>title</a:t>
            </a:r>
            <a:r>
              <a:rPr lang="en-US" dirty="0"/>
              <a:t>, incl </a:t>
            </a:r>
            <a:r>
              <a:rPr lang="en-US" b="1" dirty="0"/>
              <a:t>table number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86073" y="2298669"/>
            <a:ext cx="4741200" cy="553998"/>
          </a:xfrm>
        </p:spPr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C1A149-E5E0-2848-B333-F61629BE3F6D}"/>
              </a:ext>
            </a:extLst>
          </p:cNvPr>
          <p:cNvSpPr/>
          <p:nvPr/>
        </p:nvSpPr>
        <p:spPr>
          <a:xfrm>
            <a:off x="8411946" y="641926"/>
            <a:ext cx="3433763" cy="6556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3DEC82-225A-EC41-80CB-3A3D8BA55396}"/>
              </a:ext>
            </a:extLst>
          </p:cNvPr>
          <p:cNvSpPr/>
          <p:nvPr/>
        </p:nvSpPr>
        <p:spPr>
          <a:xfrm>
            <a:off x="3883818" y="1145935"/>
            <a:ext cx="3433763" cy="65563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21349-E13B-6E42-AD32-095D076E9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001" y="2559616"/>
            <a:ext cx="8432708" cy="416943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0AA8CF9-2CFF-6E47-B5EF-171CF1F55444}"/>
              </a:ext>
            </a:extLst>
          </p:cNvPr>
          <p:cNvSpPr/>
          <p:nvPr/>
        </p:nvSpPr>
        <p:spPr>
          <a:xfrm>
            <a:off x="10357752" y="3603676"/>
            <a:ext cx="1246417" cy="310300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8AA75-AA38-E84D-BFB3-CBA9CB85E209}"/>
              </a:ext>
            </a:extLst>
          </p:cNvPr>
          <p:cNvSpPr/>
          <p:nvPr/>
        </p:nvSpPr>
        <p:spPr>
          <a:xfrm>
            <a:off x="3551892" y="3583409"/>
            <a:ext cx="1706332" cy="714976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447CDD-BF58-BD43-84B9-57DE8EB20733}"/>
              </a:ext>
            </a:extLst>
          </p:cNvPr>
          <p:cNvSpPr/>
          <p:nvPr/>
        </p:nvSpPr>
        <p:spPr>
          <a:xfrm>
            <a:off x="6062186" y="3185312"/>
            <a:ext cx="2711700" cy="58114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DF9FB0D-9576-A44A-91BF-FBB836E4DB61}"/>
              </a:ext>
            </a:extLst>
          </p:cNvPr>
          <p:cNvSpPr/>
          <p:nvPr/>
        </p:nvSpPr>
        <p:spPr>
          <a:xfrm>
            <a:off x="5258223" y="3766457"/>
            <a:ext cx="5355801" cy="53192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8CA981-86B0-BC43-BFB7-B1B8665EA00F}"/>
              </a:ext>
            </a:extLst>
          </p:cNvPr>
          <p:cNvSpPr/>
          <p:nvPr/>
        </p:nvSpPr>
        <p:spPr>
          <a:xfrm>
            <a:off x="4695950" y="1748616"/>
            <a:ext cx="3433762" cy="58114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9929F0E-AB6F-744F-A335-E777C792E776}"/>
              </a:ext>
            </a:extLst>
          </p:cNvPr>
          <p:cNvSpPr/>
          <p:nvPr/>
        </p:nvSpPr>
        <p:spPr>
          <a:xfrm>
            <a:off x="3541342" y="2598615"/>
            <a:ext cx="7649171" cy="58114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3CE565-9B93-BF4E-B5A3-55C2466C4E6A}"/>
              </a:ext>
            </a:extLst>
          </p:cNvPr>
          <p:cNvSpPr/>
          <p:nvPr/>
        </p:nvSpPr>
        <p:spPr>
          <a:xfrm>
            <a:off x="3683139" y="4206334"/>
            <a:ext cx="8086418" cy="246966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C8539FC-0B41-014D-8B51-1CEEF20A8F96}"/>
              </a:ext>
            </a:extLst>
          </p:cNvPr>
          <p:cNvCxnSpPr>
            <a:cxnSpLocks/>
            <a:stCxn id="22" idx="2"/>
          </p:cNvCxnSpPr>
          <p:nvPr/>
        </p:nvCxnSpPr>
        <p:spPr>
          <a:xfrm flipH="1" flipV="1">
            <a:off x="2444105" y="4943641"/>
            <a:ext cx="1239034" cy="497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B890CE5E-E0D5-FF40-9943-3C2DACE7B8A4}"/>
              </a:ext>
            </a:extLst>
          </p:cNvPr>
          <p:cNvSpPr txBox="1">
            <a:spLocks/>
          </p:cNvSpPr>
          <p:nvPr/>
        </p:nvSpPr>
        <p:spPr>
          <a:xfrm rot="974344">
            <a:off x="287478" y="3797104"/>
            <a:ext cx="2459343" cy="22403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0" kern="1200" cap="all" spc="300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0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16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6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cap="none" dirty="0">
                <a:solidFill>
                  <a:srgbClr val="FFFF00">
                    <a:alpha val="80000"/>
                  </a:srgbClr>
                </a:solidFill>
              </a:rPr>
              <a:t>notice how there are NO units in the table next to the numbers?</a:t>
            </a:r>
          </a:p>
          <a:p>
            <a:endParaRPr lang="en-US" sz="1200" i="1" cap="none" dirty="0"/>
          </a:p>
        </p:txBody>
      </p:sp>
    </p:spTree>
    <p:extLst>
      <p:ext uri="{BB962C8B-B14F-4D97-AF65-F5344CB8AC3E}">
        <p14:creationId xmlns:p14="http://schemas.microsoft.com/office/powerpoint/2010/main" val="171191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11" grpId="0" animBg="1"/>
      <p:bldP spid="13" grpId="0" animBg="1"/>
      <p:bldP spid="10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269922"/>
            <a:ext cx="10026650" cy="655637"/>
          </a:xfrm>
        </p:spPr>
        <p:txBody>
          <a:bodyPr>
            <a:noAutofit/>
          </a:bodyPr>
          <a:lstStyle/>
          <a:p>
            <a:r>
              <a:rPr lang="en-CA" sz="3600" b="1" dirty="0"/>
              <a:t>THE GRAPH</a:t>
            </a:r>
            <a:endParaRPr lang="en-US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8691" y="1013930"/>
            <a:ext cx="4741200" cy="553998"/>
          </a:xfrm>
        </p:spPr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1874" y="1883204"/>
            <a:ext cx="4376112" cy="4555521"/>
          </a:xfrm>
        </p:spPr>
        <p:txBody>
          <a:bodyPr>
            <a:noAutofit/>
          </a:bodyPr>
          <a:lstStyle/>
          <a:p>
            <a:pPr fontAlgn="ctr"/>
            <a:r>
              <a:rPr lang="en-US" sz="2800" b="1" dirty="0"/>
              <a:t>Averages</a:t>
            </a:r>
            <a:r>
              <a:rPr lang="en-US" sz="2800" dirty="0"/>
              <a:t> are graphed. </a:t>
            </a:r>
          </a:p>
          <a:p>
            <a:pPr fontAlgn="ctr"/>
            <a:r>
              <a:rPr lang="en-US" sz="2800" b="1" dirty="0"/>
              <a:t>IV = x-axi</a:t>
            </a:r>
            <a:r>
              <a:rPr lang="en-US" sz="2800" dirty="0"/>
              <a:t>s and </a:t>
            </a:r>
            <a:r>
              <a:rPr lang="en-US" sz="2800" b="1" dirty="0"/>
              <a:t>DV = y-axis</a:t>
            </a:r>
            <a:r>
              <a:rPr lang="en-US" sz="2800" dirty="0"/>
              <a:t>. </a:t>
            </a:r>
          </a:p>
          <a:p>
            <a:pPr fontAlgn="ctr"/>
            <a:r>
              <a:rPr lang="en-US" sz="2800" dirty="0"/>
              <a:t>Both axes are </a:t>
            </a:r>
            <a:r>
              <a:rPr lang="en-US" sz="2800" b="1" dirty="0"/>
              <a:t>labeled</a:t>
            </a:r>
            <a:r>
              <a:rPr lang="en-US" sz="2800" dirty="0"/>
              <a:t> with </a:t>
            </a:r>
            <a:r>
              <a:rPr lang="en-US" sz="2800" b="1" dirty="0"/>
              <a:t>units</a:t>
            </a:r>
            <a:r>
              <a:rPr lang="en-US" sz="2800" dirty="0"/>
              <a:t>.</a:t>
            </a:r>
          </a:p>
          <a:p>
            <a:pPr fontAlgn="ctr"/>
            <a:r>
              <a:rPr lang="en-US" sz="2800" dirty="0"/>
              <a:t> </a:t>
            </a:r>
            <a:r>
              <a:rPr lang="en-US" sz="2800" b="1" dirty="0"/>
              <a:t>Title</a:t>
            </a:r>
            <a:r>
              <a:rPr lang="en-US" sz="2800" dirty="0"/>
              <a:t> included. </a:t>
            </a:r>
          </a:p>
          <a:p>
            <a:pPr fontAlgn="ctr"/>
            <a:r>
              <a:rPr lang="en-US" sz="2800" b="1" dirty="0"/>
              <a:t>Best fit line </a:t>
            </a:r>
            <a:endParaRPr lang="en-US" sz="2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72824" y="692746"/>
            <a:ext cx="4741200" cy="553998"/>
          </a:xfrm>
        </p:spPr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C1A149-E5E0-2848-B333-F61629BE3F6D}"/>
              </a:ext>
            </a:extLst>
          </p:cNvPr>
          <p:cNvSpPr/>
          <p:nvPr/>
        </p:nvSpPr>
        <p:spPr>
          <a:xfrm>
            <a:off x="3259476" y="3514916"/>
            <a:ext cx="1573781" cy="99177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3DEC82-225A-EC41-80CB-3A3D8BA55396}"/>
              </a:ext>
            </a:extLst>
          </p:cNvPr>
          <p:cNvSpPr/>
          <p:nvPr/>
        </p:nvSpPr>
        <p:spPr>
          <a:xfrm>
            <a:off x="1780258" y="4188947"/>
            <a:ext cx="1307326" cy="79671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8CA981-86B0-BC43-BFB7-B1B8665EA00F}"/>
              </a:ext>
            </a:extLst>
          </p:cNvPr>
          <p:cNvSpPr/>
          <p:nvPr/>
        </p:nvSpPr>
        <p:spPr>
          <a:xfrm>
            <a:off x="571045" y="5010360"/>
            <a:ext cx="3434897" cy="655637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D49A09-19FC-754F-95FF-881CA8A88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149" y="1669568"/>
            <a:ext cx="7339250" cy="441168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0AA8CF9-2CFF-6E47-B5EF-171CF1F55444}"/>
              </a:ext>
            </a:extLst>
          </p:cNvPr>
          <p:cNvSpPr/>
          <p:nvPr/>
        </p:nvSpPr>
        <p:spPr>
          <a:xfrm>
            <a:off x="5005150" y="3407229"/>
            <a:ext cx="873136" cy="11871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05E9DAB-D35E-B342-B726-72DE3CE08820}"/>
              </a:ext>
            </a:extLst>
          </p:cNvPr>
          <p:cNvSpPr/>
          <p:nvPr/>
        </p:nvSpPr>
        <p:spPr>
          <a:xfrm rot="5400000">
            <a:off x="8478843" y="5367787"/>
            <a:ext cx="629349" cy="6488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8AA75-AA38-E84D-BFB3-CBA9CB85E209}"/>
              </a:ext>
            </a:extLst>
          </p:cNvPr>
          <p:cNvSpPr/>
          <p:nvPr/>
        </p:nvSpPr>
        <p:spPr>
          <a:xfrm>
            <a:off x="4789714" y="2882654"/>
            <a:ext cx="1183346" cy="55820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447CDD-BF58-BD43-84B9-57DE8EB20733}"/>
              </a:ext>
            </a:extLst>
          </p:cNvPr>
          <p:cNvSpPr/>
          <p:nvPr/>
        </p:nvSpPr>
        <p:spPr>
          <a:xfrm>
            <a:off x="9042735" y="5456922"/>
            <a:ext cx="677054" cy="587149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9929F0E-AB6F-744F-A335-E777C792E776}"/>
              </a:ext>
            </a:extLst>
          </p:cNvPr>
          <p:cNvSpPr/>
          <p:nvPr/>
        </p:nvSpPr>
        <p:spPr>
          <a:xfrm>
            <a:off x="6156476" y="1669568"/>
            <a:ext cx="4376112" cy="83414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692A71-8221-C14C-96B5-F38EBFF51525}"/>
              </a:ext>
            </a:extLst>
          </p:cNvPr>
          <p:cNvCxnSpPr/>
          <p:nvPr/>
        </p:nvCxnSpPr>
        <p:spPr>
          <a:xfrm flipV="1">
            <a:off x="9381261" y="1041083"/>
            <a:ext cx="775083" cy="628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DD928B8-6AB6-324F-9B63-CFCF85FEBF6E}"/>
              </a:ext>
            </a:extLst>
          </p:cNvPr>
          <p:cNvSpPr txBox="1">
            <a:spLocks/>
          </p:cNvSpPr>
          <p:nvPr/>
        </p:nvSpPr>
        <p:spPr>
          <a:xfrm rot="1148874">
            <a:off x="8794821" y="969745"/>
            <a:ext cx="4741200" cy="5539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0" kern="1200" cap="all" spc="300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0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8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1600" b="1" i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1600" b="1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dirty="0">
                <a:solidFill>
                  <a:schemeClr val="tx1"/>
                </a:solidFill>
              </a:rPr>
              <a:t>in form “DV vs IV”</a:t>
            </a:r>
            <a:endParaRPr lang="en-US" sz="16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6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uiExpand="1" build="p"/>
      <p:bldP spid="8" grpId="0" build="p"/>
      <p:bldP spid="11" grpId="0" animBg="1"/>
      <p:bldP spid="13" grpId="0" animBg="1"/>
      <p:bldP spid="20" grpId="0" animBg="1"/>
      <p:bldP spid="10" grpId="0" animBg="1"/>
      <p:bldP spid="16" grpId="0" animBg="1"/>
      <p:bldP spid="14" grpId="0" animBg="1"/>
      <p:bldP spid="18" grpId="0" animBg="1"/>
      <p:bldP spid="21" grpId="0" animBg="1"/>
      <p:bldP spid="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8984C-0D12-174D-B5F3-2474697D1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12" y="639763"/>
            <a:ext cx="10026650" cy="655637"/>
          </a:xfrm>
        </p:spPr>
        <p:txBody>
          <a:bodyPr>
            <a:noAutofit/>
          </a:bodyPr>
          <a:lstStyle/>
          <a:p>
            <a:r>
              <a:rPr lang="en-CA" sz="3600" b="1" dirty="0"/>
              <a:t>CONCLUSION </a:t>
            </a:r>
            <a:br>
              <a:rPr lang="en-CA" sz="3600" b="1" dirty="0"/>
            </a:br>
            <a:endParaRPr lang="en-US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D4FB9-9B5D-3148-BFAC-B210C288A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Criteria</a:t>
            </a:r>
            <a:r>
              <a:rPr lang="en-US" sz="2800" b="1" i="1" u="sng" dirty="0"/>
              <a:t> </a:t>
            </a:r>
            <a:endParaRPr lang="en-US" sz="2800" b="1" u="sng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E89AA7-FC40-8940-8235-F08825815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525559"/>
            <a:ext cx="4938712" cy="3692677"/>
          </a:xfrm>
        </p:spPr>
        <p:txBody>
          <a:bodyPr>
            <a:noAutofit/>
          </a:bodyPr>
          <a:lstStyle/>
          <a:p>
            <a:pPr fontAlgn="ctr"/>
            <a:r>
              <a:rPr lang="en-US" sz="2800" dirty="0"/>
              <a:t>Includes clear and concise analysis of the graph as it pertains to the question &amp; hypothesis. </a:t>
            </a:r>
          </a:p>
          <a:p>
            <a:pPr fontAlgn="ctr"/>
            <a:r>
              <a:rPr lang="en-US" sz="2800" dirty="0"/>
              <a:t>Includes whether hypothesis was accepted or rejected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F4C739-6B28-0345-B4E9-9E6E0FE4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6880" y="240018"/>
            <a:ext cx="4741200" cy="553998"/>
          </a:xfrm>
        </p:spPr>
        <p:txBody>
          <a:bodyPr/>
          <a:lstStyle/>
          <a:p>
            <a:r>
              <a:rPr lang="en-US" sz="2800" b="1" u="sng" dirty="0">
                <a:solidFill>
                  <a:srgbClr val="FFFF00">
                    <a:alpha val="80000"/>
                  </a:srgbClr>
                </a:solidFill>
              </a:rPr>
              <a:t>Example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A63E9E-F9E6-964C-BB6A-AB7AC0E82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1302" y="833287"/>
            <a:ext cx="5602984" cy="5337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FFFF00">
                    <a:alpha val="70000"/>
                  </a:srgbClr>
                </a:solidFill>
              </a:rPr>
              <a:t>This experiment served to address the </a:t>
            </a:r>
            <a:r>
              <a:rPr lang="en-US" sz="2400" b="1" i="1" dirty="0">
                <a:solidFill>
                  <a:srgbClr val="FFFF00">
                    <a:alpha val="70000"/>
                  </a:srgbClr>
                </a:solidFill>
              </a:rPr>
              <a:t>question</a:t>
            </a:r>
            <a:r>
              <a:rPr lang="en-US" sz="2400" i="1" dirty="0">
                <a:solidFill>
                  <a:srgbClr val="FFFF00">
                    <a:alpha val="70000"/>
                  </a:srgbClr>
                </a:solidFill>
              </a:rPr>
              <a:t>: What effect does mass of a paper airplane have on it's flight distance? It was </a:t>
            </a:r>
            <a:r>
              <a:rPr lang="en-US" sz="2400" b="1" i="1" dirty="0">
                <a:solidFill>
                  <a:srgbClr val="FFFF00">
                    <a:alpha val="70000"/>
                  </a:srgbClr>
                </a:solidFill>
              </a:rPr>
              <a:t>hypothesized</a:t>
            </a:r>
            <a:r>
              <a:rPr lang="en-US" sz="2400" i="1" dirty="0">
                <a:solidFill>
                  <a:srgbClr val="FFFF00">
                    <a:alpha val="70000"/>
                  </a:srgbClr>
                </a:solidFill>
              </a:rPr>
              <a:t> that if the mass of a paper airplane is increased, then the distance at which it travels will decrease as a result, because more mass means more weight which increases gravity's pull to the ground. The </a:t>
            </a:r>
            <a:r>
              <a:rPr lang="en-US" sz="2400" b="1" i="1" dirty="0">
                <a:solidFill>
                  <a:srgbClr val="FFFF00">
                    <a:alpha val="70000"/>
                  </a:srgbClr>
                </a:solidFill>
              </a:rPr>
              <a:t>data</a:t>
            </a:r>
            <a:r>
              <a:rPr lang="en-US" sz="2400" i="1" dirty="0">
                <a:solidFill>
                  <a:srgbClr val="FFFF00">
                    <a:alpha val="70000"/>
                  </a:srgbClr>
                </a:solidFill>
              </a:rPr>
              <a:t> reflects that as mass of the paper airplane increased, the flight distance also increased. The </a:t>
            </a:r>
            <a:r>
              <a:rPr lang="en-US" sz="2400" b="1" i="1" dirty="0">
                <a:solidFill>
                  <a:srgbClr val="FFFF00">
                    <a:alpha val="70000"/>
                  </a:srgbClr>
                </a:solidFill>
              </a:rPr>
              <a:t>hypothesis</a:t>
            </a:r>
            <a:r>
              <a:rPr lang="en-US" sz="2400" i="1" dirty="0">
                <a:solidFill>
                  <a:srgbClr val="FFFF00">
                    <a:alpha val="70000"/>
                  </a:srgbClr>
                </a:solidFill>
              </a:rPr>
              <a:t> was not supported.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AA8CF9-2CFF-6E47-B5EF-171CF1F55444}"/>
              </a:ext>
            </a:extLst>
          </p:cNvPr>
          <p:cNvSpPr/>
          <p:nvPr/>
        </p:nvSpPr>
        <p:spPr>
          <a:xfrm>
            <a:off x="10232571" y="4325218"/>
            <a:ext cx="1552768" cy="8367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C1A149-E5E0-2848-B333-F61629BE3F6D}"/>
              </a:ext>
            </a:extLst>
          </p:cNvPr>
          <p:cNvSpPr/>
          <p:nvPr/>
        </p:nvSpPr>
        <p:spPr>
          <a:xfrm>
            <a:off x="832180" y="3069506"/>
            <a:ext cx="3433763" cy="6556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3DEC82-225A-EC41-80CB-3A3D8BA55396}"/>
              </a:ext>
            </a:extLst>
          </p:cNvPr>
          <p:cNvSpPr/>
          <p:nvPr/>
        </p:nvSpPr>
        <p:spPr>
          <a:xfrm>
            <a:off x="2931186" y="4692258"/>
            <a:ext cx="3433763" cy="65563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B8AA75-AA38-E84D-BFB3-CBA9CB85E209}"/>
              </a:ext>
            </a:extLst>
          </p:cNvPr>
          <p:cNvSpPr/>
          <p:nvPr/>
        </p:nvSpPr>
        <p:spPr>
          <a:xfrm>
            <a:off x="8886928" y="5719195"/>
            <a:ext cx="2090634" cy="836727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5CC1A38-633D-0348-9D03-AE748FC3CF9C}"/>
              </a:ext>
            </a:extLst>
          </p:cNvPr>
          <p:cNvSpPr/>
          <p:nvPr/>
        </p:nvSpPr>
        <p:spPr>
          <a:xfrm>
            <a:off x="5820699" y="1295400"/>
            <a:ext cx="2106386" cy="50390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0E9EFC-D3F7-6848-BFF6-36AE8231153B}"/>
              </a:ext>
            </a:extLst>
          </p:cNvPr>
          <p:cNvSpPr/>
          <p:nvPr/>
        </p:nvSpPr>
        <p:spPr>
          <a:xfrm>
            <a:off x="8498585" y="2080379"/>
            <a:ext cx="2090634" cy="8367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5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9" grpId="0" build="p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LeafVTI">
  <a:themeElements>
    <a:clrScheme name="AnalogousFromRegularSeedLeftStep">
      <a:dk1>
        <a:srgbClr val="000000"/>
      </a:dk1>
      <a:lt1>
        <a:srgbClr val="FFFFFF"/>
      </a:lt1>
      <a:dk2>
        <a:srgbClr val="1B2B30"/>
      </a:dk2>
      <a:lt2>
        <a:srgbClr val="F0F1F3"/>
      </a:lt2>
      <a:accent1>
        <a:srgbClr val="B6A020"/>
      </a:accent1>
      <a:accent2>
        <a:srgbClr val="D56A17"/>
      </a:accent2>
      <a:accent3>
        <a:srgbClr val="E72D29"/>
      </a:accent3>
      <a:accent4>
        <a:srgbClr val="D51763"/>
      </a:accent4>
      <a:accent5>
        <a:srgbClr val="E729C4"/>
      </a:accent5>
      <a:accent6>
        <a:srgbClr val="A917D5"/>
      </a:accent6>
      <a:hlink>
        <a:srgbClr val="5D6CC9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465</Words>
  <Application>Microsoft Macintosh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Rockwell Nova Light</vt:lpstr>
      <vt:lpstr>Wingdings</vt:lpstr>
      <vt:lpstr>LeafVTI</vt:lpstr>
      <vt:lpstr>The Effect of Mass on Flight Distance of a Paper Airplane</vt:lpstr>
      <vt:lpstr>The QUESTION  </vt:lpstr>
      <vt:lpstr>The hypothesis  </vt:lpstr>
      <vt:lpstr>EXPERIMENT SET-UP</vt:lpstr>
      <vt:lpstr>THE DATA</vt:lpstr>
      <vt:lpstr>THE GRAPH</vt:lpstr>
      <vt:lpstr>CONCLUSION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Mass on Flight Distance of a Paper Airplane</dc:title>
  <dc:creator>Laura Spindlove</dc:creator>
  <cp:lastModifiedBy>Laura Spindlove</cp:lastModifiedBy>
  <cp:revision>8</cp:revision>
  <dcterms:created xsi:type="dcterms:W3CDTF">2021-02-10T17:29:05Z</dcterms:created>
  <dcterms:modified xsi:type="dcterms:W3CDTF">2021-02-10T20:35:09Z</dcterms:modified>
</cp:coreProperties>
</file>