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2"/>
  </p:notesMasterIdLst>
  <p:sldIdLst>
    <p:sldId id="304" r:id="rId2"/>
    <p:sldId id="305" r:id="rId3"/>
    <p:sldId id="306" r:id="rId4"/>
    <p:sldId id="307" r:id="rId5"/>
    <p:sldId id="310" r:id="rId6"/>
    <p:sldId id="308" r:id="rId7"/>
    <p:sldId id="389" r:id="rId8"/>
    <p:sldId id="326" r:id="rId9"/>
    <p:sldId id="387" r:id="rId10"/>
    <p:sldId id="32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8"/>
    <p:restoredTop sz="93395"/>
  </p:normalViewPr>
  <p:slideViewPr>
    <p:cSldViewPr snapToGrid="0" snapToObjects="1">
      <p:cViewPr varScale="1">
        <p:scale>
          <a:sx n="85" d="100"/>
          <a:sy n="85" d="100"/>
        </p:scale>
        <p:origin x="200" y="6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indlove.weebly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oughtco.com/scientific-method-quiz-4060512" TargetMode="External"/><Relationship Id="rId5" Type="http://schemas.openxmlformats.org/officeDocument/2006/relationships/hyperlink" Target="https://www.quia.com/pop/184568.html?AP_rand=852168078" TargetMode="External"/><Relationship Id="rId4" Type="http://schemas.openxmlformats.org/officeDocument/2006/relationships/hyperlink" Target="https://www.khanacademy.org/math/pre-algebra/pre-algebra-equations-expressions/pre-algebra-dependent-independent/a/dependent-and-independent-variables-revie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C3B8D-4214-BE49-ABE2-C0A674E0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057522"/>
            <a:ext cx="4741843" cy="2173433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100" b="0" cap="all" dirty="0">
                <a:solidFill>
                  <a:schemeClr val="bg1"/>
                </a:solidFill>
              </a:rPr>
              <a:t>The Scientific Method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7CAD65F-AAC9-4CC9-B5F5-E963F24F4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9936" y="-1"/>
            <a:ext cx="533206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est Case">
            <a:extLst>
              <a:ext uri="{FF2B5EF4-FFF2-40B4-BE49-F238E27FC236}">
                <a16:creationId xmlns:a16="http://schemas.microsoft.com/office/drawing/2014/main" id="{9042AC65-294F-4EFA-AA9F-3676737D3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4569" y="1215596"/>
            <a:ext cx="4362798" cy="43627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8873A0-107B-5340-A751-1B5FFEFAFB1A}"/>
              </a:ext>
            </a:extLst>
          </p:cNvPr>
          <p:cNvSpPr txBox="1"/>
          <p:nvPr/>
        </p:nvSpPr>
        <p:spPr>
          <a:xfrm>
            <a:off x="2014330" y="4452730"/>
            <a:ext cx="3525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Lesson notes and PowerPoint lessons are linked to </a:t>
            </a:r>
            <a:r>
              <a:rPr lang="en-US" dirty="0">
                <a:hlinkClick r:id="rId4"/>
              </a:rPr>
              <a:t>website</a:t>
            </a:r>
            <a:r>
              <a:rPr lang="en-US" dirty="0"/>
              <a:t>. You can choose to download and edit if preferred.</a:t>
            </a:r>
          </a:p>
        </p:txBody>
      </p:sp>
    </p:spTree>
    <p:extLst>
      <p:ext uri="{BB962C8B-B14F-4D97-AF65-F5344CB8AC3E}">
        <p14:creationId xmlns:p14="http://schemas.microsoft.com/office/powerpoint/2010/main" val="180199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Link">
            <a:extLst>
              <a:ext uri="{FF2B5EF4-FFF2-40B4-BE49-F238E27FC236}">
                <a16:creationId xmlns:a16="http://schemas.microsoft.com/office/drawing/2014/main" id="{A794DE9C-FEF4-F74D-953D-75DE152A1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353" y="2321287"/>
            <a:ext cx="3315372" cy="33153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94579-346D-1E4E-BDD6-33F6E0AF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636" y="433504"/>
            <a:ext cx="6754447" cy="1139172"/>
          </a:xfrm>
        </p:spPr>
        <p:txBody>
          <a:bodyPr anchor="b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3100" dirty="0"/>
              <a:t>Links for Practice (optional)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BF92-A69F-CB45-AD7A-9EF2F8BA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637" y="2705335"/>
            <a:ext cx="6754446" cy="3069259"/>
          </a:xfrm>
        </p:spPr>
        <p:txBody>
          <a:bodyPr anchor="t">
            <a:normAutofit/>
          </a:bodyPr>
          <a:lstStyle/>
          <a:p>
            <a:r>
              <a:rPr lang="en-US" sz="2000" dirty="0"/>
              <a:t>Click to visit </a:t>
            </a:r>
            <a:r>
              <a:rPr lang="en-US" sz="2000" dirty="0">
                <a:hlinkClick r:id="rId4"/>
              </a:rPr>
              <a:t>KHAN ACADEMY</a:t>
            </a:r>
            <a:endParaRPr lang="en-US" sz="2000" dirty="0"/>
          </a:p>
          <a:p>
            <a:r>
              <a:rPr lang="en-US" sz="2000" dirty="0"/>
              <a:t>Click to visit </a:t>
            </a:r>
            <a:r>
              <a:rPr lang="en-US" sz="2000" dirty="0">
                <a:hlinkClick r:id="rId5"/>
              </a:rPr>
              <a:t>QUIA</a:t>
            </a:r>
            <a:endParaRPr lang="en-US" sz="2000" dirty="0"/>
          </a:p>
          <a:p>
            <a:r>
              <a:rPr lang="en-US" sz="2000" dirty="0"/>
              <a:t>Click to try a </a:t>
            </a:r>
            <a:r>
              <a:rPr lang="en-US" sz="2000" dirty="0">
                <a:hlinkClick r:id="rId6"/>
              </a:rPr>
              <a:t>SCI METHOD PRACTICE QUIZ</a:t>
            </a:r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2667B-9497-6640-BC18-EDFF9D6A3190}"/>
              </a:ext>
            </a:extLst>
          </p:cNvPr>
          <p:cNvSpPr txBox="1"/>
          <p:nvPr/>
        </p:nvSpPr>
        <p:spPr>
          <a:xfrm>
            <a:off x="570652" y="665558"/>
            <a:ext cx="3655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Quiz Friday</a:t>
            </a:r>
          </a:p>
        </p:txBody>
      </p:sp>
    </p:spTree>
    <p:extLst>
      <p:ext uri="{BB962C8B-B14F-4D97-AF65-F5344CB8AC3E}">
        <p14:creationId xmlns:p14="http://schemas.microsoft.com/office/powerpoint/2010/main" val="90762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D716E4-DC9D-8543-ADC0-DDE9CF1B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5" y="1284070"/>
            <a:ext cx="3754671" cy="3164630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000" b="0" cap="all" dirty="0">
                <a:solidFill>
                  <a:schemeClr val="bg1"/>
                </a:solidFill>
              </a:rPr>
              <a:t>The Scientific Method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Steps of the Scientific Method">
            <a:extLst>
              <a:ext uri="{FF2B5EF4-FFF2-40B4-BE49-F238E27FC236}">
                <a16:creationId xmlns:a16="http://schemas.microsoft.com/office/drawing/2014/main" id="{1D059F83-A51E-684F-B33E-6E603320FA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1816" y="411222"/>
            <a:ext cx="5472354" cy="654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B0F0E78-B4D8-DE40-BFB6-C56C42876F0F}"/>
              </a:ext>
            </a:extLst>
          </p:cNvPr>
          <p:cNvSpPr txBox="1">
            <a:spLocks/>
          </p:cNvSpPr>
          <p:nvPr/>
        </p:nvSpPr>
        <p:spPr>
          <a:xfrm>
            <a:off x="425931" y="4448702"/>
            <a:ext cx="3754671" cy="1348047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A process used to find answers to questions.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02CD02-CFC1-BB43-9950-809C562CB584}"/>
              </a:ext>
            </a:extLst>
          </p:cNvPr>
          <p:cNvSpPr/>
          <p:nvPr/>
        </p:nvSpPr>
        <p:spPr>
          <a:xfrm>
            <a:off x="7098224" y="411222"/>
            <a:ext cx="2340244" cy="758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63DBDA-47F9-5248-9192-ACE9AF8DF21E}"/>
              </a:ext>
            </a:extLst>
          </p:cNvPr>
          <p:cNvSpPr/>
          <p:nvPr/>
        </p:nvSpPr>
        <p:spPr>
          <a:xfrm>
            <a:off x="7098224" y="1170638"/>
            <a:ext cx="2340244" cy="735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143770-751A-BE48-8F6E-0C384C63A574}"/>
              </a:ext>
            </a:extLst>
          </p:cNvPr>
          <p:cNvSpPr/>
          <p:nvPr/>
        </p:nvSpPr>
        <p:spPr>
          <a:xfrm>
            <a:off x="7213863" y="1906291"/>
            <a:ext cx="2340244" cy="735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525ECC-4DF0-0845-B386-865682966E94}"/>
              </a:ext>
            </a:extLst>
          </p:cNvPr>
          <p:cNvSpPr/>
          <p:nvPr/>
        </p:nvSpPr>
        <p:spPr>
          <a:xfrm>
            <a:off x="7329502" y="2620847"/>
            <a:ext cx="2340244" cy="735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5F14B7-130B-6948-9085-4940C6B9EBCD}"/>
              </a:ext>
            </a:extLst>
          </p:cNvPr>
          <p:cNvSpPr/>
          <p:nvPr/>
        </p:nvSpPr>
        <p:spPr>
          <a:xfrm>
            <a:off x="7098224" y="3377597"/>
            <a:ext cx="2462436" cy="13958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00A266-8F01-3E4A-906E-FECB8B335B37}"/>
              </a:ext>
            </a:extLst>
          </p:cNvPr>
          <p:cNvSpPr/>
          <p:nvPr/>
        </p:nvSpPr>
        <p:spPr>
          <a:xfrm>
            <a:off x="5349869" y="2551237"/>
            <a:ext cx="1994735" cy="22222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C01D84-05F0-A24D-AAD8-73B025840A5A}"/>
              </a:ext>
            </a:extLst>
          </p:cNvPr>
          <p:cNvSpPr/>
          <p:nvPr/>
        </p:nvSpPr>
        <p:spPr>
          <a:xfrm>
            <a:off x="7098224" y="4773478"/>
            <a:ext cx="2340244" cy="714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84A03D-27F3-614A-9DA8-197AB3DCF005}"/>
              </a:ext>
            </a:extLst>
          </p:cNvPr>
          <p:cNvSpPr/>
          <p:nvPr/>
        </p:nvSpPr>
        <p:spPr>
          <a:xfrm>
            <a:off x="6464021" y="5432672"/>
            <a:ext cx="4043830" cy="735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4044B1-3013-914F-800E-28B91EEA2595}"/>
              </a:ext>
            </a:extLst>
          </p:cNvPr>
          <p:cNvSpPr/>
          <p:nvPr/>
        </p:nvSpPr>
        <p:spPr>
          <a:xfrm>
            <a:off x="7098224" y="6120665"/>
            <a:ext cx="2340244" cy="706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6B9C59-055C-0446-A77B-2341A5FF3F7C}"/>
              </a:ext>
            </a:extLst>
          </p:cNvPr>
          <p:cNvSpPr/>
          <p:nvPr/>
        </p:nvSpPr>
        <p:spPr>
          <a:xfrm>
            <a:off x="9785384" y="1988081"/>
            <a:ext cx="2051525" cy="3350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F072646-350F-5D40-9348-087DDED726E1}"/>
              </a:ext>
            </a:extLst>
          </p:cNvPr>
          <p:cNvSpPr/>
          <p:nvPr/>
        </p:nvSpPr>
        <p:spPr>
          <a:xfrm>
            <a:off x="9400866" y="1792507"/>
            <a:ext cx="852633" cy="758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6B1BCAB-902C-BD4C-8650-F3B19C2E5CAD}"/>
              </a:ext>
            </a:extLst>
          </p:cNvPr>
          <p:cNvSpPr/>
          <p:nvPr/>
        </p:nvSpPr>
        <p:spPr>
          <a:xfrm>
            <a:off x="10407423" y="5239462"/>
            <a:ext cx="852633" cy="758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9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D716E4-DC9D-8543-ADC0-DDE9CF1B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5" y="1284070"/>
            <a:ext cx="3754671" cy="3164630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000" b="0" cap="all" dirty="0">
                <a:solidFill>
                  <a:schemeClr val="bg1"/>
                </a:solidFill>
              </a:rPr>
              <a:t>The Scientific Method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Steps of the Scientific Method">
            <a:extLst>
              <a:ext uri="{FF2B5EF4-FFF2-40B4-BE49-F238E27FC236}">
                <a16:creationId xmlns:a16="http://schemas.microsoft.com/office/drawing/2014/main" id="{1D059F83-A51E-684F-B33E-6E603320FA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5856" y="158774"/>
            <a:ext cx="5472354" cy="654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B0F0E78-B4D8-DE40-BFB6-C56C42876F0F}"/>
              </a:ext>
            </a:extLst>
          </p:cNvPr>
          <p:cNvSpPr txBox="1">
            <a:spLocks/>
          </p:cNvSpPr>
          <p:nvPr/>
        </p:nvSpPr>
        <p:spPr>
          <a:xfrm>
            <a:off x="425931" y="4448702"/>
            <a:ext cx="3754671" cy="1348047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A process used to find answers to questions.</a:t>
            </a:r>
          </a:p>
        </p:txBody>
      </p:sp>
    </p:spTree>
    <p:extLst>
      <p:ext uri="{BB962C8B-B14F-4D97-AF65-F5344CB8AC3E}">
        <p14:creationId xmlns:p14="http://schemas.microsoft.com/office/powerpoint/2010/main" val="346640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teps of the Scientific Method">
            <a:extLst>
              <a:ext uri="{FF2B5EF4-FFF2-40B4-BE49-F238E27FC236}">
                <a16:creationId xmlns:a16="http://schemas.microsoft.com/office/drawing/2014/main" id="{2C61BBBA-1E19-A24F-A5A6-9295E2B57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668" y="1086580"/>
            <a:ext cx="4089504" cy="488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99AAD7-EA5A-3C40-B558-D0D24B6FC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question + variables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DFBFC-A798-0644-9B91-7655B24D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834" y="2231720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Needs to be </a:t>
            </a:r>
            <a:r>
              <a:rPr lang="en-US" dirty="0"/>
              <a:t>testable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What effect does </a:t>
            </a:r>
            <a:r>
              <a:rPr lang="en-US" b="0" u="sng" dirty="0"/>
              <a:t>           </a:t>
            </a:r>
            <a:r>
              <a:rPr lang="en-US" b="0" dirty="0"/>
              <a:t> have on </a:t>
            </a:r>
            <a:r>
              <a:rPr lang="en-US" b="0" u="sng" dirty="0"/>
              <a:t>           </a:t>
            </a:r>
            <a:r>
              <a:rPr lang="en-US" b="0" dirty="0"/>
              <a:t> 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CD699-C74B-F044-916E-06758F19B44E}"/>
              </a:ext>
            </a:extLst>
          </p:cNvPr>
          <p:cNvSpPr txBox="1"/>
          <p:nvPr/>
        </p:nvSpPr>
        <p:spPr>
          <a:xfrm>
            <a:off x="6666337" y="3599504"/>
            <a:ext cx="1811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Independent Variable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E4133D-204F-7E49-8765-F3E2B4B0A53D}"/>
              </a:ext>
            </a:extLst>
          </p:cNvPr>
          <p:cNvSpPr txBox="1"/>
          <p:nvPr/>
        </p:nvSpPr>
        <p:spPr>
          <a:xfrm>
            <a:off x="6575909" y="4380983"/>
            <a:ext cx="1657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What you will be manipulating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B9042F-E8BE-E540-A0CB-30F4B89300C6}"/>
              </a:ext>
            </a:extLst>
          </p:cNvPr>
          <p:cNvSpPr txBox="1"/>
          <p:nvPr/>
        </p:nvSpPr>
        <p:spPr>
          <a:xfrm>
            <a:off x="9851018" y="3599504"/>
            <a:ext cx="1657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Dependent Variable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34230A-4680-364B-9CA7-A9DAE89F25DD}"/>
              </a:ext>
            </a:extLst>
          </p:cNvPr>
          <p:cNvSpPr txBox="1"/>
          <p:nvPr/>
        </p:nvSpPr>
        <p:spPr>
          <a:xfrm>
            <a:off x="9808250" y="4408331"/>
            <a:ext cx="1905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What you will be measuring (the “results”)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83AB1D-BA3E-E643-B514-283E35E55DDC}"/>
              </a:ext>
            </a:extLst>
          </p:cNvPr>
          <p:cNvSpPr txBox="1"/>
          <p:nvPr/>
        </p:nvSpPr>
        <p:spPr>
          <a:xfrm>
            <a:off x="4351199" y="6332130"/>
            <a:ext cx="781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Dependent Variable </a:t>
            </a:r>
            <a:r>
              <a:rPr lang="en-US" b="1" i="1" dirty="0"/>
              <a:t>depends on </a:t>
            </a:r>
            <a:r>
              <a:rPr lang="en-US" b="1" dirty="0"/>
              <a:t>the </a:t>
            </a:r>
            <a:r>
              <a:rPr lang="en-US" b="1" dirty="0">
                <a:solidFill>
                  <a:srgbClr val="0070C0"/>
                </a:solidFill>
              </a:rPr>
              <a:t>Independent Variable</a:t>
            </a:r>
          </a:p>
        </p:txBody>
      </p:sp>
      <p:pic>
        <p:nvPicPr>
          <p:cNvPr id="7" name="Graphic 6" descr="Arrow Right">
            <a:extLst>
              <a:ext uri="{FF2B5EF4-FFF2-40B4-BE49-F238E27FC236}">
                <a16:creationId xmlns:a16="http://schemas.microsoft.com/office/drawing/2014/main" id="{A02E05A9-12E7-2645-B7E7-385981ECA8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969653">
            <a:off x="7756253" y="3037938"/>
            <a:ext cx="499811" cy="748934"/>
          </a:xfrm>
          <a:prstGeom prst="rect">
            <a:avLst/>
          </a:prstGeom>
        </p:spPr>
      </p:pic>
      <p:pic>
        <p:nvPicPr>
          <p:cNvPr id="22" name="Graphic 21" descr="Arrow Right">
            <a:extLst>
              <a:ext uri="{FF2B5EF4-FFF2-40B4-BE49-F238E27FC236}">
                <a16:creationId xmlns:a16="http://schemas.microsoft.com/office/drawing/2014/main" id="{F5FAA359-0B8E-C147-9B15-8659450FE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094774">
            <a:off x="10202414" y="3037938"/>
            <a:ext cx="499811" cy="74893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C91A1CB-BC19-FE4F-B26D-F31B8C53CE85}"/>
              </a:ext>
            </a:extLst>
          </p:cNvPr>
          <p:cNvSpPr txBox="1"/>
          <p:nvPr/>
        </p:nvSpPr>
        <p:spPr>
          <a:xfrm>
            <a:off x="7385892" y="2826192"/>
            <a:ext cx="181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(IV)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ECD741-80F8-1045-A944-B4685742A668}"/>
              </a:ext>
            </a:extLst>
          </p:cNvPr>
          <p:cNvSpPr txBox="1"/>
          <p:nvPr/>
        </p:nvSpPr>
        <p:spPr>
          <a:xfrm>
            <a:off x="9749584" y="2854413"/>
            <a:ext cx="181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(DV)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BD656E-3A04-D346-BB69-59CC57166448}"/>
              </a:ext>
            </a:extLst>
          </p:cNvPr>
          <p:cNvSpPr txBox="1"/>
          <p:nvPr/>
        </p:nvSpPr>
        <p:spPr>
          <a:xfrm>
            <a:off x="5623667" y="5362749"/>
            <a:ext cx="3226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After data is collected, this is graphed on the </a:t>
            </a:r>
            <a:r>
              <a:rPr lang="en-US" sz="1600" b="1" dirty="0">
                <a:solidFill>
                  <a:srgbClr val="0070C0"/>
                </a:solidFill>
              </a:rPr>
              <a:t>x-axis</a:t>
            </a:r>
            <a:r>
              <a:rPr lang="en-US" sz="1600" dirty="0">
                <a:solidFill>
                  <a:srgbClr val="0070C0"/>
                </a:solidFill>
              </a:rPr>
              <a:t> (horizontal)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ADFC2E-2EDD-FE49-9B1C-4EFA36DEB3FD}"/>
              </a:ext>
            </a:extLst>
          </p:cNvPr>
          <p:cNvSpPr txBox="1"/>
          <p:nvPr/>
        </p:nvSpPr>
        <p:spPr>
          <a:xfrm>
            <a:off x="9089658" y="5343415"/>
            <a:ext cx="3226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After data is collected, this is graphed on the </a:t>
            </a:r>
            <a:r>
              <a:rPr lang="en-US" sz="1600" b="1" dirty="0">
                <a:solidFill>
                  <a:srgbClr val="FF0000"/>
                </a:solidFill>
              </a:rPr>
              <a:t>y-axis</a:t>
            </a:r>
            <a:r>
              <a:rPr lang="en-US" sz="1600" dirty="0">
                <a:solidFill>
                  <a:srgbClr val="FF0000"/>
                </a:solidFill>
              </a:rPr>
              <a:t> (vertical)</a:t>
            </a:r>
          </a:p>
        </p:txBody>
      </p:sp>
    </p:spTree>
    <p:extLst>
      <p:ext uri="{BB962C8B-B14F-4D97-AF65-F5344CB8AC3E}">
        <p14:creationId xmlns:p14="http://schemas.microsoft.com/office/powerpoint/2010/main" val="33897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/>
      <p:bldP spid="18" grpId="0"/>
      <p:bldP spid="20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3B59E90-C2E6-4C7B-B62A-9A39E4D1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41B2979-9B0F-4F3C-A912-A0A5339D7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16940"/>
            <a:ext cx="1000102" cy="422446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D88D065-482C-41CF-99A2-50EFB1B94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626" y="1616940"/>
            <a:ext cx="11190374" cy="41825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0B15B07-5DFC-49A7-83E7-33AE560DD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89632" y="3669992"/>
            <a:ext cx="4224528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3E1A6E1-A101-407D-9872-0506425C7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4974" y="0"/>
            <a:ext cx="4667026" cy="1631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49E4F89-BD43-4E3D-88E8-6C7E8AA9F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74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1153701-84AC-48F8-BF95-FD091301A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842394"/>
            <a:ext cx="7498081" cy="100924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25FF1E9-6522-482B-A20C-EA7AF7CAA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08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60CEDF7-1225-4242-8C30-EA518372A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7995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light&#10;&#10;Description automatically generated">
            <a:extLst>
              <a:ext uri="{FF2B5EF4-FFF2-40B4-BE49-F238E27FC236}">
                <a16:creationId xmlns:a16="http://schemas.microsoft.com/office/drawing/2014/main" id="{B3072902-B06D-B24F-B1E4-85F3CE0D7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6" y="6357"/>
            <a:ext cx="3224005" cy="34666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C2221C-D10C-804C-8EDF-ECD9FF4A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22461">
            <a:off x="1357476" y="280985"/>
            <a:ext cx="1627571" cy="10549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0" dirty="0">
                <a:latin typeface="Wishingly" pitchFamily="2" charset="0"/>
              </a:rPr>
              <a:t>Mnemonic</a:t>
            </a:r>
            <a:br>
              <a:rPr lang="en-US" sz="2800" b="0" dirty="0">
                <a:latin typeface="Wishingly" pitchFamily="2" charset="0"/>
              </a:rPr>
            </a:br>
            <a:r>
              <a:rPr lang="en-US" sz="2800" b="0" dirty="0">
                <a:latin typeface="Wishingly" pitchFamily="2" charset="0"/>
              </a:rPr>
              <a:t>device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4483AD-ABAE-B247-9C9E-DAC6AEB7DEC6}"/>
              </a:ext>
            </a:extLst>
          </p:cNvPr>
          <p:cNvSpPr/>
          <p:nvPr/>
        </p:nvSpPr>
        <p:spPr>
          <a:xfrm>
            <a:off x="3403060" y="468764"/>
            <a:ext cx="3733394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 b="1" i="1" dirty="0"/>
              <a:t>“DRY MIX”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1D39988-BF1E-2E4C-92BF-46CDE3969A65}"/>
              </a:ext>
            </a:extLst>
          </p:cNvPr>
          <p:cNvSpPr txBox="1">
            <a:spLocks/>
          </p:cNvSpPr>
          <p:nvPr/>
        </p:nvSpPr>
        <p:spPr>
          <a:xfrm>
            <a:off x="2469884" y="1630334"/>
            <a:ext cx="5092715" cy="4246575"/>
          </a:xfrm>
          <a:prstGeom prst="rect">
            <a:avLst/>
          </a:prstGeom>
        </p:spPr>
        <p:txBody>
          <a:bodyPr vert="horz" lIns="109728" tIns="109728" rIns="109728" bIns="91440" rtlCol="0" anchor="ctr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400" b="0" dirty="0">
                <a:solidFill>
                  <a:srgbClr val="FF0000"/>
                </a:solidFill>
              </a:rPr>
              <a:t>ependent variable (DV)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R</a:t>
            </a:r>
            <a:r>
              <a:rPr lang="en-US" sz="2400" b="0" dirty="0">
                <a:solidFill>
                  <a:srgbClr val="FF0000"/>
                </a:solidFill>
              </a:rPr>
              <a:t>esults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Y</a:t>
            </a:r>
            <a:r>
              <a:rPr lang="en-US" sz="2400" b="0" dirty="0">
                <a:solidFill>
                  <a:srgbClr val="FF0000"/>
                </a:solidFill>
              </a:rPr>
              <a:t>-axis on the graph</a:t>
            </a:r>
          </a:p>
          <a:p>
            <a:pPr>
              <a:lnSpc>
                <a:spcPct val="110000"/>
              </a:lnSpc>
            </a:pPr>
            <a:endParaRPr lang="en-US" sz="2400" b="0" dirty="0"/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70C0"/>
                </a:solidFill>
              </a:rPr>
              <a:t>M</a:t>
            </a:r>
            <a:r>
              <a:rPr lang="en-US" sz="2400" b="0" dirty="0">
                <a:solidFill>
                  <a:srgbClr val="0070C0"/>
                </a:solidFill>
              </a:rPr>
              <a:t>anipulated (changed)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70C0"/>
                </a:solidFill>
              </a:rPr>
              <a:t>I</a:t>
            </a:r>
            <a:r>
              <a:rPr lang="en-US" sz="2400" b="0" dirty="0">
                <a:solidFill>
                  <a:srgbClr val="0070C0"/>
                </a:solidFill>
              </a:rPr>
              <a:t>ndependent variable (IV)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70C0"/>
                </a:solidFill>
              </a:rPr>
              <a:t>X</a:t>
            </a:r>
            <a:r>
              <a:rPr lang="en-US" sz="2400" b="0" dirty="0">
                <a:solidFill>
                  <a:srgbClr val="0070C0"/>
                </a:solidFill>
              </a:rPr>
              <a:t>-axis on the graph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8FA0A5D-327A-6142-9340-834EED24FB27}"/>
              </a:ext>
            </a:extLst>
          </p:cNvPr>
          <p:cNvCxnSpPr/>
          <p:nvPr/>
        </p:nvCxnSpPr>
        <p:spPr>
          <a:xfrm flipV="1">
            <a:off x="8649325" y="2267227"/>
            <a:ext cx="0" cy="246430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B6CA47B-AABD-C544-BA75-275529E02194}"/>
              </a:ext>
            </a:extLst>
          </p:cNvPr>
          <p:cNvCxnSpPr>
            <a:cxnSpLocks/>
          </p:cNvCxnSpPr>
          <p:nvPr/>
        </p:nvCxnSpPr>
        <p:spPr>
          <a:xfrm flipV="1">
            <a:off x="8636835" y="4749024"/>
            <a:ext cx="2545829" cy="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13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E8B1-3EB4-C541-BB48-F958D811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1123687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Content Placeholder 4" descr="Ice cream">
            <a:extLst>
              <a:ext uri="{FF2B5EF4-FFF2-40B4-BE49-F238E27FC236}">
                <a16:creationId xmlns:a16="http://schemas.microsoft.com/office/drawing/2014/main" id="{8A7F5BB5-03E3-E44A-AD20-E1C4433B4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208" y="2096530"/>
            <a:ext cx="3182238" cy="31822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03380A-EE3A-374F-AF7B-C306C9F58C50}"/>
              </a:ext>
            </a:extLst>
          </p:cNvPr>
          <p:cNvSpPr txBox="1"/>
          <p:nvPr/>
        </p:nvSpPr>
        <p:spPr>
          <a:xfrm>
            <a:off x="4868162" y="519277"/>
            <a:ext cx="71602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I’m curious to know what the relationship is between the temperature outside and </a:t>
            </a:r>
          </a:p>
          <a:p>
            <a:pPr algn="ctr"/>
            <a:r>
              <a:rPr lang="en-US" sz="2800" b="1" dirty="0"/>
              <a:t>ice cream sales revenue.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8968B5-F206-0C48-8B13-062AD78E6D50}"/>
              </a:ext>
            </a:extLst>
          </p:cNvPr>
          <p:cNvSpPr txBox="1"/>
          <p:nvPr/>
        </p:nvSpPr>
        <p:spPr>
          <a:xfrm>
            <a:off x="5550088" y="2659668"/>
            <a:ext cx="579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are variables?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BA6A30-7961-1146-BE63-098547F021A2}"/>
              </a:ext>
            </a:extLst>
          </p:cNvPr>
          <p:cNvSpPr/>
          <p:nvPr/>
        </p:nvSpPr>
        <p:spPr>
          <a:xfrm>
            <a:off x="5830752" y="1301856"/>
            <a:ext cx="4398131" cy="51912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C8C9004-6589-7D45-B1BC-B9F2ED418F98}"/>
              </a:ext>
            </a:extLst>
          </p:cNvPr>
          <p:cNvSpPr/>
          <p:nvPr/>
        </p:nvSpPr>
        <p:spPr>
          <a:xfrm>
            <a:off x="5742845" y="1696999"/>
            <a:ext cx="5167962" cy="7983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929FE-477B-6746-8F5E-3BD71A2DB847}"/>
              </a:ext>
            </a:extLst>
          </p:cNvPr>
          <p:cNvSpPr txBox="1"/>
          <p:nvPr/>
        </p:nvSpPr>
        <p:spPr>
          <a:xfrm>
            <a:off x="5428643" y="3278646"/>
            <a:ext cx="579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Which is the </a:t>
            </a:r>
            <a:r>
              <a:rPr lang="en-US" sz="2400" dirty="0">
                <a:solidFill>
                  <a:srgbClr val="0070C0"/>
                </a:solidFill>
              </a:rPr>
              <a:t>IV</a:t>
            </a:r>
            <a:r>
              <a:rPr lang="en-US" sz="2400" dirty="0"/>
              <a:t> and which is the </a:t>
            </a:r>
            <a:r>
              <a:rPr lang="en-US" sz="2400" dirty="0">
                <a:solidFill>
                  <a:srgbClr val="FF0000"/>
                </a:solidFill>
              </a:rPr>
              <a:t>DV</a:t>
            </a:r>
            <a:r>
              <a:rPr lang="en-US" sz="2400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ACCC84-B0C0-6B4F-928C-592959A22EEA}"/>
              </a:ext>
            </a:extLst>
          </p:cNvPr>
          <p:cNvSpPr txBox="1"/>
          <p:nvPr/>
        </p:nvSpPr>
        <p:spPr>
          <a:xfrm>
            <a:off x="5428643" y="3948383"/>
            <a:ext cx="579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DV</a:t>
            </a:r>
            <a:r>
              <a:rPr lang="en-US" sz="2400" dirty="0"/>
              <a:t> </a:t>
            </a:r>
            <a:r>
              <a:rPr lang="en-US" sz="2400" i="1" dirty="0"/>
              <a:t>depends on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0070C0"/>
                </a:solidFill>
              </a:rPr>
              <a:t>IV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670B16-E60E-414B-9262-58733870996D}"/>
              </a:ext>
            </a:extLst>
          </p:cNvPr>
          <p:cNvSpPr txBox="1"/>
          <p:nvPr/>
        </p:nvSpPr>
        <p:spPr>
          <a:xfrm>
            <a:off x="5295255" y="4683798"/>
            <a:ext cx="2734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Ice cream sales revenue </a:t>
            </a:r>
            <a:r>
              <a:rPr lang="en-US" sz="2400" dirty="0"/>
              <a:t>depends on </a:t>
            </a:r>
            <a:r>
              <a:rPr lang="en-US" sz="2400" dirty="0">
                <a:solidFill>
                  <a:srgbClr val="0070C0"/>
                </a:solidFill>
              </a:rPr>
              <a:t>the temperature outside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799272-4375-B344-A3B1-827C6875C38C}"/>
              </a:ext>
            </a:extLst>
          </p:cNvPr>
          <p:cNvSpPr txBox="1"/>
          <p:nvPr/>
        </p:nvSpPr>
        <p:spPr>
          <a:xfrm>
            <a:off x="9407470" y="4618120"/>
            <a:ext cx="2620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The temperature outside </a:t>
            </a:r>
            <a:r>
              <a:rPr lang="en-US" sz="2400" dirty="0"/>
              <a:t>depends on </a:t>
            </a:r>
            <a:r>
              <a:rPr lang="en-US" sz="2400" dirty="0">
                <a:solidFill>
                  <a:srgbClr val="0070C0"/>
                </a:solidFill>
              </a:rPr>
              <a:t>ice cream sales revenue</a:t>
            </a:r>
          </a:p>
        </p:txBody>
      </p:sp>
      <p:pic>
        <p:nvPicPr>
          <p:cNvPr id="15" name="Graphic 14" descr="Badge Question Mark">
            <a:extLst>
              <a:ext uri="{FF2B5EF4-FFF2-40B4-BE49-F238E27FC236}">
                <a16:creationId xmlns:a16="http://schemas.microsoft.com/office/drawing/2014/main" id="{7A6DC80F-C5F4-7745-A390-98FB72C722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29817" y="4947856"/>
            <a:ext cx="1216575" cy="1216575"/>
          </a:xfrm>
          <a:prstGeom prst="rect">
            <a:avLst/>
          </a:prstGeom>
        </p:spPr>
      </p:pic>
      <p:pic>
        <p:nvPicPr>
          <p:cNvPr id="17" name="Graphic 16" descr="Close">
            <a:extLst>
              <a:ext uri="{FF2B5EF4-FFF2-40B4-BE49-F238E27FC236}">
                <a16:creationId xmlns:a16="http://schemas.microsoft.com/office/drawing/2014/main" id="{198A3669-2ADA-2247-B66A-2FEA4FA624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64631" y="4778310"/>
            <a:ext cx="1799496" cy="1799496"/>
          </a:xfrm>
          <a:prstGeom prst="rect">
            <a:avLst/>
          </a:prstGeom>
        </p:spPr>
      </p:pic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B39B66B6-5110-6247-8D2F-19A6ED67C9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64818" y="4843988"/>
            <a:ext cx="1595436" cy="1595436"/>
          </a:xfrm>
          <a:prstGeom prst="rect">
            <a:avLst/>
          </a:prstGeom>
        </p:spPr>
      </p:pic>
      <p:pic>
        <p:nvPicPr>
          <p:cNvPr id="21" name="Graphic 20" descr="Line arrow: Counter-clockwise curve">
            <a:extLst>
              <a:ext uri="{FF2B5EF4-FFF2-40B4-BE49-F238E27FC236}">
                <a16:creationId xmlns:a16="http://schemas.microsoft.com/office/drawing/2014/main" id="{00028522-7AAC-364F-8F03-D5EAFC502EA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310609" y="2148858"/>
            <a:ext cx="914400" cy="1109093"/>
          </a:xfrm>
          <a:prstGeom prst="rect">
            <a:avLst/>
          </a:prstGeom>
        </p:spPr>
      </p:pic>
      <p:pic>
        <p:nvPicPr>
          <p:cNvPr id="22" name="Graphic 21" descr="Line arrow: Counter-clockwise curve">
            <a:extLst>
              <a:ext uri="{FF2B5EF4-FFF2-40B4-BE49-F238E27FC236}">
                <a16:creationId xmlns:a16="http://schemas.microsoft.com/office/drawing/2014/main" id="{54A7F785-DB62-2D41-B4C7-9C7CE67BC4F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7115417" y="1599252"/>
            <a:ext cx="914400" cy="182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0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677F-3F45-194D-B6E8-240B4B8C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712" y="1339937"/>
            <a:ext cx="3411973" cy="361085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IV &amp; DV Practice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33A965E0-5675-8A43-B9D4-2DEE0D88B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402" y="192383"/>
            <a:ext cx="6967489" cy="645225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0" dirty="0"/>
              <a:t>Work with your group to create a: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>
                <a:highlight>
                  <a:srgbClr val="FFFF00"/>
                </a:highlight>
              </a:rPr>
              <a:t> Question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/>
              <a:t> Testable </a:t>
            </a:r>
            <a:r>
              <a:rPr lang="en-US" sz="2400" b="0" dirty="0">
                <a:highlight>
                  <a:srgbClr val="FFFF00"/>
                </a:highlight>
              </a:rPr>
              <a:t>hypothesis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/>
              <a:t> Suggest a </a:t>
            </a:r>
            <a:r>
              <a:rPr lang="en-US" sz="2400" b="0" dirty="0">
                <a:highlight>
                  <a:srgbClr val="FFFF00"/>
                </a:highlight>
              </a:rPr>
              <a:t>data table skeleton </a:t>
            </a:r>
            <a:r>
              <a:rPr lang="en-US" sz="2400" b="0" dirty="0"/>
              <a:t>for data collection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/>
              <a:t> What type of graph would this yield (bar or scatter)? Sketch and label the axes of a </a:t>
            </a:r>
            <a:r>
              <a:rPr lang="en-US" sz="2400" b="0" dirty="0">
                <a:highlight>
                  <a:srgbClr val="FFFF00"/>
                </a:highlight>
              </a:rPr>
              <a:t>graph</a:t>
            </a:r>
            <a:r>
              <a:rPr lang="en-US" sz="2400" b="0" dirty="0"/>
              <a:t> that would be used to represent the data for analysis.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/>
              <a:t> </a:t>
            </a:r>
            <a:r>
              <a:rPr lang="en-US" sz="2400" i="1" dirty="0"/>
              <a:t>If</a:t>
            </a:r>
            <a:r>
              <a:rPr lang="en-US" sz="2400" b="0" dirty="0"/>
              <a:t> a bar graph is yielded, how could a further experiment be carried out from this that would yield a scatter graph? Suggest a new experiment (i.e. question)</a:t>
            </a:r>
          </a:p>
        </p:txBody>
      </p:sp>
      <p:pic>
        <p:nvPicPr>
          <p:cNvPr id="5" name="Picture 2" descr="Child thinking children thinking clipart - WikiClipArt">
            <a:extLst>
              <a:ext uri="{FF2B5EF4-FFF2-40B4-BE49-F238E27FC236}">
                <a16:creationId xmlns:a16="http://schemas.microsoft.com/office/drawing/2014/main" id="{913B0287-5D17-A146-A1C3-BB998713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0221" y="402957"/>
            <a:ext cx="2917365" cy="181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9CC18-B7CB-A24A-92A5-9E0E80865F4A}"/>
              </a:ext>
            </a:extLst>
          </p:cNvPr>
          <p:cNvSpPr txBox="1"/>
          <p:nvPr/>
        </p:nvSpPr>
        <p:spPr>
          <a:xfrm>
            <a:off x="412750" y="4621020"/>
            <a:ext cx="40477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Around the room are examples of observations and related wonderings.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0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C8C7-4818-2C4C-963D-A025982E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700482" cy="51974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Let’s talk about that Paper Airplane Lab, one more time to make this come full circle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Picture 2" descr="Paper Airplane Clipart | My Car Gear | Paper plane, Paper airplanes, Clip  art">
            <a:extLst>
              <a:ext uri="{FF2B5EF4-FFF2-40B4-BE49-F238E27FC236}">
                <a16:creationId xmlns:a16="http://schemas.microsoft.com/office/drawing/2014/main" id="{A7919EFD-FAEA-0C4A-9C49-F549758CC2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1741487"/>
            <a:ext cx="5080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1B970-385E-DA45-9845-C22BAE0E5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33" y="-132346"/>
            <a:ext cx="4573445" cy="5758230"/>
          </a:xfrm>
        </p:spPr>
        <p:txBody>
          <a:bodyPr>
            <a:normAutofit/>
          </a:bodyPr>
          <a:lstStyle/>
          <a:p>
            <a:pPr fontAlgn="ctr"/>
            <a:r>
              <a:rPr lang="en-US" sz="2400" dirty="0"/>
              <a:t>Required components: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2000" b="1" dirty="0"/>
              <a:t>Question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2000" b="1" dirty="0"/>
              <a:t>Hypothesis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2000" b="1" dirty="0"/>
              <a:t>Materials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2000" b="1" dirty="0"/>
              <a:t>Procedure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2000" b="1" dirty="0"/>
              <a:t>Observations &amp; Data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2000" b="1" dirty="0"/>
              <a:t>Analysis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2000" b="1" dirty="0"/>
              <a:t>Concluding statement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57DD37-660D-E849-860A-AAE84F8520DE}"/>
              </a:ext>
            </a:extLst>
          </p:cNvPr>
          <p:cNvSpPr txBox="1"/>
          <p:nvPr/>
        </p:nvSpPr>
        <p:spPr>
          <a:xfrm>
            <a:off x="5292519" y="272787"/>
            <a:ext cx="6244389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Measurable &amp; testable. Has both IV &amp; DV. </a:t>
            </a:r>
          </a:p>
          <a:p>
            <a:r>
              <a:rPr lang="en-US" i="1" dirty="0"/>
              <a:t>What effect does </a:t>
            </a:r>
            <a:r>
              <a:rPr lang="en-US" i="1" u="sng" dirty="0"/>
              <a:t>_(IV)</a:t>
            </a:r>
            <a:r>
              <a:rPr lang="en-US" i="1" dirty="0"/>
              <a:t>_have on </a:t>
            </a:r>
            <a:r>
              <a:rPr lang="en-US" i="1" u="sng" dirty="0"/>
              <a:t> (DV)_?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AC455D-45E8-2844-80D1-A9481609790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2713220" y="595953"/>
            <a:ext cx="2579299" cy="6632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65CB72D-5D63-DB44-8569-3B1EC67A9454}"/>
              </a:ext>
            </a:extLst>
          </p:cNvPr>
          <p:cNvSpPr txBox="1"/>
          <p:nvPr/>
        </p:nvSpPr>
        <p:spPr>
          <a:xfrm>
            <a:off x="5242550" y="1158316"/>
            <a:ext cx="6244389" cy="646331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Measurable &amp; testable. Has both IV &amp; DV.  Basically rewords the question into a prediction.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C8D204-F364-9B46-AAFE-9574A6A44D92}"/>
              </a:ext>
            </a:extLst>
          </p:cNvPr>
          <p:cNvCxnSpPr>
            <a:cxnSpLocks/>
          </p:cNvCxnSpPr>
          <p:nvPr/>
        </p:nvCxnSpPr>
        <p:spPr>
          <a:xfrm flipV="1">
            <a:off x="2750695" y="1481481"/>
            <a:ext cx="2308486" cy="36776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9B3F21E-81EB-2244-AFDC-C41ED1EF991D}"/>
              </a:ext>
            </a:extLst>
          </p:cNvPr>
          <p:cNvSpPr txBox="1"/>
          <p:nvPr/>
        </p:nvSpPr>
        <p:spPr>
          <a:xfrm>
            <a:off x="5227560" y="2020567"/>
            <a:ext cx="6806517" cy="6463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Specific (incl type and quantity). List. Relevant items only </a:t>
            </a:r>
            <a:r>
              <a:rPr lang="en-US" i="1" dirty="0"/>
              <a:t>(i.e. “pencil” not required)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DD3B9B-E728-6144-A056-38BFA0DECC90}"/>
              </a:ext>
            </a:extLst>
          </p:cNvPr>
          <p:cNvCxnSpPr>
            <a:cxnSpLocks/>
          </p:cNvCxnSpPr>
          <p:nvPr/>
        </p:nvCxnSpPr>
        <p:spPr>
          <a:xfrm flipV="1">
            <a:off x="2548328" y="2260039"/>
            <a:ext cx="2510853" cy="179282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16CE75C-4690-0C4D-9CD5-0ED298347FB5}"/>
              </a:ext>
            </a:extLst>
          </p:cNvPr>
          <p:cNvSpPr txBox="1"/>
          <p:nvPr/>
        </p:nvSpPr>
        <p:spPr>
          <a:xfrm>
            <a:off x="4986465" y="2849838"/>
            <a:ext cx="7156554" cy="92333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Numbered step-by-step. SUPER clear and concise. Like a recipe. Someone else should be able to follow it and get similar results.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C3500D-D5D3-D043-984E-B3EFE441D4F7}"/>
              </a:ext>
            </a:extLst>
          </p:cNvPr>
          <p:cNvCxnSpPr>
            <a:cxnSpLocks/>
          </p:cNvCxnSpPr>
          <p:nvPr/>
        </p:nvCxnSpPr>
        <p:spPr>
          <a:xfrm>
            <a:off x="2660755" y="2923082"/>
            <a:ext cx="2222291" cy="12852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00F9070-5689-DB42-8527-8BE1EE33A36A}"/>
              </a:ext>
            </a:extLst>
          </p:cNvPr>
          <p:cNvSpPr txBox="1"/>
          <p:nvPr/>
        </p:nvSpPr>
        <p:spPr>
          <a:xfrm>
            <a:off x="5044191" y="3938096"/>
            <a:ext cx="6989886" cy="923330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 a table. Pre-make the table ahead of time. What data are you planning to collect? Have a spot for averages. Make sure measurement units are in there.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3677F3-42C9-A54B-9938-40C82DB64610}"/>
              </a:ext>
            </a:extLst>
          </p:cNvPr>
          <p:cNvCxnSpPr>
            <a:cxnSpLocks/>
          </p:cNvCxnSpPr>
          <p:nvPr/>
        </p:nvCxnSpPr>
        <p:spPr>
          <a:xfrm>
            <a:off x="4207240" y="3398596"/>
            <a:ext cx="675806" cy="557512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A844E18-3723-6E47-8AB0-D9823DE5C043}"/>
              </a:ext>
            </a:extLst>
          </p:cNvPr>
          <p:cNvSpPr txBox="1"/>
          <p:nvPr/>
        </p:nvSpPr>
        <p:spPr>
          <a:xfrm>
            <a:off x="5059181" y="4996374"/>
            <a:ext cx="6974896" cy="92333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Scatter graph! Both axes are labelled with units. IV (what you’re changing) is on the x-axis/horizontal and DV (what you’re measuring as a result) is on the y-axis/vertical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37C925D-5635-344B-9684-7910825A5293}"/>
              </a:ext>
            </a:extLst>
          </p:cNvPr>
          <p:cNvCxnSpPr>
            <a:cxnSpLocks/>
          </p:cNvCxnSpPr>
          <p:nvPr/>
        </p:nvCxnSpPr>
        <p:spPr>
          <a:xfrm>
            <a:off x="2750695" y="3968076"/>
            <a:ext cx="2235770" cy="111823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687340D-B545-DC49-8BE7-0424B81AE9CF}"/>
              </a:ext>
            </a:extLst>
          </p:cNvPr>
          <p:cNvSpPr txBox="1"/>
          <p:nvPr/>
        </p:nvSpPr>
        <p:spPr>
          <a:xfrm>
            <a:off x="4956485" y="6075098"/>
            <a:ext cx="7205535" cy="646331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Two-liner. What does the shape of your graph tell you? Is your hypothesis accepted or rejected? </a:t>
            </a:r>
            <a:r>
              <a:rPr lang="en-US" i="1" dirty="0"/>
              <a:t>(note: </a:t>
            </a:r>
            <a:r>
              <a:rPr lang="en-US" i="1" u="sng" dirty="0"/>
              <a:t>not</a:t>
            </a:r>
            <a:r>
              <a:rPr lang="en-US" i="1" dirty="0"/>
              <a:t> right or wrong!) 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CCCED72-F761-654F-A1F7-53D529C2D6E0}"/>
              </a:ext>
            </a:extLst>
          </p:cNvPr>
          <p:cNvCxnSpPr>
            <a:cxnSpLocks/>
          </p:cNvCxnSpPr>
          <p:nvPr/>
        </p:nvCxnSpPr>
        <p:spPr>
          <a:xfrm>
            <a:off x="3387777" y="4736892"/>
            <a:ext cx="1495269" cy="136956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4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9" grpId="0" animBg="1"/>
      <p:bldP spid="12" grpId="0" animBg="1"/>
      <p:bldP spid="15" grpId="0" animBg="1"/>
      <p:bldP spid="20" grpId="0" animBg="1"/>
      <p:bldP spid="23" grpId="0" animBg="1"/>
      <p:bldP spid="36" grpId="0" animBg="1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555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Meiryo</vt:lpstr>
      <vt:lpstr>Arial</vt:lpstr>
      <vt:lpstr>Calibri</vt:lpstr>
      <vt:lpstr>Corbel</vt:lpstr>
      <vt:lpstr>Wishingly</vt:lpstr>
      <vt:lpstr>ShojiVTI</vt:lpstr>
      <vt:lpstr>The Scientific Method</vt:lpstr>
      <vt:lpstr>The Scientific Method</vt:lpstr>
      <vt:lpstr>The Scientific Method</vt:lpstr>
      <vt:lpstr>The question + variables</vt:lpstr>
      <vt:lpstr>Mnemonic device</vt:lpstr>
      <vt:lpstr>Example</vt:lpstr>
      <vt:lpstr>IV &amp; DV Practice</vt:lpstr>
      <vt:lpstr>Let’s talk about that Paper Airplane Lab, one more time to make this come full circle </vt:lpstr>
      <vt:lpstr>PowerPoint Presentation</vt:lpstr>
      <vt:lpstr>Links for Practice (optional)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Laura Spindlove</dc:creator>
  <cp:lastModifiedBy>Laura Spindlove</cp:lastModifiedBy>
  <cp:revision>9</cp:revision>
  <dcterms:created xsi:type="dcterms:W3CDTF">2020-11-23T22:03:59Z</dcterms:created>
  <dcterms:modified xsi:type="dcterms:W3CDTF">2020-11-24T17:33:29Z</dcterms:modified>
</cp:coreProperties>
</file>