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15"/>
  </p:notesMasterIdLst>
  <p:sldIdLst>
    <p:sldId id="285" r:id="rId2"/>
    <p:sldId id="785" r:id="rId3"/>
    <p:sldId id="787" r:id="rId4"/>
    <p:sldId id="789" r:id="rId5"/>
    <p:sldId id="788" r:id="rId6"/>
    <p:sldId id="790" r:id="rId7"/>
    <p:sldId id="792" r:id="rId8"/>
    <p:sldId id="781" r:id="rId9"/>
    <p:sldId id="782" r:id="rId10"/>
    <p:sldId id="783" r:id="rId11"/>
    <p:sldId id="784" r:id="rId12"/>
    <p:sldId id="786" r:id="rId13"/>
    <p:sldId id="79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706"/>
    <p:restoredTop sz="93139"/>
  </p:normalViewPr>
  <p:slideViewPr>
    <p:cSldViewPr snapToGrid="0" snapToObjects="1">
      <p:cViewPr varScale="1">
        <p:scale>
          <a:sx n="44" d="100"/>
          <a:sy n="44" d="100"/>
        </p:scale>
        <p:origin x="216" y="14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10B3-D818-5644-AA53-546246B7EC04}" type="datetimeFigureOut">
              <a:rPr lang="en-US" smtClean="0"/>
              <a:t>10/5/21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C76A-5B43-674C-8390-A6909145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8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61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1" r:id="rId10"/>
    <p:sldLayoutId id="2147483760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20.png"/><Relationship Id="rId5" Type="http://schemas.openxmlformats.org/officeDocument/2006/relationships/image" Target="../media/image3010.png"/><Relationship Id="rId4" Type="http://schemas.openxmlformats.org/officeDocument/2006/relationships/image" Target="../media/image300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0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50.png"/><Relationship Id="rId5" Type="http://schemas.openxmlformats.org/officeDocument/2006/relationships/image" Target="../media/image3010.png"/><Relationship Id="rId4" Type="http://schemas.openxmlformats.org/officeDocument/2006/relationships/image" Target="../media/image304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7.png"/><Relationship Id="rId2" Type="http://schemas.openxmlformats.org/officeDocument/2006/relationships/image" Target="../media/image30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175829-70EA-4A6D-978C-4D0923059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3064" y="0"/>
            <a:ext cx="4348936" cy="17400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5D2B4A-3399-4CCF-A171-7F8B1BF54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04894"/>
            <a:ext cx="640080" cy="43627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94967F-D57B-433D-9A92-5C82B10CF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1778958"/>
            <a:ext cx="7159214" cy="43627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A0AC2-95D8-413E-80CB-EA8785C1B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060" y="2218414"/>
            <a:ext cx="5956534" cy="263188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Metric conversions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747C8-ADEB-4B35-AE69-2C31E57F9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8816" y="4850296"/>
            <a:ext cx="5045022" cy="1152045"/>
          </a:xfrm>
        </p:spPr>
        <p:txBody>
          <a:bodyPr anchor="t"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&amp; Scientific Notation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828A56-78F8-49CB-B2C3-4C7C093B8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294" y="1766026"/>
            <a:ext cx="4392706" cy="434637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57D892-A065-4003-93F3-65AB1A24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4695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EB41DC-3CEF-B14B-8ADA-0FE3BA672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9210" y="2478059"/>
            <a:ext cx="3385107" cy="298852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6167615"/>
            <a:ext cx="7759826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EA1DA1C-6CE0-4AE4-918F-CC0E685C5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294" y="6167615"/>
            <a:ext cx="4392706" cy="6903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C67C3D3-B919-4C65-907E-45C21C63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6898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CBF7BE-192C-47B7-816B-8213C256E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05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68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F7A4F62A-A457-3549-8C5B-02144BEDA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11096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916BDA-F4F4-4D4B-A5D0-F7FBC8E7D790}"/>
                  </a:ext>
                </a:extLst>
              </p:cNvPr>
              <p:cNvSpPr txBox="1"/>
              <p:nvPr/>
            </p:nvSpPr>
            <p:spPr>
              <a:xfrm>
                <a:off x="6520484" y="213146"/>
                <a:ext cx="5403859" cy="5974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ea typeface="Cambria" panose="02040503050406030204" pitchFamily="18" charset="0"/>
                  </a:rPr>
                  <a:t>1 L = </a:t>
                </a:r>
                <a:r>
                  <a:rPr lang="en-US" sz="2400" dirty="0">
                    <a:solidFill>
                      <a:srgbClr val="0000FF"/>
                    </a:solidFill>
                    <a:ea typeface="Cambria" panose="02040503050406030204" pitchFamily="18" charset="0"/>
                  </a:rPr>
                  <a:t>1000</a:t>
                </a:r>
                <a:r>
                  <a:rPr lang="en-US" sz="2400" dirty="0">
                    <a:ea typeface="Cambria" panose="02040503050406030204" pitchFamily="18" charset="0"/>
                  </a:rPr>
                  <a:t> mL  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ea typeface="Cambria" panose="02040503050406030204" pitchFamily="18" charset="0"/>
                  </a:rPr>
                  <a:t>Strategy Plan:  we want to be able to </a:t>
                </a:r>
                <a:r>
                  <a:rPr lang="en-US" sz="2400" b="1" dirty="0">
                    <a:ea typeface="Cambria" panose="02040503050406030204" pitchFamily="18" charset="0"/>
                  </a:rPr>
                  <a:t>cancel out like units </a:t>
                </a:r>
                <a:r>
                  <a:rPr lang="en-US" sz="2400" b="1" u="sng" dirty="0">
                    <a:ea typeface="Cambria" panose="02040503050406030204" pitchFamily="18" charset="0"/>
                  </a:rPr>
                  <a:t>vertically</a:t>
                </a:r>
                <a:r>
                  <a:rPr lang="en-US" sz="2400" dirty="0">
                    <a:ea typeface="Cambria" panose="02040503050406030204" pitchFamily="18" charset="0"/>
                  </a:rPr>
                  <a:t>, so decide what unit factor to use: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pPr algn="ctr"/>
                <a:r>
                  <a:rPr lang="en-US" sz="2400" dirty="0">
                    <a:ea typeface="Cambria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mL</m:t>
                        </m:r>
                      </m:num>
                      <m:den>
                        <m: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          </a:t>
                </a:r>
                <a:r>
                  <a:rPr lang="en-US" sz="2400" i="1" dirty="0">
                    <a:ea typeface="Cambria" panose="02040503050406030204" pitchFamily="18" charset="0"/>
                  </a:rPr>
                  <a:t>or</a:t>
                </a:r>
                <a:r>
                  <a:rPr lang="en-US" sz="2400" dirty="0">
                    <a:ea typeface="Cambria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mL</m:t>
                        </m:r>
                      </m:den>
                    </m:f>
                  </m:oMath>
                </a14:m>
                <a:r>
                  <a:rPr lang="en-US" sz="2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ea typeface="Cambria" panose="02040503050406030204" pitchFamily="18" charset="0"/>
                  </a:rPr>
                  <a:t>459 mL    x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r>
                  <a:rPr lang="en-US" sz="2400" b="1" dirty="0">
                    <a:ea typeface="Cambria" panose="02040503050406030204" pitchFamily="18" charset="0"/>
                  </a:rPr>
                  <a:t> 0.459 L</a:t>
                </a:r>
              </a:p>
              <a:p>
                <a:r>
                  <a:rPr lang="en-US" sz="2400" dirty="0"/>
                  <a:t>   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916BDA-F4F4-4D4B-A5D0-F7FBC8E7D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484" y="213146"/>
                <a:ext cx="5403859" cy="5974328"/>
              </a:xfrm>
              <a:prstGeom prst="rect">
                <a:avLst/>
              </a:prstGeom>
              <a:blipFill>
                <a:blip r:embed="rId2"/>
                <a:stretch>
                  <a:fillRect l="-1878" t="-847" r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 descr="Table&#10;&#10;Description automatically generated">
            <a:extLst>
              <a:ext uri="{FF2B5EF4-FFF2-40B4-BE49-F238E27FC236}">
                <a16:creationId xmlns:a16="http://schemas.microsoft.com/office/drawing/2014/main" id="{146337D3-B417-5D4D-8671-9CCDD9EE6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57" y="2716972"/>
            <a:ext cx="5719126" cy="395624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2B9F29-EFF7-0741-90E8-DEE9FB9F8D90}"/>
              </a:ext>
            </a:extLst>
          </p:cNvPr>
          <p:cNvSpPr/>
          <p:nvPr/>
        </p:nvSpPr>
        <p:spPr>
          <a:xfrm>
            <a:off x="419864" y="403944"/>
            <a:ext cx="42048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Example #1: </a:t>
            </a:r>
          </a:p>
          <a:p>
            <a:r>
              <a:rPr lang="en-US" sz="2800" dirty="0">
                <a:ea typeface="Cambria" panose="02040503050406030204" pitchFamily="18" charset="0"/>
              </a:rPr>
              <a:t>A student measures 459 ml of water. </a:t>
            </a:r>
          </a:p>
          <a:p>
            <a:r>
              <a:rPr lang="en-US" sz="2800" dirty="0">
                <a:ea typeface="Cambria" panose="02040503050406030204" pitchFamily="18" charset="0"/>
              </a:rPr>
              <a:t>Express this value in L.</a:t>
            </a:r>
            <a:endParaRPr lang="en-US" sz="28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9B3891-D49A-D04D-8867-8C6D94CDFADA}"/>
              </a:ext>
            </a:extLst>
          </p:cNvPr>
          <p:cNvSpPr/>
          <p:nvPr/>
        </p:nvSpPr>
        <p:spPr>
          <a:xfrm>
            <a:off x="10400343" y="2498938"/>
            <a:ext cx="1524000" cy="13119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5D1A48-588D-A048-8610-B624605129EE}"/>
                  </a:ext>
                </a:extLst>
              </p:cNvPr>
              <p:cNvSpPr txBox="1"/>
              <p:nvPr/>
            </p:nvSpPr>
            <p:spPr>
              <a:xfrm>
                <a:off x="8981851" y="4334074"/>
                <a:ext cx="2180492" cy="96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dirty="0">
                            <a:latin typeface="Cambria Math" panose="02040503050406030204" pitchFamily="18" charset="0"/>
                          </a:rPr>
                          <m:t>mL</m:t>
                        </m:r>
                      </m:den>
                    </m:f>
                  </m:oMath>
                </a14:m>
                <a:r>
                  <a:rPr lang="en-US" sz="1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5D1A48-588D-A048-8610-B62460512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851" y="4334074"/>
                <a:ext cx="2180492" cy="965649"/>
              </a:xfrm>
              <a:prstGeom prst="rect">
                <a:avLst/>
              </a:prstGeom>
              <a:blipFill>
                <a:blip r:embed="rId4"/>
                <a:stretch>
                  <a:fillRect l="-2907" t="-1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A3C376-8327-FD4D-88BE-6864C7C72753}"/>
                  </a:ext>
                </a:extLst>
              </p:cNvPr>
              <p:cNvSpPr txBox="1"/>
              <p:nvPr/>
            </p:nvSpPr>
            <p:spPr>
              <a:xfrm>
                <a:off x="6401788" y="4380852"/>
                <a:ext cx="2180492" cy="96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             </m:t>
                        </m:r>
                      </m:num>
                      <m:den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A3C376-8327-FD4D-88BE-6864C7C72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788" y="4380852"/>
                <a:ext cx="2180492" cy="965649"/>
              </a:xfrm>
              <a:prstGeom prst="rect">
                <a:avLst/>
              </a:prstGeom>
              <a:blipFill>
                <a:blip r:embed="rId5"/>
                <a:stretch>
                  <a:fillRect l="-2907" t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E3EE07-BAE3-034C-8A0C-540D319F58C4}"/>
                  </a:ext>
                </a:extLst>
              </p:cNvPr>
              <p:cNvSpPr txBox="1"/>
              <p:nvPr/>
            </p:nvSpPr>
            <p:spPr>
              <a:xfrm>
                <a:off x="8321471" y="4232253"/>
                <a:ext cx="2180492" cy="1079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US" sz="3200" dirty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US" sz="3200" dirty="0">
                            <a:latin typeface="Cambria Math" panose="02040503050406030204" pitchFamily="18" charset="0"/>
                          </a:rPr>
                          <m:t>mL</m:t>
                        </m:r>
                      </m:den>
                    </m:f>
                  </m:oMath>
                </a14:m>
                <a:r>
                  <a:rPr lang="en-US" sz="1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E3EE07-BAE3-034C-8A0C-540D319F5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471" y="4232253"/>
                <a:ext cx="2180492" cy="1079078"/>
              </a:xfrm>
              <a:prstGeom prst="rect">
                <a:avLst/>
              </a:prstGeom>
              <a:blipFill>
                <a:blip r:embed="rId6"/>
                <a:stretch>
                  <a:fillRect l="-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A7B314-372A-9A4A-84B4-3C072DC5EBCE}"/>
              </a:ext>
            </a:extLst>
          </p:cNvPr>
          <p:cNvCxnSpPr/>
          <p:nvPr/>
        </p:nvCxnSpPr>
        <p:spPr>
          <a:xfrm>
            <a:off x="7227277" y="4163472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BC2D27A-92BB-4C48-ABBE-449183A16D11}"/>
              </a:ext>
            </a:extLst>
          </p:cNvPr>
          <p:cNvCxnSpPr/>
          <p:nvPr/>
        </p:nvCxnSpPr>
        <p:spPr>
          <a:xfrm>
            <a:off x="9061251" y="4555109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A69AF7-BCE9-5642-9F48-26D00FE8075D}"/>
              </a:ext>
            </a:extLst>
          </p:cNvPr>
          <p:cNvCxnSpPr/>
          <p:nvPr/>
        </p:nvCxnSpPr>
        <p:spPr>
          <a:xfrm>
            <a:off x="7221416" y="4163472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6948B87-0419-0E42-8E93-0A7AD0AC9019}"/>
              </a:ext>
            </a:extLst>
          </p:cNvPr>
          <p:cNvCxnSpPr/>
          <p:nvPr/>
        </p:nvCxnSpPr>
        <p:spPr>
          <a:xfrm>
            <a:off x="9074709" y="4572694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20D6304-0097-2F40-A37B-5DD30D8599FD}"/>
              </a:ext>
            </a:extLst>
          </p:cNvPr>
          <p:cNvSpPr txBox="1"/>
          <p:nvPr/>
        </p:nvSpPr>
        <p:spPr>
          <a:xfrm rot="1224639">
            <a:off x="9909566" y="4649816"/>
            <a:ext cx="200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459 x 1 ➗ 1000</a:t>
            </a:r>
          </a:p>
        </p:txBody>
      </p:sp>
    </p:spTree>
    <p:extLst>
      <p:ext uri="{BB962C8B-B14F-4D97-AF65-F5344CB8AC3E}">
        <p14:creationId xmlns:p14="http://schemas.microsoft.com/office/powerpoint/2010/main" val="428352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6" grpId="1"/>
      <p:bldP spid="17" grpId="0"/>
      <p:bldP spid="17" grpId="1"/>
      <p:bldP spid="18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F7A4F62A-A457-3549-8C5B-02144BEDA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11096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916BDA-F4F4-4D4B-A5D0-F7FBC8E7D790}"/>
                  </a:ext>
                </a:extLst>
              </p:cNvPr>
              <p:cNvSpPr txBox="1"/>
              <p:nvPr/>
            </p:nvSpPr>
            <p:spPr>
              <a:xfrm>
                <a:off x="6520484" y="213146"/>
                <a:ext cx="5403859" cy="6048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ea typeface="Cambria" panose="02040503050406030204" pitchFamily="18" charset="0"/>
                  </a:rPr>
                  <a:t>1000 g = 1 kg  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ea typeface="Cambria" panose="02040503050406030204" pitchFamily="18" charset="0"/>
                  </a:rPr>
                  <a:t>Strategy Plan:  we want to be able to </a:t>
                </a:r>
                <a:r>
                  <a:rPr lang="en-US" sz="2400" b="1" dirty="0">
                    <a:ea typeface="Cambria" panose="02040503050406030204" pitchFamily="18" charset="0"/>
                  </a:rPr>
                  <a:t>cancel out like units </a:t>
                </a:r>
                <a:r>
                  <a:rPr lang="en-US" sz="2400" b="1" u="sng" dirty="0">
                    <a:ea typeface="Cambria" panose="02040503050406030204" pitchFamily="18" charset="0"/>
                  </a:rPr>
                  <a:t>vertically</a:t>
                </a:r>
                <a:r>
                  <a:rPr lang="en-US" sz="2400" dirty="0">
                    <a:ea typeface="Cambria" panose="02040503050406030204" pitchFamily="18" charset="0"/>
                  </a:rPr>
                  <a:t>, so decide what unit factor to use: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pPr algn="ctr"/>
                <a:r>
                  <a:rPr lang="en-US" sz="2400" dirty="0">
                    <a:ea typeface="Cambria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kg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          </a:t>
                </a:r>
                <a:r>
                  <a:rPr lang="en-US" sz="2400" i="1" dirty="0">
                    <a:ea typeface="Cambria" panose="02040503050406030204" pitchFamily="18" charset="0"/>
                  </a:rPr>
                  <a:t>or</a:t>
                </a:r>
                <a:r>
                  <a:rPr lang="en-US" sz="2400" dirty="0">
                    <a:ea typeface="Cambria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kg</m:t>
                        </m:r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g</m:t>
                        </m:r>
                      </m:den>
                    </m:f>
                  </m:oMath>
                </a14:m>
                <a:r>
                  <a:rPr lang="en-US" sz="2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ea typeface="Cambria" panose="02040503050406030204" pitchFamily="18" charset="0"/>
                  </a:rPr>
                  <a:t>0.4 kg    x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r>
                  <a:rPr lang="en-US" sz="2400" b="1" dirty="0">
                    <a:ea typeface="Cambria" panose="02040503050406030204" pitchFamily="18" charset="0"/>
                  </a:rPr>
                  <a:t> 400 g </a:t>
                </a:r>
              </a:p>
              <a:p>
                <a:r>
                  <a:rPr lang="en-US" sz="2400" dirty="0"/>
                  <a:t>   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916BDA-F4F4-4D4B-A5D0-F7FBC8E7D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484" y="213146"/>
                <a:ext cx="5403859" cy="6048066"/>
              </a:xfrm>
              <a:prstGeom prst="rect">
                <a:avLst/>
              </a:prstGeom>
              <a:blipFill>
                <a:blip r:embed="rId2"/>
                <a:stretch>
                  <a:fillRect l="-1878" t="-839" r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 descr="Table&#10;&#10;Description automatically generated">
            <a:extLst>
              <a:ext uri="{FF2B5EF4-FFF2-40B4-BE49-F238E27FC236}">
                <a16:creationId xmlns:a16="http://schemas.microsoft.com/office/drawing/2014/main" id="{146337D3-B417-5D4D-8671-9CCDD9EE6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57" y="2716972"/>
            <a:ext cx="5719126" cy="395624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2B9F29-EFF7-0741-90E8-DEE9FB9F8D90}"/>
              </a:ext>
            </a:extLst>
          </p:cNvPr>
          <p:cNvSpPr/>
          <p:nvPr/>
        </p:nvSpPr>
        <p:spPr>
          <a:xfrm>
            <a:off x="48293" y="252169"/>
            <a:ext cx="45588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dirty="0"/>
              <a:t>Example #2 </a:t>
            </a:r>
            <a:r>
              <a:rPr lang="en-CA" sz="2800" dirty="0"/>
              <a:t>:</a:t>
            </a:r>
          </a:p>
          <a:p>
            <a:r>
              <a:rPr lang="en-CA" sz="2800" dirty="0"/>
              <a:t> A student needs to measure 0.4 kg of salt. </a:t>
            </a:r>
          </a:p>
          <a:p>
            <a:r>
              <a:rPr lang="en-CA" sz="2800" dirty="0"/>
              <a:t>Express this mass in g. 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9B3891-D49A-D04D-8867-8C6D94CDFADA}"/>
              </a:ext>
            </a:extLst>
          </p:cNvPr>
          <p:cNvSpPr/>
          <p:nvPr/>
        </p:nvSpPr>
        <p:spPr>
          <a:xfrm>
            <a:off x="7138099" y="2507359"/>
            <a:ext cx="1524000" cy="13119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5D1A48-588D-A048-8610-B624605129EE}"/>
                  </a:ext>
                </a:extLst>
              </p:cNvPr>
              <p:cNvSpPr txBox="1"/>
              <p:nvPr/>
            </p:nvSpPr>
            <p:spPr>
              <a:xfrm>
                <a:off x="8981851" y="4334074"/>
                <a:ext cx="2180492" cy="1030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kg</m:t>
                        </m:r>
                      </m:den>
                    </m:f>
                  </m:oMath>
                </a14:m>
                <a:r>
                  <a:rPr lang="en-US" sz="1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5D1A48-588D-A048-8610-B62460512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851" y="4334074"/>
                <a:ext cx="2180492" cy="1030923"/>
              </a:xfrm>
              <a:prstGeom prst="rect">
                <a:avLst/>
              </a:prstGeom>
              <a:blipFill>
                <a:blip r:embed="rId4"/>
                <a:stretch>
                  <a:fillRect l="-2907" t="-10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A3C376-8327-FD4D-88BE-6864C7C72753}"/>
                  </a:ext>
                </a:extLst>
              </p:cNvPr>
              <p:cNvSpPr txBox="1"/>
              <p:nvPr/>
            </p:nvSpPr>
            <p:spPr>
              <a:xfrm>
                <a:off x="6401788" y="4380852"/>
                <a:ext cx="2180492" cy="96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             </m:t>
                        </m:r>
                      </m:num>
                      <m:den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A3C376-8327-FD4D-88BE-6864C7C72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788" y="4380852"/>
                <a:ext cx="2180492" cy="965649"/>
              </a:xfrm>
              <a:prstGeom prst="rect">
                <a:avLst/>
              </a:prstGeom>
              <a:blipFill>
                <a:blip r:embed="rId5"/>
                <a:stretch>
                  <a:fillRect l="-2907" t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E3EE07-BAE3-034C-8A0C-540D319F58C4}"/>
                  </a:ext>
                </a:extLst>
              </p:cNvPr>
              <p:cNvSpPr txBox="1"/>
              <p:nvPr/>
            </p:nvSpPr>
            <p:spPr>
              <a:xfrm>
                <a:off x="8683256" y="4238614"/>
                <a:ext cx="2180492" cy="1124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000 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g</m:t>
                        </m:r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kg</m:t>
                        </m:r>
                      </m:den>
                    </m:f>
                  </m:oMath>
                </a14:m>
                <a:r>
                  <a:rPr lang="en-US" sz="1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E3EE07-BAE3-034C-8A0C-540D319F5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3256" y="4238614"/>
                <a:ext cx="2180492" cy="1124539"/>
              </a:xfrm>
              <a:prstGeom prst="rect">
                <a:avLst/>
              </a:prstGeom>
              <a:blipFill>
                <a:blip r:embed="rId6"/>
                <a:stretch>
                  <a:fillRect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A7B314-372A-9A4A-84B4-3C072DC5EBCE}"/>
              </a:ext>
            </a:extLst>
          </p:cNvPr>
          <p:cNvCxnSpPr/>
          <p:nvPr/>
        </p:nvCxnSpPr>
        <p:spPr>
          <a:xfrm>
            <a:off x="7065216" y="4248214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BC2D27A-92BB-4C48-ABBE-449183A16D11}"/>
              </a:ext>
            </a:extLst>
          </p:cNvPr>
          <p:cNvCxnSpPr/>
          <p:nvPr/>
        </p:nvCxnSpPr>
        <p:spPr>
          <a:xfrm>
            <a:off x="9061251" y="4555109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A69AF7-BCE9-5642-9F48-26D00FE8075D}"/>
              </a:ext>
            </a:extLst>
          </p:cNvPr>
          <p:cNvCxnSpPr/>
          <p:nvPr/>
        </p:nvCxnSpPr>
        <p:spPr>
          <a:xfrm>
            <a:off x="7078674" y="4248214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6948B87-0419-0E42-8E93-0A7AD0AC9019}"/>
              </a:ext>
            </a:extLst>
          </p:cNvPr>
          <p:cNvCxnSpPr/>
          <p:nvPr/>
        </p:nvCxnSpPr>
        <p:spPr>
          <a:xfrm>
            <a:off x="9074709" y="4572694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20D6304-0097-2F40-A37B-5DD30D8599FD}"/>
              </a:ext>
            </a:extLst>
          </p:cNvPr>
          <p:cNvSpPr txBox="1"/>
          <p:nvPr/>
        </p:nvSpPr>
        <p:spPr>
          <a:xfrm rot="1224639">
            <a:off x="10097185" y="4707965"/>
            <a:ext cx="1942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0.4 x 1000 ➗ 1</a:t>
            </a:r>
          </a:p>
        </p:txBody>
      </p:sp>
    </p:spTree>
    <p:extLst>
      <p:ext uri="{BB962C8B-B14F-4D97-AF65-F5344CB8AC3E}">
        <p14:creationId xmlns:p14="http://schemas.microsoft.com/office/powerpoint/2010/main" val="146902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6" grpId="1"/>
      <p:bldP spid="17" grpId="0"/>
      <p:bldP spid="17" grpId="1"/>
      <p:bldP spid="18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377E-CA15-E64F-98D9-EDEB3A3A4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9594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PRACTICE</a:t>
            </a:r>
            <a:br>
              <a:rPr lang="en-US" dirty="0"/>
            </a:br>
            <a:br>
              <a:rPr lang="en-US" dirty="0"/>
            </a:br>
            <a:r>
              <a:rPr lang="en-US" sz="2700" i="1" dirty="0">
                <a:latin typeface="Cambria" panose="02040503050406030204" pitchFamily="18" charset="0"/>
                <a:ea typeface="Cambria" panose="02040503050406030204" pitchFamily="18" charset="0"/>
              </a:rPr>
              <a:t>COMPLETE THE FOLLOWING, SHOWING YOUR WORK. BE SURE TO INCLUDE THE UNIT IN YOUR ANSWER.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909C3-A4CF-EE45-A17F-6D2B44157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054" y="193432"/>
            <a:ext cx="6815329" cy="6154614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The amount of energy used by an appliance is 250 W.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	- Express this in kW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8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2800" dirty="0"/>
              <a:t>The volume of water that is needed to fill a holding tank is 357 L.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	-Express this in mL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8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800" dirty="0"/>
              <a:t>The atomic radius of an atom of an element is 0.112 nm.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	-Express this in m</a:t>
            </a:r>
          </a:p>
        </p:txBody>
      </p:sp>
    </p:spTree>
    <p:extLst>
      <p:ext uri="{BB962C8B-B14F-4D97-AF65-F5344CB8AC3E}">
        <p14:creationId xmlns:p14="http://schemas.microsoft.com/office/powerpoint/2010/main" val="403704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377E-CA15-E64F-98D9-EDEB3A3A4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9594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PRACTICE</a:t>
            </a:r>
            <a:br>
              <a:rPr lang="en-US" dirty="0"/>
            </a:br>
            <a:br>
              <a:rPr lang="en-US" dirty="0"/>
            </a:br>
            <a:r>
              <a:rPr lang="en-US" sz="2700" i="1" dirty="0">
                <a:latin typeface="Cambria" panose="02040503050406030204" pitchFamily="18" charset="0"/>
                <a:ea typeface="Cambria" panose="02040503050406030204" pitchFamily="18" charset="0"/>
              </a:rPr>
              <a:t>COMPLETE THE FOLLOWING, SHOWING YOUR WORK. BE SURE TO INCLUDE THE UNIT IN YOUR ANSWER.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909C3-A4CF-EE45-A17F-6D2B44157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054" y="193432"/>
            <a:ext cx="6815329" cy="615461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The amount of energy used by an appliance is 250 W.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	- Express this in kW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2000" dirty="0"/>
              <a:t>The volume of water that is needed to fill a holding tank is 357 L.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	-Express this in mL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000" dirty="0"/>
              <a:t>The atomic radius of an atom of an element is 0.112 nm.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	-Express this in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2CD8887-B771-3442-9984-0595EF35AF20}"/>
                  </a:ext>
                </a:extLst>
              </p:cNvPr>
              <p:cNvSpPr txBox="1"/>
              <p:nvPr/>
            </p:nvSpPr>
            <p:spPr>
              <a:xfrm>
                <a:off x="5654271" y="1688122"/>
                <a:ext cx="2690447" cy="1001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250 W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CA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0070C0"/>
                    </a:solidFill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2CD8887-B771-3442-9984-0595EF35A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271" y="1688122"/>
                <a:ext cx="2690447" cy="1001749"/>
              </a:xfrm>
              <a:prstGeom prst="rect">
                <a:avLst/>
              </a:prstGeom>
              <a:blipFill>
                <a:blip r:embed="rId2"/>
                <a:stretch>
                  <a:fillRect l="-2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D409AE2-EC56-2E4C-9809-CDD48A5CF0C2}"/>
              </a:ext>
            </a:extLst>
          </p:cNvPr>
          <p:cNvSpPr txBox="1"/>
          <p:nvPr/>
        </p:nvSpPr>
        <p:spPr>
          <a:xfrm>
            <a:off x="8128766" y="1962556"/>
            <a:ext cx="38864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0070C0"/>
                </a:solidFill>
              </a:rPr>
              <a:t>= 0.25 kw </a:t>
            </a:r>
            <a:r>
              <a:rPr lang="en-CA" sz="2000" i="1" dirty="0">
                <a:solidFill>
                  <a:srgbClr val="0070C0"/>
                </a:solidFill>
              </a:rPr>
              <a:t>(or 2.5x10</a:t>
            </a:r>
            <a:r>
              <a:rPr lang="en-CA" sz="2000" i="1" baseline="30000" dirty="0">
                <a:solidFill>
                  <a:srgbClr val="0070C0"/>
                </a:solidFill>
              </a:rPr>
              <a:t>-1</a:t>
            </a:r>
            <a:r>
              <a:rPr lang="en-CA" sz="2000" i="1" dirty="0">
                <a:solidFill>
                  <a:srgbClr val="0070C0"/>
                </a:solidFill>
              </a:rPr>
              <a:t> kW)</a:t>
            </a:r>
            <a:endParaRPr lang="en-US" sz="1600" i="1" dirty="0">
              <a:solidFill>
                <a:srgbClr val="0070C0"/>
              </a:solidFill>
              <a:ea typeface="Cambria" panose="02040503050406030204" pitchFamily="18" charset="0"/>
            </a:endParaRPr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F29A61-3357-1C42-AE23-9D0CA2229B0A}"/>
              </a:ext>
            </a:extLst>
          </p:cNvPr>
          <p:cNvCxnSpPr/>
          <p:nvPr/>
        </p:nvCxnSpPr>
        <p:spPr>
          <a:xfrm>
            <a:off x="6152965" y="1766651"/>
            <a:ext cx="492369" cy="5344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4B0326-25AA-5C4F-9C70-9497AB6F5514}"/>
              </a:ext>
            </a:extLst>
          </p:cNvPr>
          <p:cNvCxnSpPr/>
          <p:nvPr/>
        </p:nvCxnSpPr>
        <p:spPr>
          <a:xfrm>
            <a:off x="7373554" y="1961066"/>
            <a:ext cx="492369" cy="5344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635DCE-DDCE-5E49-9478-FC68B9857B37}"/>
                  </a:ext>
                </a:extLst>
              </p:cNvPr>
              <p:cNvSpPr txBox="1"/>
              <p:nvPr/>
            </p:nvSpPr>
            <p:spPr>
              <a:xfrm>
                <a:off x="5665993" y="3774834"/>
                <a:ext cx="2690447" cy="1001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357 L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000 </m:t>
                        </m:r>
                        <m:r>
                          <m:rPr>
                            <m:sty m:val="p"/>
                          </m:rP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mL</m:t>
                        </m:r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0070C0"/>
                    </a:solidFill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635DCE-DDCE-5E49-9478-FC68B9857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993" y="3774834"/>
                <a:ext cx="2690447" cy="1001749"/>
              </a:xfrm>
              <a:prstGeom prst="rect">
                <a:avLst/>
              </a:prstGeom>
              <a:blipFill>
                <a:blip r:embed="rId3"/>
                <a:stretch>
                  <a:fillRect l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E4A1754-8FDC-9544-8EEB-5BD0AD81182D}"/>
              </a:ext>
            </a:extLst>
          </p:cNvPr>
          <p:cNvSpPr txBox="1"/>
          <p:nvPr/>
        </p:nvSpPr>
        <p:spPr>
          <a:xfrm>
            <a:off x="8140488" y="4049268"/>
            <a:ext cx="38864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0070C0"/>
                </a:solidFill>
              </a:rPr>
              <a:t>= 337,000 </a:t>
            </a:r>
            <a:r>
              <a:rPr lang="en-CA" sz="2000" i="1" dirty="0">
                <a:solidFill>
                  <a:srgbClr val="0070C0"/>
                </a:solidFill>
              </a:rPr>
              <a:t>(or 3.37x10</a:t>
            </a:r>
            <a:r>
              <a:rPr lang="en-CA" sz="2000" i="1" baseline="30000" dirty="0">
                <a:solidFill>
                  <a:srgbClr val="0070C0"/>
                </a:solidFill>
              </a:rPr>
              <a:t>5</a:t>
            </a:r>
            <a:r>
              <a:rPr lang="en-CA" sz="2000" i="1" dirty="0">
                <a:solidFill>
                  <a:srgbClr val="0070C0"/>
                </a:solidFill>
              </a:rPr>
              <a:t> mL)</a:t>
            </a:r>
            <a:endParaRPr lang="en-US" sz="1600" i="1" dirty="0">
              <a:solidFill>
                <a:srgbClr val="0070C0"/>
              </a:solidFill>
              <a:ea typeface="Cambria" panose="02040503050406030204" pitchFamily="18" charset="0"/>
            </a:endParaRPr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3C933BD-99ED-3B4B-96F8-64E45F07A385}"/>
              </a:ext>
            </a:extLst>
          </p:cNvPr>
          <p:cNvCxnSpPr/>
          <p:nvPr/>
        </p:nvCxnSpPr>
        <p:spPr>
          <a:xfrm>
            <a:off x="6164687" y="3853363"/>
            <a:ext cx="492369" cy="5344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67D774-F7DA-7E42-900E-A37756A757A7}"/>
              </a:ext>
            </a:extLst>
          </p:cNvPr>
          <p:cNvCxnSpPr/>
          <p:nvPr/>
        </p:nvCxnSpPr>
        <p:spPr>
          <a:xfrm>
            <a:off x="7189452" y="4120592"/>
            <a:ext cx="492369" cy="5344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0B1A06-D5C5-E240-847C-389D8831AFC6}"/>
                  </a:ext>
                </a:extLst>
              </p:cNvPr>
              <p:cNvSpPr txBox="1"/>
              <p:nvPr/>
            </p:nvSpPr>
            <p:spPr>
              <a:xfrm>
                <a:off x="5398477" y="5861546"/>
                <a:ext cx="4237892" cy="1032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0.112 nm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,000,000,</m:t>
                        </m:r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000 </m:t>
                        </m:r>
                        <m:r>
                          <m:rPr>
                            <m:sty m:val="p"/>
                          </m:rP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nm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0070C0"/>
                    </a:solidFill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0B1A06-D5C5-E240-847C-389D8831A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477" y="5861546"/>
                <a:ext cx="4237892" cy="1032783"/>
              </a:xfrm>
              <a:prstGeom prst="rect">
                <a:avLst/>
              </a:prstGeom>
              <a:blipFill>
                <a:blip r:embed="rId4"/>
                <a:stretch>
                  <a:fillRect l="-1497" t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B4E4188-ED07-7145-A29D-6E876E5F623C}"/>
              </a:ext>
            </a:extLst>
          </p:cNvPr>
          <p:cNvSpPr txBox="1"/>
          <p:nvPr/>
        </p:nvSpPr>
        <p:spPr>
          <a:xfrm>
            <a:off x="9720770" y="6036342"/>
            <a:ext cx="38864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0070C0"/>
                </a:solidFill>
              </a:rPr>
              <a:t>= 1.12x10</a:t>
            </a:r>
            <a:r>
              <a:rPr lang="en-CA" sz="2000" baseline="30000" dirty="0">
                <a:solidFill>
                  <a:srgbClr val="0070C0"/>
                </a:solidFill>
              </a:rPr>
              <a:t>-10</a:t>
            </a:r>
            <a:r>
              <a:rPr lang="en-CA" sz="2000" dirty="0">
                <a:solidFill>
                  <a:srgbClr val="0070C0"/>
                </a:solidFill>
              </a:rPr>
              <a:t> m</a:t>
            </a:r>
            <a:endParaRPr lang="en-US" sz="1600" dirty="0">
              <a:solidFill>
                <a:srgbClr val="0070C0"/>
              </a:solidFill>
              <a:ea typeface="Cambria" panose="02040503050406030204" pitchFamily="18" charset="0"/>
            </a:endParaRPr>
          </a:p>
          <a:p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8C42018-BA86-154A-9789-839910F8E662}"/>
              </a:ext>
            </a:extLst>
          </p:cNvPr>
          <p:cNvCxnSpPr/>
          <p:nvPr/>
        </p:nvCxnSpPr>
        <p:spPr>
          <a:xfrm>
            <a:off x="6176409" y="5940075"/>
            <a:ext cx="492369" cy="5344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4221F65-2F7C-EC4B-8054-1DD6E6F32252}"/>
              </a:ext>
            </a:extLst>
          </p:cNvPr>
          <p:cNvCxnSpPr/>
          <p:nvPr/>
        </p:nvCxnSpPr>
        <p:spPr>
          <a:xfrm>
            <a:off x="8749164" y="6144061"/>
            <a:ext cx="492369" cy="5344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66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06021-1EE2-0941-9330-8FABF066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AA2CF-0A25-CD49-8F61-4A7EA044E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2224" y="371005"/>
            <a:ext cx="6897392" cy="3057995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used for very </a:t>
            </a:r>
            <a:r>
              <a:rPr lang="en-US" sz="2400" dirty="0"/>
              <a:t>big</a:t>
            </a:r>
            <a:r>
              <a:rPr lang="en-US" sz="2400" b="0" dirty="0"/>
              <a:t> or </a:t>
            </a:r>
            <a:r>
              <a:rPr lang="en-US" sz="2400" dirty="0"/>
              <a:t>small</a:t>
            </a:r>
            <a:r>
              <a:rPr lang="en-US" sz="2400" b="0" dirty="0"/>
              <a:t> numbers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based on powers of the base number </a:t>
            </a:r>
            <a:r>
              <a:rPr lang="en-US" sz="2400" dirty="0"/>
              <a:t>10</a:t>
            </a:r>
            <a:r>
              <a:rPr lang="en-US" sz="2400" b="0" dirty="0"/>
              <a:t>.​</a:t>
            </a:r>
          </a:p>
          <a:p>
            <a:pPr fontAlgn="base">
              <a:lnSpc>
                <a:spcPct val="100000"/>
              </a:lnSpc>
            </a:pPr>
            <a:r>
              <a:rPr lang="en-US" sz="2400" b="0" dirty="0"/>
              <a:t>The number 123,000,000,000 in scientific notation is written as:​</a:t>
            </a:r>
          </a:p>
          <a:p>
            <a:pPr algn="ctr" fontAlgn="base">
              <a:lnSpc>
                <a:spcPct val="100000"/>
              </a:lnSpc>
            </a:pPr>
            <a:r>
              <a:rPr lang="en-US" sz="2400" dirty="0"/>
              <a:t>1.23 x 10</a:t>
            </a:r>
            <a:r>
              <a:rPr lang="en-US" sz="2400" baseline="30000" dirty="0"/>
              <a:t>11</a:t>
            </a:r>
            <a:r>
              <a:rPr lang="en-US" sz="2400" dirty="0"/>
              <a:t>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2604F9-48BC-824D-9E39-2381C86EF47C}"/>
              </a:ext>
            </a:extLst>
          </p:cNvPr>
          <p:cNvSpPr txBox="1"/>
          <p:nvPr/>
        </p:nvSpPr>
        <p:spPr>
          <a:xfrm>
            <a:off x="5057042" y="3303862"/>
            <a:ext cx="2461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Coefficient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 It must be greater than or equal to </a:t>
            </a:r>
            <a:r>
              <a:rPr lang="en-US" b="1" dirty="0"/>
              <a:t>1</a:t>
            </a:r>
            <a:r>
              <a:rPr lang="en-US" dirty="0"/>
              <a:t> and less than </a:t>
            </a:r>
            <a:r>
              <a:rPr lang="en-US" b="1" dirty="0"/>
              <a:t>10</a:t>
            </a:r>
            <a:r>
              <a:rPr lang="en-US" dirty="0"/>
              <a:t>.​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E75941-5428-8B4B-8466-C7A198AE167F}"/>
              </a:ext>
            </a:extLst>
          </p:cNvPr>
          <p:cNvSpPr txBox="1"/>
          <p:nvPr/>
        </p:nvSpPr>
        <p:spPr>
          <a:xfrm>
            <a:off x="7603706" y="3303862"/>
            <a:ext cx="26657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Base</a:t>
            </a:r>
            <a:r>
              <a:rPr lang="en-US" dirty="0"/>
              <a:t> </a:t>
            </a:r>
            <a:endParaRPr lang="en-US" b="1" dirty="0"/>
          </a:p>
          <a:p>
            <a:pPr fontAlgn="base"/>
            <a:r>
              <a:rPr lang="en-US" dirty="0"/>
              <a:t>It must always be </a:t>
            </a:r>
            <a:r>
              <a:rPr lang="en-US" b="1" dirty="0"/>
              <a:t>10</a:t>
            </a:r>
            <a:r>
              <a:rPr lang="en-US" dirty="0"/>
              <a:t> in scientific notation. ​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DE264E-D510-F743-A04A-0BCEBAAF4DFC}"/>
              </a:ext>
            </a:extLst>
          </p:cNvPr>
          <p:cNvSpPr txBox="1"/>
          <p:nvPr/>
        </p:nvSpPr>
        <p:spPr>
          <a:xfrm>
            <a:off x="10332638" y="3348846"/>
            <a:ext cx="1748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Exponent</a:t>
            </a:r>
            <a:r>
              <a:rPr lang="en-US" dirty="0"/>
              <a:t> </a:t>
            </a:r>
            <a:endParaRPr lang="en-US" b="1" dirty="0"/>
          </a:p>
          <a:p>
            <a:pPr fontAlgn="base"/>
            <a:r>
              <a:rPr lang="en-US" dirty="0"/>
              <a:t>Tells us how many spots the decimal was moved</a:t>
            </a:r>
          </a:p>
          <a:p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3F736D1-ABEA-D14E-9836-03DF48B0DDA4}"/>
              </a:ext>
            </a:extLst>
          </p:cNvPr>
          <p:cNvSpPr/>
          <p:nvPr/>
        </p:nvSpPr>
        <p:spPr>
          <a:xfrm>
            <a:off x="7069015" y="2426676"/>
            <a:ext cx="1292382" cy="6324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8E22D6D-3C7E-AE47-B179-42CFE964C589}"/>
              </a:ext>
            </a:extLst>
          </p:cNvPr>
          <p:cNvSpPr/>
          <p:nvPr/>
        </p:nvSpPr>
        <p:spPr>
          <a:xfrm>
            <a:off x="8490353" y="2426675"/>
            <a:ext cx="665283" cy="632493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336400C-E6A1-0042-9847-72380597FBE0}"/>
              </a:ext>
            </a:extLst>
          </p:cNvPr>
          <p:cNvSpPr/>
          <p:nvPr/>
        </p:nvSpPr>
        <p:spPr>
          <a:xfrm>
            <a:off x="8928503" y="2341740"/>
            <a:ext cx="665283" cy="695742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31F387-BA38-1D4B-9FEB-1B7DEE153565}"/>
              </a:ext>
            </a:extLst>
          </p:cNvPr>
          <p:cNvSpPr txBox="1"/>
          <p:nvPr/>
        </p:nvSpPr>
        <p:spPr>
          <a:xfrm>
            <a:off x="4972224" y="5902611"/>
            <a:ext cx="7108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Note:  Exponents are often expressed using other notations. The number 123,000,000,000 can also be written as: </a:t>
            </a:r>
            <a:r>
              <a:rPr lang="en-US" dirty="0"/>
              <a:t> </a:t>
            </a:r>
            <a:r>
              <a:rPr lang="en-US" b="1" dirty="0"/>
              <a:t>1.23E+11 or as 1.23 X 10^11</a:t>
            </a:r>
            <a:r>
              <a:rPr lang="en-US" dirty="0"/>
              <a:t>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5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E0276-5032-5A4D-9DD8-4FE4D48EB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large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43504-1009-A34B-8C8E-E8CAC88F0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421" y="158261"/>
            <a:ext cx="6172412" cy="4847027"/>
          </a:xfrm>
        </p:spPr>
        <p:txBody>
          <a:bodyPr>
            <a:normAutofit fontScale="92500" lnSpcReduction="10000"/>
          </a:bodyPr>
          <a:lstStyle/>
          <a:p>
            <a:pPr algn="ctr" fontAlgn="base"/>
            <a:r>
              <a:rPr lang="en-US" sz="3600" dirty="0"/>
              <a:t>6 2 0, 0 0 0, 0 0 0​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b="0" dirty="0"/>
              <a:t>Get </a:t>
            </a:r>
            <a:r>
              <a:rPr lang="en-US" sz="2400" dirty="0"/>
              <a:t>coefficient</a:t>
            </a:r>
            <a:r>
              <a:rPr lang="en-US" sz="2400" b="0" dirty="0"/>
              <a:t>: Put the decimal after the </a:t>
            </a:r>
            <a:r>
              <a:rPr lang="en-US" sz="2400" dirty="0"/>
              <a:t>first </a:t>
            </a:r>
            <a:r>
              <a:rPr lang="en-US" sz="2400" b="0" dirty="0"/>
              <a:t>digit</a:t>
            </a:r>
            <a:r>
              <a:rPr lang="en-US" sz="2400" dirty="0"/>
              <a:t> </a:t>
            </a:r>
            <a:r>
              <a:rPr lang="en-US" sz="2400" b="0" dirty="0"/>
              <a:t>and </a:t>
            </a:r>
            <a:r>
              <a:rPr lang="en-US" sz="2400" dirty="0"/>
              <a:t>drop</a:t>
            </a:r>
            <a:r>
              <a:rPr lang="en-US" sz="2400" b="0" dirty="0"/>
              <a:t> the zeroes.​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b="0" dirty="0"/>
              <a:t>Add </a:t>
            </a:r>
            <a:r>
              <a:rPr lang="en-US" sz="2400" dirty="0"/>
              <a:t>base</a:t>
            </a:r>
            <a:r>
              <a:rPr lang="en-US" sz="2400" b="0" dirty="0"/>
              <a:t> after coefficient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b="0" dirty="0"/>
              <a:t>To find the </a:t>
            </a:r>
            <a:r>
              <a:rPr lang="en-US" sz="2400" dirty="0"/>
              <a:t>exponent</a:t>
            </a:r>
            <a:r>
              <a:rPr lang="en-US" sz="2400" b="0" dirty="0"/>
              <a:t> count the number of places from the </a:t>
            </a:r>
            <a:r>
              <a:rPr lang="en-US" sz="2400" dirty="0"/>
              <a:t>decimal</a:t>
            </a:r>
            <a:r>
              <a:rPr lang="en-US" sz="2400" b="0" dirty="0"/>
              <a:t> to the </a:t>
            </a:r>
            <a:r>
              <a:rPr lang="en-US" sz="2400" dirty="0"/>
              <a:t>end</a:t>
            </a:r>
            <a:r>
              <a:rPr lang="en-US" sz="2400" b="0" dirty="0"/>
              <a:t> of the number.​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3D6BA5-176C-3941-B4AA-41950AE020D2}"/>
              </a:ext>
            </a:extLst>
          </p:cNvPr>
          <p:cNvSpPr txBox="1"/>
          <p:nvPr/>
        </p:nvSpPr>
        <p:spPr>
          <a:xfrm>
            <a:off x="6564194" y="5121771"/>
            <a:ext cx="1572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6.2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6B51AC-B483-CC4D-AE02-6F269F688D58}"/>
              </a:ext>
            </a:extLst>
          </p:cNvPr>
          <p:cNvSpPr txBox="1"/>
          <p:nvPr/>
        </p:nvSpPr>
        <p:spPr>
          <a:xfrm>
            <a:off x="7491634" y="5160133"/>
            <a:ext cx="1572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E4D916-E45F-F242-B737-588BE0C374DE}"/>
              </a:ext>
            </a:extLst>
          </p:cNvPr>
          <p:cNvSpPr txBox="1"/>
          <p:nvPr/>
        </p:nvSpPr>
        <p:spPr>
          <a:xfrm>
            <a:off x="8494382" y="5174524"/>
            <a:ext cx="1572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8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558242-D64A-C44A-9F6B-EF9679F063CA}"/>
              </a:ext>
            </a:extLst>
          </p:cNvPr>
          <p:cNvCxnSpPr>
            <a:cxnSpLocks/>
          </p:cNvCxnSpPr>
          <p:nvPr/>
        </p:nvCxnSpPr>
        <p:spPr>
          <a:xfrm>
            <a:off x="6639664" y="158261"/>
            <a:ext cx="0" cy="126609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19FBA2B-C85C-6147-AD72-FE3E60924BCA}"/>
              </a:ext>
            </a:extLst>
          </p:cNvPr>
          <p:cNvCxnSpPr>
            <a:cxnSpLocks/>
          </p:cNvCxnSpPr>
          <p:nvPr/>
        </p:nvCxnSpPr>
        <p:spPr>
          <a:xfrm>
            <a:off x="10796222" y="158261"/>
            <a:ext cx="0" cy="126609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09035F-4691-5E4A-9B4A-30EC60D434EF}"/>
              </a:ext>
            </a:extLst>
          </p:cNvPr>
          <p:cNvCxnSpPr>
            <a:cxnSpLocks/>
          </p:cNvCxnSpPr>
          <p:nvPr/>
        </p:nvCxnSpPr>
        <p:spPr>
          <a:xfrm>
            <a:off x="6721724" y="1228690"/>
            <a:ext cx="3846630" cy="0"/>
          </a:xfrm>
          <a:prstGeom prst="straightConnector1">
            <a:avLst/>
          </a:prstGeom>
          <a:ln w="190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2A6BB85-BF4F-A143-BCA9-E0B3A2428CC4}"/>
              </a:ext>
            </a:extLst>
          </p:cNvPr>
          <p:cNvSpPr txBox="1"/>
          <p:nvPr/>
        </p:nvSpPr>
        <p:spPr>
          <a:xfrm>
            <a:off x="8441627" y="1330781"/>
            <a:ext cx="1572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0582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7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A6C24-A0F7-E648-A567-7AE434F7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770C-C9B1-764E-B468-93CF62F50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Write 1 000 000 in scientific notation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Write 2 550 000 000 000 in scientific notation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2F9774-7688-5048-A4BE-84B8E1C9EFAC}"/>
              </a:ext>
            </a:extLst>
          </p:cNvPr>
          <p:cNvSpPr txBox="1"/>
          <p:nvPr/>
        </p:nvSpPr>
        <p:spPr>
          <a:xfrm>
            <a:off x="6466917" y="2391508"/>
            <a:ext cx="6172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1.0 x 10</a:t>
            </a:r>
            <a:r>
              <a:rPr lang="en-US" sz="3600" baseline="30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D5B8CD-5373-444F-A907-5A2E6D993988}"/>
              </a:ext>
            </a:extLst>
          </p:cNvPr>
          <p:cNvSpPr txBox="1"/>
          <p:nvPr/>
        </p:nvSpPr>
        <p:spPr>
          <a:xfrm>
            <a:off x="6559517" y="5506556"/>
            <a:ext cx="6172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2.55 x 10</a:t>
            </a:r>
            <a:r>
              <a:rPr lang="en-US" sz="3600" baseline="30000" dirty="0">
                <a:solidFill>
                  <a:srgbClr val="FF000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21313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E0276-5032-5A4D-9DD8-4FE4D48EB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small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43504-1009-A34B-8C8E-E8CAC88F0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421" y="83544"/>
            <a:ext cx="6172412" cy="5534983"/>
          </a:xfrm>
        </p:spPr>
        <p:txBody>
          <a:bodyPr>
            <a:normAutofit fontScale="92500" lnSpcReduction="20000"/>
          </a:bodyPr>
          <a:lstStyle/>
          <a:p>
            <a:pPr algn="ctr" fontAlgn="base"/>
            <a:r>
              <a:rPr lang="en-US" sz="3600" dirty="0"/>
              <a:t>0. 000 005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b="0" dirty="0"/>
              <a:t>Get </a:t>
            </a:r>
            <a:r>
              <a:rPr lang="en-US" sz="2400" dirty="0"/>
              <a:t>coefficient</a:t>
            </a:r>
            <a:r>
              <a:rPr lang="en-US" sz="2400" b="0" dirty="0"/>
              <a:t>: Move the decimal to go after the </a:t>
            </a:r>
            <a:r>
              <a:rPr lang="en-US" sz="2400" dirty="0"/>
              <a:t>first non-0 </a:t>
            </a:r>
            <a:r>
              <a:rPr lang="en-US" sz="2400" b="0" dirty="0"/>
              <a:t>digit</a:t>
            </a:r>
            <a:r>
              <a:rPr lang="en-US" sz="2400" dirty="0"/>
              <a:t> </a:t>
            </a:r>
            <a:r>
              <a:rPr lang="en-US" sz="2400" b="0" dirty="0"/>
              <a:t>and </a:t>
            </a:r>
            <a:r>
              <a:rPr lang="en-US" sz="2400" dirty="0"/>
              <a:t>drop</a:t>
            </a:r>
            <a:r>
              <a:rPr lang="en-US" sz="2400" b="0" dirty="0"/>
              <a:t> the zeroes in front.​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b="0" dirty="0"/>
              <a:t>Add </a:t>
            </a:r>
            <a:r>
              <a:rPr lang="en-US" sz="2400" dirty="0"/>
              <a:t>base</a:t>
            </a:r>
            <a:r>
              <a:rPr lang="en-US" sz="2400" b="0" dirty="0"/>
              <a:t> after coefficient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b="0" dirty="0"/>
              <a:t>To find the </a:t>
            </a:r>
            <a:r>
              <a:rPr lang="en-US" sz="2400" dirty="0"/>
              <a:t>exponent</a:t>
            </a:r>
            <a:r>
              <a:rPr lang="en-US" sz="2400" b="0" dirty="0"/>
              <a:t> count the number of places from the </a:t>
            </a:r>
            <a:r>
              <a:rPr lang="en-US" sz="2400" dirty="0"/>
              <a:t>original</a:t>
            </a:r>
            <a:r>
              <a:rPr lang="en-US" sz="2400" b="0" dirty="0"/>
              <a:t> decimal to the where you </a:t>
            </a:r>
            <a:r>
              <a:rPr lang="en-US" sz="2400" dirty="0"/>
              <a:t>moved</a:t>
            </a:r>
            <a:r>
              <a:rPr lang="en-US" sz="2400" b="0" dirty="0"/>
              <a:t> it. It will be a </a:t>
            </a:r>
            <a:r>
              <a:rPr lang="en-US" sz="2400" dirty="0"/>
              <a:t>negative</a:t>
            </a:r>
            <a:r>
              <a:rPr lang="en-US" sz="2400" b="0" dirty="0"/>
              <a:t> exponent!!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3D6BA5-176C-3941-B4AA-41950AE020D2}"/>
              </a:ext>
            </a:extLst>
          </p:cNvPr>
          <p:cNvSpPr txBox="1"/>
          <p:nvPr/>
        </p:nvSpPr>
        <p:spPr>
          <a:xfrm>
            <a:off x="6564194" y="5825157"/>
            <a:ext cx="1572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5.0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6B51AC-B483-CC4D-AE02-6F269F688D58}"/>
              </a:ext>
            </a:extLst>
          </p:cNvPr>
          <p:cNvSpPr txBox="1"/>
          <p:nvPr/>
        </p:nvSpPr>
        <p:spPr>
          <a:xfrm>
            <a:off x="7491634" y="5863519"/>
            <a:ext cx="1572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E4D916-E45F-F242-B737-588BE0C374DE}"/>
              </a:ext>
            </a:extLst>
          </p:cNvPr>
          <p:cNvSpPr txBox="1"/>
          <p:nvPr/>
        </p:nvSpPr>
        <p:spPr>
          <a:xfrm>
            <a:off x="8494382" y="5877910"/>
            <a:ext cx="1572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-6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558242-D64A-C44A-9F6B-EF9679F063CA}"/>
              </a:ext>
            </a:extLst>
          </p:cNvPr>
          <p:cNvCxnSpPr>
            <a:cxnSpLocks/>
          </p:cNvCxnSpPr>
          <p:nvPr/>
        </p:nvCxnSpPr>
        <p:spPr>
          <a:xfrm>
            <a:off x="9787310" y="158261"/>
            <a:ext cx="0" cy="126609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19FBA2B-C85C-6147-AD72-FE3E60924BCA}"/>
              </a:ext>
            </a:extLst>
          </p:cNvPr>
          <p:cNvCxnSpPr>
            <a:cxnSpLocks/>
          </p:cNvCxnSpPr>
          <p:nvPr/>
        </p:nvCxnSpPr>
        <p:spPr>
          <a:xfrm>
            <a:off x="7653987" y="107236"/>
            <a:ext cx="0" cy="126609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09035F-4691-5E4A-9B4A-30EC60D434EF}"/>
              </a:ext>
            </a:extLst>
          </p:cNvPr>
          <p:cNvCxnSpPr>
            <a:cxnSpLocks/>
          </p:cNvCxnSpPr>
          <p:nvPr/>
        </p:nvCxnSpPr>
        <p:spPr>
          <a:xfrm>
            <a:off x="7760228" y="1193520"/>
            <a:ext cx="1840972" cy="0"/>
          </a:xfrm>
          <a:prstGeom prst="straightConnector1">
            <a:avLst/>
          </a:prstGeom>
          <a:ln w="190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2A6BB85-BF4F-A143-BCA9-E0B3A2428CC4}"/>
              </a:ext>
            </a:extLst>
          </p:cNvPr>
          <p:cNvSpPr txBox="1"/>
          <p:nvPr/>
        </p:nvSpPr>
        <p:spPr>
          <a:xfrm>
            <a:off x="8441627" y="1330781"/>
            <a:ext cx="1572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5782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7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A6C24-A0F7-E648-A567-7AE434F7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770C-C9B1-764E-B468-93CF62F50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Write 0.0345 in scientific notation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Write 0.000 000 01 in scientific notation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2F9774-7688-5048-A4BE-84B8E1C9EFAC}"/>
              </a:ext>
            </a:extLst>
          </p:cNvPr>
          <p:cNvSpPr txBox="1"/>
          <p:nvPr/>
        </p:nvSpPr>
        <p:spPr>
          <a:xfrm>
            <a:off x="6466917" y="2391508"/>
            <a:ext cx="6172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3.45 x 10</a:t>
            </a:r>
            <a:r>
              <a:rPr lang="en-US" sz="3600" baseline="30000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D5B8CD-5373-444F-A907-5A2E6D993988}"/>
              </a:ext>
            </a:extLst>
          </p:cNvPr>
          <p:cNvSpPr txBox="1"/>
          <p:nvPr/>
        </p:nvSpPr>
        <p:spPr>
          <a:xfrm>
            <a:off x="6559517" y="5506556"/>
            <a:ext cx="6172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1.0 x 10</a:t>
            </a:r>
            <a:r>
              <a:rPr lang="en-US" sz="3600" baseline="30000" dirty="0">
                <a:solidFill>
                  <a:srgbClr val="FF0000"/>
                </a:solidFill>
              </a:rPr>
              <a:t>-8</a:t>
            </a:r>
          </a:p>
        </p:txBody>
      </p:sp>
    </p:spTree>
    <p:extLst>
      <p:ext uri="{BB962C8B-B14F-4D97-AF65-F5344CB8AC3E}">
        <p14:creationId xmlns:p14="http://schemas.microsoft.com/office/powerpoint/2010/main" val="43791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A6C24-A0F7-E648-A567-7AE434F7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going the other way...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770C-C9B1-764E-B468-93CF62F50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674" y="705113"/>
            <a:ext cx="7584830" cy="6152887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Write </a:t>
            </a:r>
            <a:r>
              <a:rPr lang="en-US" sz="3200" dirty="0">
                <a:solidFill>
                  <a:srgbClr val="FF0000"/>
                </a:solidFill>
              </a:rPr>
              <a:t>1.2 x 10</a:t>
            </a:r>
            <a:r>
              <a:rPr lang="en-US" sz="3200" baseline="30000" dirty="0">
                <a:solidFill>
                  <a:srgbClr val="FF0000"/>
                </a:solidFill>
              </a:rPr>
              <a:t>-4</a:t>
            </a:r>
            <a:r>
              <a:rPr lang="en-US" sz="3200" dirty="0"/>
              <a:t> in standard form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Write </a:t>
            </a:r>
            <a:r>
              <a:rPr lang="en-US" sz="3200" dirty="0">
                <a:solidFill>
                  <a:srgbClr val="FF0000"/>
                </a:solidFill>
              </a:rPr>
              <a:t>5.0 x 10</a:t>
            </a:r>
            <a:r>
              <a:rPr lang="en-US" sz="3200" baseline="30000" dirty="0">
                <a:solidFill>
                  <a:srgbClr val="FF0000"/>
                </a:solidFill>
              </a:rPr>
              <a:t>-5 </a:t>
            </a:r>
            <a:r>
              <a:rPr lang="en-US" sz="3200" dirty="0"/>
              <a:t>in standard form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Write </a:t>
            </a:r>
            <a:r>
              <a:rPr lang="en-US" sz="3200" dirty="0">
                <a:solidFill>
                  <a:srgbClr val="FF0000"/>
                </a:solidFill>
              </a:rPr>
              <a:t>8.1 x 10</a:t>
            </a:r>
            <a:r>
              <a:rPr lang="en-US" sz="3200" baseline="30000" dirty="0">
                <a:solidFill>
                  <a:srgbClr val="FF0000"/>
                </a:solidFill>
              </a:rPr>
              <a:t>3</a:t>
            </a:r>
            <a:r>
              <a:rPr lang="en-US" sz="3200" dirty="0"/>
              <a:t> in standard form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2F9774-7688-5048-A4BE-84B8E1C9EFAC}"/>
              </a:ext>
            </a:extLst>
          </p:cNvPr>
          <p:cNvSpPr txBox="1"/>
          <p:nvPr/>
        </p:nvSpPr>
        <p:spPr>
          <a:xfrm>
            <a:off x="6555506" y="1358156"/>
            <a:ext cx="6172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0.000 12 </a:t>
            </a:r>
            <a:endParaRPr lang="en-US" sz="3600" baseline="300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D5B8CD-5373-444F-A907-5A2E6D993988}"/>
              </a:ext>
            </a:extLst>
          </p:cNvPr>
          <p:cNvSpPr txBox="1"/>
          <p:nvPr/>
        </p:nvSpPr>
        <p:spPr>
          <a:xfrm>
            <a:off x="6678599" y="3461747"/>
            <a:ext cx="5134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0.00005</a:t>
            </a:r>
            <a:endParaRPr lang="en-US" sz="3600" baseline="300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936ED5-FAE9-E841-B32E-39BEB08FAE54}"/>
              </a:ext>
            </a:extLst>
          </p:cNvPr>
          <p:cNvSpPr txBox="1"/>
          <p:nvPr/>
        </p:nvSpPr>
        <p:spPr>
          <a:xfrm>
            <a:off x="6678598" y="5829721"/>
            <a:ext cx="5134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8 100</a:t>
            </a:r>
            <a:endParaRPr lang="en-US" sz="3600" baseline="30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47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8EE867D2-17A5-D541-A44E-4DBF2FD1630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999282" y="56190"/>
              <a:ext cx="9825926" cy="66921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02614">
                      <a:extLst>
                        <a:ext uri="{9D8B030D-6E8A-4147-A177-3AD203B41FA5}">
                          <a16:colId xmlns:a16="http://schemas.microsoft.com/office/drawing/2014/main" val="1288955026"/>
                        </a:ext>
                      </a:extLst>
                    </a:gridCol>
                    <a:gridCol w="1776461">
                      <a:extLst>
                        <a:ext uri="{9D8B030D-6E8A-4147-A177-3AD203B41FA5}">
                          <a16:colId xmlns:a16="http://schemas.microsoft.com/office/drawing/2014/main" val="1852634409"/>
                        </a:ext>
                      </a:extLst>
                    </a:gridCol>
                    <a:gridCol w="6346851">
                      <a:extLst>
                        <a:ext uri="{9D8B030D-6E8A-4147-A177-3AD203B41FA5}">
                          <a16:colId xmlns:a16="http://schemas.microsoft.com/office/drawing/2014/main" val="2041406541"/>
                        </a:ext>
                      </a:extLst>
                    </a:gridCol>
                  </a:tblGrid>
                  <a:tr h="3656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Prefix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Symbol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Relationship to the base unit*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843862948"/>
                      </a:ext>
                    </a:extLst>
                  </a:tr>
                  <a:tr h="3656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giga-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G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9</a:t>
                          </a:r>
                          <a:r>
                            <a:rPr lang="en-CA" sz="2800" dirty="0">
                              <a:effectLst/>
                            </a:rPr>
                            <a:t> = 1 000 000 000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21751955"/>
                      </a:ext>
                    </a:extLst>
                  </a:tr>
                  <a:tr h="3999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mega-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M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10</a:t>
                          </a:r>
                          <a:r>
                            <a:rPr lang="en-CA" sz="2800" baseline="30000">
                              <a:effectLst/>
                            </a:rPr>
                            <a:t>6</a:t>
                          </a:r>
                          <a:r>
                            <a:rPr lang="en-CA" sz="2800">
                              <a:effectLst/>
                            </a:rPr>
                            <a:t> = 1 000 000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452247540"/>
                      </a:ext>
                    </a:extLst>
                  </a:tr>
                  <a:tr h="3999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kilo-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k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10</a:t>
                          </a:r>
                          <a:r>
                            <a:rPr lang="en-CA" sz="2800" baseline="30000">
                              <a:effectLst/>
                            </a:rPr>
                            <a:t>3</a:t>
                          </a:r>
                          <a:r>
                            <a:rPr lang="en-CA" sz="2800">
                              <a:effectLst/>
                            </a:rPr>
                            <a:t> = 1 000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909521755"/>
                      </a:ext>
                    </a:extLst>
                  </a:tr>
                  <a:tr h="3999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hecto-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h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2</a:t>
                          </a:r>
                          <a:r>
                            <a:rPr lang="en-CA" sz="2800" dirty="0">
                              <a:effectLst/>
                            </a:rPr>
                            <a:t> = 100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997847022"/>
                      </a:ext>
                    </a:extLst>
                  </a:tr>
                  <a:tr h="3999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deca-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da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1</a:t>
                          </a:r>
                          <a:r>
                            <a:rPr lang="en-CA" sz="2800" dirty="0">
                              <a:effectLst/>
                            </a:rPr>
                            <a:t> = 10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83945409"/>
                      </a:ext>
                    </a:extLst>
                  </a:tr>
                  <a:tr h="3999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--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--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100 = 1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4268254936"/>
                      </a:ext>
                    </a:extLst>
                  </a:tr>
                  <a:tr h="616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deci-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d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-1</a:t>
                          </a:r>
                          <a:r>
                            <a:rPr lang="en-CA" sz="2800" dirty="0">
                              <a:effectLst/>
                            </a:rPr>
                            <a:t> = 0.1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3272776674"/>
                      </a:ext>
                    </a:extLst>
                  </a:tr>
                  <a:tr h="616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centi-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c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-2</a:t>
                          </a:r>
                          <a:r>
                            <a:rPr lang="en-CA" sz="2800" dirty="0">
                              <a:effectLst/>
                            </a:rPr>
                            <a:t> = 0.01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oMath>
                          </a14:m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715922727"/>
                      </a:ext>
                    </a:extLst>
                  </a:tr>
                  <a:tr h="6665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milli-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m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-3</a:t>
                          </a:r>
                          <a:r>
                            <a:rPr lang="en-CA" sz="2800" dirty="0">
                              <a:effectLst/>
                            </a:rPr>
                            <a:t> = 0.001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1 000</m:t>
                                  </m:r>
                                </m:den>
                              </m:f>
                            </m:oMath>
                          </a14:m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4027343216"/>
                      </a:ext>
                    </a:extLst>
                  </a:tr>
                  <a:tr h="7461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micro-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 err="1">
                              <a:effectLst/>
                            </a:rPr>
                            <a:t>μ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-6</a:t>
                          </a:r>
                          <a:r>
                            <a:rPr lang="en-CA" sz="2800" dirty="0">
                              <a:effectLst/>
                            </a:rPr>
                            <a:t> = 0.000 001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1 000 000</m:t>
                                  </m:r>
                                </m:den>
                              </m:f>
                            </m:oMath>
                          </a14:m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448633192"/>
                      </a:ext>
                    </a:extLst>
                  </a:tr>
                  <a:tr h="7237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nano-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n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-9</a:t>
                          </a:r>
                          <a:r>
                            <a:rPr lang="en-CA" sz="2800" dirty="0">
                              <a:effectLst/>
                            </a:rPr>
                            <a:t> = 0.000 000 001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1 000 000 000</m:t>
                                  </m:r>
                                </m:den>
                              </m:f>
                            </m:oMath>
                          </a14:m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1798142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8EE867D2-17A5-D541-A44E-4DBF2FD1630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999282" y="56190"/>
              <a:ext cx="9825926" cy="66921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02614">
                      <a:extLst>
                        <a:ext uri="{9D8B030D-6E8A-4147-A177-3AD203B41FA5}">
                          <a16:colId xmlns:a16="http://schemas.microsoft.com/office/drawing/2014/main" val="1288955026"/>
                        </a:ext>
                      </a:extLst>
                    </a:gridCol>
                    <a:gridCol w="1776461">
                      <a:extLst>
                        <a:ext uri="{9D8B030D-6E8A-4147-A177-3AD203B41FA5}">
                          <a16:colId xmlns:a16="http://schemas.microsoft.com/office/drawing/2014/main" val="1852634409"/>
                        </a:ext>
                      </a:extLst>
                    </a:gridCol>
                    <a:gridCol w="6346851">
                      <a:extLst>
                        <a:ext uri="{9D8B030D-6E8A-4147-A177-3AD203B41FA5}">
                          <a16:colId xmlns:a16="http://schemas.microsoft.com/office/drawing/2014/main" val="2041406541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Prefix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Symbol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Relationship to the base unit*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843862948"/>
                      </a:ext>
                    </a:extLst>
                  </a:tr>
                  <a:tr h="5867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giga-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G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9</a:t>
                          </a:r>
                          <a:r>
                            <a:rPr lang="en-CA" sz="2800" dirty="0">
                              <a:effectLst/>
                            </a:rPr>
                            <a:t> = 1 000 000 000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21751955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mega-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M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10</a:t>
                          </a:r>
                          <a:r>
                            <a:rPr lang="en-CA" sz="2800" baseline="30000">
                              <a:effectLst/>
                            </a:rPr>
                            <a:t>6</a:t>
                          </a:r>
                          <a:r>
                            <a:rPr lang="en-CA" sz="2800">
                              <a:effectLst/>
                            </a:rPr>
                            <a:t> = 1 000 000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452247540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kilo-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k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10</a:t>
                          </a:r>
                          <a:r>
                            <a:rPr lang="en-CA" sz="2800" baseline="30000">
                              <a:effectLst/>
                            </a:rPr>
                            <a:t>3</a:t>
                          </a:r>
                          <a:r>
                            <a:rPr lang="en-CA" sz="2800">
                              <a:effectLst/>
                            </a:rPr>
                            <a:t> = 1 000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909521755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hecto-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h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2</a:t>
                          </a:r>
                          <a:r>
                            <a:rPr lang="en-CA" sz="2800" dirty="0">
                              <a:effectLst/>
                            </a:rPr>
                            <a:t> = 100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997847022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deca-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da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1</a:t>
                          </a:r>
                          <a:r>
                            <a:rPr lang="en-CA" sz="2800" dirty="0">
                              <a:effectLst/>
                            </a:rPr>
                            <a:t> = 10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83945409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--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--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100 = 1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4268254936"/>
                      </a:ext>
                    </a:extLst>
                  </a:tr>
                  <a:tr h="6917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deci-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d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54890" t="-467273" r="-399" b="-43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2776674"/>
                      </a:ext>
                    </a:extLst>
                  </a:tr>
                  <a:tr h="6917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centi-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c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54890" t="-577778" r="-399" b="-3425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5922727"/>
                      </a:ext>
                    </a:extLst>
                  </a:tr>
                  <a:tr h="6917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milli-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m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54890" t="-665455" r="-399" b="-236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7343216"/>
                      </a:ext>
                    </a:extLst>
                  </a:tr>
                  <a:tr h="7461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micro-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 err="1">
                              <a:effectLst/>
                            </a:rPr>
                            <a:t>μ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54890" t="-713559" r="-399" b="-1203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8633192"/>
                      </a:ext>
                    </a:extLst>
                  </a:tr>
                  <a:tr h="7237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nano-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n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54890" t="-842105" r="-399" b="-245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981424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7FF911B-C379-8247-B8B7-D94BF5CC5497}"/>
              </a:ext>
            </a:extLst>
          </p:cNvPr>
          <p:cNvSpPr/>
          <p:nvPr/>
        </p:nvSpPr>
        <p:spPr>
          <a:xfrm>
            <a:off x="1" y="2034152"/>
            <a:ext cx="19992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CA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*base units:  </a:t>
            </a:r>
          </a:p>
          <a:p>
            <a:pPr>
              <a:lnSpc>
                <a:spcPct val="200000"/>
              </a:lnSpc>
            </a:pP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mass 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     </a:t>
            </a:r>
          </a:p>
          <a:p>
            <a:pPr>
              <a:lnSpc>
                <a:spcPct val="200000"/>
              </a:lnSpc>
            </a:pP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length 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     </a:t>
            </a:r>
          </a:p>
          <a:p>
            <a:pPr>
              <a:lnSpc>
                <a:spcPct val="200000"/>
              </a:lnSpc>
            </a:pP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volume 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   </a:t>
            </a:r>
          </a:p>
          <a:p>
            <a:pPr>
              <a:lnSpc>
                <a:spcPct val="200000"/>
              </a:lnSpc>
            </a:pP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energy 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7252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4B96-79F7-7E47-9C93-548F7159F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the</a:t>
            </a:r>
            <a:br>
              <a:rPr lang="en-US" sz="4400" dirty="0"/>
            </a:br>
            <a:r>
              <a:rPr lang="en-US" sz="4400" dirty="0"/>
              <a:t> Metric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7DA6-85D9-1444-8B2F-8BA91071A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369" y="166607"/>
            <a:ext cx="7138631" cy="6524786"/>
          </a:xfrm>
        </p:spPr>
        <p:txBody>
          <a:bodyPr>
            <a:norm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0" dirty="0"/>
              <a:t>Based on multiples of </a:t>
            </a:r>
            <a:r>
              <a:rPr lang="en-US" sz="2000" dirty="0"/>
              <a:t>10​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0" dirty="0"/>
              <a:t>The basic unit of length is the </a:t>
            </a:r>
            <a:r>
              <a:rPr lang="en-US" sz="2000" b="0" dirty="0" err="1"/>
              <a:t>metre</a:t>
            </a:r>
            <a:r>
              <a:rPr lang="en-US" sz="2000" b="0" dirty="0"/>
              <a:t> 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/>
              <a:t>Larger</a:t>
            </a:r>
            <a:r>
              <a:rPr lang="en-US" sz="2000" b="0" dirty="0"/>
              <a:t> units are based on </a:t>
            </a:r>
            <a:r>
              <a:rPr lang="en-US" sz="2000" b="0" dirty="0" err="1"/>
              <a:t>metres</a:t>
            </a:r>
            <a:r>
              <a:rPr lang="en-US" sz="2000" b="0" dirty="0"/>
              <a:t> </a:t>
            </a:r>
            <a:r>
              <a:rPr lang="en-US" sz="2000" dirty="0"/>
              <a:t>multiplied</a:t>
            </a:r>
            <a:r>
              <a:rPr lang="en-US" sz="2000" b="0" dirty="0"/>
              <a:t> by 10, 100, 1000 </a:t>
            </a:r>
            <a:r>
              <a:rPr lang="en-US" sz="2000" b="0" dirty="0" err="1"/>
              <a:t>etc</a:t>
            </a:r>
            <a:r>
              <a:rPr lang="en-US" sz="2000" b="0" dirty="0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/>
              <a:t>Smaller</a:t>
            </a:r>
            <a:r>
              <a:rPr lang="en-US" sz="2000" b="0" dirty="0"/>
              <a:t> units are based on </a:t>
            </a:r>
            <a:r>
              <a:rPr lang="en-US" sz="2000" b="0" dirty="0" err="1"/>
              <a:t>metres</a:t>
            </a:r>
            <a:r>
              <a:rPr lang="en-US" sz="2000" b="0" dirty="0"/>
              <a:t> </a:t>
            </a:r>
            <a:r>
              <a:rPr lang="en-US" sz="2000" dirty="0"/>
              <a:t>divided</a:t>
            </a:r>
            <a:r>
              <a:rPr lang="en-US" sz="2000" b="0" dirty="0"/>
              <a:t> by 10, 100, 1000 </a:t>
            </a:r>
            <a:r>
              <a:rPr lang="en-US" sz="2000" b="0" dirty="0" err="1"/>
              <a:t>etc</a:t>
            </a:r>
            <a:r>
              <a:rPr lang="en-US" sz="2000" b="0" dirty="0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0" dirty="0"/>
              <a:t>Each multiple has its own </a:t>
            </a:r>
            <a:r>
              <a:rPr lang="en-US" sz="2000" dirty="0"/>
              <a:t>prefix</a:t>
            </a:r>
            <a:r>
              <a:rPr lang="en-US" sz="2000" b="0" dirty="0"/>
              <a:t> (syllable joined to the </a:t>
            </a:r>
            <a:r>
              <a:rPr lang="en-US" sz="2000" dirty="0"/>
              <a:t>beginning</a:t>
            </a:r>
            <a:r>
              <a:rPr lang="en-US" sz="2000" b="0" dirty="0"/>
              <a:t> of a word)​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CA" dirty="0"/>
              <a:t>Base units:  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en-CA" b="0" dirty="0"/>
              <a:t>  mass </a:t>
            </a:r>
            <a:r>
              <a:rPr lang="en-CA" b="0" dirty="0">
                <a:sym typeface="Wingdings" pitchFamily="2" charset="2"/>
              </a:rPr>
              <a:t></a:t>
            </a:r>
            <a:r>
              <a:rPr lang="en-CA" b="0" dirty="0"/>
              <a:t> g     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en-CA" b="0" dirty="0"/>
              <a:t>  length </a:t>
            </a:r>
            <a:r>
              <a:rPr lang="en-CA" b="0" dirty="0">
                <a:sym typeface="Wingdings" pitchFamily="2" charset="2"/>
              </a:rPr>
              <a:t></a:t>
            </a:r>
            <a:r>
              <a:rPr lang="en-CA" b="0" dirty="0"/>
              <a:t> m     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en-CA" b="0" dirty="0"/>
              <a:t>  volume </a:t>
            </a:r>
            <a:r>
              <a:rPr lang="en-CA" b="0" dirty="0">
                <a:sym typeface="Wingdings" pitchFamily="2" charset="2"/>
              </a:rPr>
              <a:t></a:t>
            </a:r>
            <a:r>
              <a:rPr lang="en-CA" b="0" dirty="0"/>
              <a:t> L   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en-CA" b="0" dirty="0"/>
              <a:t>   energy </a:t>
            </a:r>
            <a:r>
              <a:rPr lang="en-CA" b="0" dirty="0">
                <a:sym typeface="Wingdings" pitchFamily="2" charset="2"/>
              </a:rPr>
              <a:t></a:t>
            </a:r>
            <a:r>
              <a:rPr lang="en-CA" b="0" dirty="0"/>
              <a:t> W    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9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6399</TotalTime>
  <Words>805</Words>
  <Application>Microsoft Macintosh PowerPoint</Application>
  <PresentationFormat>Widescreen</PresentationFormat>
  <Paragraphs>184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Meiryo</vt:lpstr>
      <vt:lpstr>Arial</vt:lpstr>
      <vt:lpstr>Calibri</vt:lpstr>
      <vt:lpstr>Cambria</vt:lpstr>
      <vt:lpstr>Cambria Math</vt:lpstr>
      <vt:lpstr>Corbel</vt:lpstr>
      <vt:lpstr>Times</vt:lpstr>
      <vt:lpstr>Wingdings</vt:lpstr>
      <vt:lpstr>ShojiVTI</vt:lpstr>
      <vt:lpstr>Metric conversions </vt:lpstr>
      <vt:lpstr>Scientific Notation</vt:lpstr>
      <vt:lpstr>Example : large numbers</vt:lpstr>
      <vt:lpstr>Examples</vt:lpstr>
      <vt:lpstr>Example : small numbers</vt:lpstr>
      <vt:lpstr>Examples</vt:lpstr>
      <vt:lpstr>Try going the other way...</vt:lpstr>
      <vt:lpstr>PowerPoint Presentation</vt:lpstr>
      <vt:lpstr>the  Metric System</vt:lpstr>
      <vt:lpstr>PowerPoint Presentation</vt:lpstr>
      <vt:lpstr>PowerPoint Presentation</vt:lpstr>
      <vt:lpstr>PRACTICE  COMPLETE THE FOLLOWING, SHOWING YOUR WORK. BE SURE TO INCLUDE THE UNIT IN YOUR ANSWER.</vt:lpstr>
      <vt:lpstr>PRACTICE  COMPLETE THE FOLLOWING, SHOWING YOUR WORK. BE SURE TO INCLUDE THE UNIT IN YOUR ANSWER.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PRE-IB Science 9</dc:title>
  <dc:creator>Laura Spindlove</dc:creator>
  <cp:lastModifiedBy>Laura Spindlove</cp:lastModifiedBy>
  <cp:revision>54</cp:revision>
  <dcterms:created xsi:type="dcterms:W3CDTF">2021-04-27T15:36:56Z</dcterms:created>
  <dcterms:modified xsi:type="dcterms:W3CDTF">2021-10-05T23:14:44Z</dcterms:modified>
</cp:coreProperties>
</file>