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49"/>
  </p:notesMasterIdLst>
  <p:sldIdLst>
    <p:sldId id="790" r:id="rId2"/>
    <p:sldId id="763" r:id="rId3"/>
    <p:sldId id="762" r:id="rId4"/>
    <p:sldId id="771" r:id="rId5"/>
    <p:sldId id="772" r:id="rId6"/>
    <p:sldId id="765" r:id="rId7"/>
    <p:sldId id="776" r:id="rId8"/>
    <p:sldId id="773" r:id="rId9"/>
    <p:sldId id="777" r:id="rId10"/>
    <p:sldId id="775" r:id="rId11"/>
    <p:sldId id="735" r:id="rId12"/>
    <p:sldId id="751" r:id="rId13"/>
    <p:sldId id="778" r:id="rId14"/>
    <p:sldId id="786" r:id="rId15"/>
    <p:sldId id="804" r:id="rId16"/>
    <p:sldId id="805" r:id="rId17"/>
    <p:sldId id="783" r:id="rId18"/>
    <p:sldId id="785" r:id="rId19"/>
    <p:sldId id="806" r:id="rId20"/>
    <p:sldId id="808" r:id="rId21"/>
    <p:sldId id="807" r:id="rId22"/>
    <p:sldId id="809" r:id="rId23"/>
    <p:sldId id="811" r:id="rId24"/>
    <p:sldId id="812" r:id="rId25"/>
    <p:sldId id="813" r:id="rId26"/>
    <p:sldId id="814" r:id="rId27"/>
    <p:sldId id="815" r:id="rId28"/>
    <p:sldId id="782" r:id="rId29"/>
    <p:sldId id="816" r:id="rId30"/>
    <p:sldId id="752" r:id="rId31"/>
    <p:sldId id="784" r:id="rId32"/>
    <p:sldId id="791" r:id="rId33"/>
    <p:sldId id="792" r:id="rId34"/>
    <p:sldId id="794" r:id="rId35"/>
    <p:sldId id="270" r:id="rId36"/>
    <p:sldId id="271" r:id="rId37"/>
    <p:sldId id="280" r:id="rId38"/>
    <p:sldId id="273" r:id="rId39"/>
    <p:sldId id="274" r:id="rId40"/>
    <p:sldId id="276" r:id="rId41"/>
    <p:sldId id="283" r:id="rId42"/>
    <p:sldId id="788" r:id="rId43"/>
    <p:sldId id="279" r:id="rId44"/>
    <p:sldId id="282" r:id="rId45"/>
    <p:sldId id="796" r:id="rId46"/>
    <p:sldId id="797" r:id="rId47"/>
    <p:sldId id="79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CEDEB"/>
    <a:srgbClr val="F8F8F7"/>
    <a:srgbClr val="54BA7C"/>
    <a:srgbClr val="6CCFF6"/>
    <a:srgbClr val="B1DDC0"/>
    <a:srgbClr val="CB974C"/>
    <a:srgbClr val="FAFAFA"/>
    <a:srgbClr val="FAFCF0"/>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455"/>
    <p:restoredTop sz="93427"/>
  </p:normalViewPr>
  <p:slideViewPr>
    <p:cSldViewPr snapToGrid="0" snapToObjects="1">
      <p:cViewPr varScale="1">
        <p:scale>
          <a:sx n="58" d="100"/>
          <a:sy n="58" d="100"/>
        </p:scale>
        <p:origin x="216" y="4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01DCFE-B2B7-4106-AF08-91559EF370F8}" type="doc">
      <dgm:prSet loTypeId="urn:microsoft.com/office/officeart/2005/8/layout/list1" loCatId="list" qsTypeId="urn:microsoft.com/office/officeart/2005/8/quickstyle/simple5" qsCatId="simple" csTypeId="urn:microsoft.com/office/officeart/2005/8/colors/accent0_3" csCatId="mainScheme" phldr="1"/>
      <dgm:spPr/>
      <dgm:t>
        <a:bodyPr/>
        <a:lstStyle/>
        <a:p>
          <a:endParaRPr lang="en-US"/>
        </a:p>
      </dgm:t>
    </dgm:pt>
    <dgm:pt modelId="{6948049B-BDC8-4100-BD9E-CBDF7827A8F1}">
      <dgm:prSet/>
      <dgm:spPr/>
      <dgm:t>
        <a:bodyPr/>
        <a:lstStyle/>
        <a:p>
          <a:r>
            <a:rPr lang="en-US" dirty="0"/>
            <a:t>External</a:t>
          </a:r>
        </a:p>
      </dgm:t>
    </dgm:pt>
    <dgm:pt modelId="{E3485A44-8760-47D2-A689-6C13496C72B8}" type="parTrans" cxnId="{C7471CBB-25C7-40A9-A85F-E4D07064B35C}">
      <dgm:prSet/>
      <dgm:spPr/>
      <dgm:t>
        <a:bodyPr/>
        <a:lstStyle/>
        <a:p>
          <a:endParaRPr lang="en-US"/>
        </a:p>
      </dgm:t>
    </dgm:pt>
    <dgm:pt modelId="{B2C142F8-C93A-432A-8B03-683E6A0C8570}" type="sibTrans" cxnId="{C7471CBB-25C7-40A9-A85F-E4D07064B35C}">
      <dgm:prSet/>
      <dgm:spPr/>
      <dgm:t>
        <a:bodyPr/>
        <a:lstStyle/>
        <a:p>
          <a:endParaRPr lang="en-US"/>
        </a:p>
      </dgm:t>
    </dgm:pt>
    <dgm:pt modelId="{F5AFFAFA-D7E4-4EC5-8B79-F814383DAC44}">
      <dgm:prSet/>
      <dgm:spPr/>
      <dgm:t>
        <a:bodyPr/>
        <a:lstStyle/>
        <a:p>
          <a:r>
            <a:rPr lang="en-US"/>
            <a:t>Internal</a:t>
          </a:r>
        </a:p>
      </dgm:t>
    </dgm:pt>
    <dgm:pt modelId="{50C73D99-3FBE-4552-8EFC-E9635A29CC30}" type="parTrans" cxnId="{F0F5600C-7DB4-437E-9F36-46027657AB3E}">
      <dgm:prSet/>
      <dgm:spPr/>
      <dgm:t>
        <a:bodyPr/>
        <a:lstStyle/>
        <a:p>
          <a:endParaRPr lang="en-US"/>
        </a:p>
      </dgm:t>
    </dgm:pt>
    <dgm:pt modelId="{06A29239-D879-4EBF-8923-37675208DF5A}" type="sibTrans" cxnId="{F0F5600C-7DB4-437E-9F36-46027657AB3E}">
      <dgm:prSet/>
      <dgm:spPr/>
      <dgm:t>
        <a:bodyPr/>
        <a:lstStyle/>
        <a:p>
          <a:endParaRPr lang="en-US"/>
        </a:p>
      </dgm:t>
    </dgm:pt>
    <dgm:pt modelId="{B8D9A81A-CAB9-465E-B486-523F24657FCB}">
      <dgm:prSet custT="1"/>
      <dgm:spPr/>
      <dgm:t>
        <a:bodyPr/>
        <a:lstStyle/>
        <a:p>
          <a:r>
            <a:rPr lang="en-US" sz="4000" dirty="0"/>
            <a:t>Includes pollination</a:t>
          </a:r>
        </a:p>
      </dgm:t>
    </dgm:pt>
    <dgm:pt modelId="{786C5092-A4D1-4ABB-892A-60488137C001}" type="parTrans" cxnId="{2C1A29E5-72E0-46AC-A03D-227F54064023}">
      <dgm:prSet/>
      <dgm:spPr/>
      <dgm:t>
        <a:bodyPr/>
        <a:lstStyle/>
        <a:p>
          <a:endParaRPr lang="en-US"/>
        </a:p>
      </dgm:t>
    </dgm:pt>
    <dgm:pt modelId="{D54C6A78-669C-49DB-B74E-305737290FBF}" type="sibTrans" cxnId="{2C1A29E5-72E0-46AC-A03D-227F54064023}">
      <dgm:prSet/>
      <dgm:spPr/>
      <dgm:t>
        <a:bodyPr/>
        <a:lstStyle/>
        <a:p>
          <a:endParaRPr lang="en-US"/>
        </a:p>
      </dgm:t>
    </dgm:pt>
    <dgm:pt modelId="{561F8702-2ADD-4BFB-A979-B277321BCD9E}" type="pres">
      <dgm:prSet presAssocID="{F001DCFE-B2B7-4106-AF08-91559EF370F8}" presName="linear" presStyleCnt="0">
        <dgm:presLayoutVars>
          <dgm:dir/>
          <dgm:animLvl val="lvl"/>
          <dgm:resizeHandles val="exact"/>
        </dgm:presLayoutVars>
      </dgm:prSet>
      <dgm:spPr/>
    </dgm:pt>
    <dgm:pt modelId="{54792B27-700D-41C8-A251-D500231296D0}" type="pres">
      <dgm:prSet presAssocID="{6948049B-BDC8-4100-BD9E-CBDF7827A8F1}" presName="parentLin" presStyleCnt="0"/>
      <dgm:spPr/>
    </dgm:pt>
    <dgm:pt modelId="{9A3149EF-A3E6-43AC-AD97-674DCBFC7AFD}" type="pres">
      <dgm:prSet presAssocID="{6948049B-BDC8-4100-BD9E-CBDF7827A8F1}" presName="parentLeftMargin" presStyleLbl="node1" presStyleIdx="0" presStyleCnt="2"/>
      <dgm:spPr/>
    </dgm:pt>
    <dgm:pt modelId="{B1C7A9E6-7309-4108-AE7C-D305C51FE802}" type="pres">
      <dgm:prSet presAssocID="{6948049B-BDC8-4100-BD9E-CBDF7827A8F1}" presName="parentText" presStyleLbl="node1" presStyleIdx="0" presStyleCnt="2">
        <dgm:presLayoutVars>
          <dgm:chMax val="0"/>
          <dgm:bulletEnabled val="1"/>
        </dgm:presLayoutVars>
      </dgm:prSet>
      <dgm:spPr/>
    </dgm:pt>
    <dgm:pt modelId="{CB410838-4CC8-42F2-87F8-695C55277607}" type="pres">
      <dgm:prSet presAssocID="{6948049B-BDC8-4100-BD9E-CBDF7827A8F1}" presName="negativeSpace" presStyleCnt="0"/>
      <dgm:spPr/>
    </dgm:pt>
    <dgm:pt modelId="{6559EF5A-6E82-4DF9-9E94-29D280F5C03E}" type="pres">
      <dgm:prSet presAssocID="{6948049B-BDC8-4100-BD9E-CBDF7827A8F1}" presName="childText" presStyleLbl="conFgAcc1" presStyleIdx="0" presStyleCnt="2">
        <dgm:presLayoutVars>
          <dgm:bulletEnabled val="1"/>
        </dgm:presLayoutVars>
      </dgm:prSet>
      <dgm:spPr/>
    </dgm:pt>
    <dgm:pt modelId="{2B93D197-B8E9-4451-BE81-D1FA800A5CF2}" type="pres">
      <dgm:prSet presAssocID="{B2C142F8-C93A-432A-8B03-683E6A0C8570}" presName="spaceBetweenRectangles" presStyleCnt="0"/>
      <dgm:spPr/>
    </dgm:pt>
    <dgm:pt modelId="{0591F62F-EDA0-4717-85C8-E41846FE7473}" type="pres">
      <dgm:prSet presAssocID="{F5AFFAFA-D7E4-4EC5-8B79-F814383DAC44}" presName="parentLin" presStyleCnt="0"/>
      <dgm:spPr/>
    </dgm:pt>
    <dgm:pt modelId="{F6FEDDE6-E134-4DDC-A345-8195D7001D40}" type="pres">
      <dgm:prSet presAssocID="{F5AFFAFA-D7E4-4EC5-8B79-F814383DAC44}" presName="parentLeftMargin" presStyleLbl="node1" presStyleIdx="0" presStyleCnt="2"/>
      <dgm:spPr/>
    </dgm:pt>
    <dgm:pt modelId="{AA2D37CC-253B-4082-A5A0-6432A8F03958}" type="pres">
      <dgm:prSet presAssocID="{F5AFFAFA-D7E4-4EC5-8B79-F814383DAC44}" presName="parentText" presStyleLbl="node1" presStyleIdx="1" presStyleCnt="2">
        <dgm:presLayoutVars>
          <dgm:chMax val="0"/>
          <dgm:bulletEnabled val="1"/>
        </dgm:presLayoutVars>
      </dgm:prSet>
      <dgm:spPr/>
    </dgm:pt>
    <dgm:pt modelId="{8B6E4F5B-452E-4061-AD19-F63C6C0DC461}" type="pres">
      <dgm:prSet presAssocID="{F5AFFAFA-D7E4-4EC5-8B79-F814383DAC44}" presName="negativeSpace" presStyleCnt="0"/>
      <dgm:spPr/>
    </dgm:pt>
    <dgm:pt modelId="{C4F5AE5E-342D-4EE8-B4EC-C762A64DB07D}" type="pres">
      <dgm:prSet presAssocID="{F5AFFAFA-D7E4-4EC5-8B79-F814383DAC44}" presName="childText" presStyleLbl="conFgAcc1" presStyleIdx="1" presStyleCnt="2">
        <dgm:presLayoutVars>
          <dgm:bulletEnabled val="1"/>
        </dgm:presLayoutVars>
      </dgm:prSet>
      <dgm:spPr/>
    </dgm:pt>
  </dgm:ptLst>
  <dgm:cxnLst>
    <dgm:cxn modelId="{F0F5600C-7DB4-437E-9F36-46027657AB3E}" srcId="{F001DCFE-B2B7-4106-AF08-91559EF370F8}" destId="{F5AFFAFA-D7E4-4EC5-8B79-F814383DAC44}" srcOrd="1" destOrd="0" parTransId="{50C73D99-3FBE-4552-8EFC-E9635A29CC30}" sibTransId="{06A29239-D879-4EBF-8923-37675208DF5A}"/>
    <dgm:cxn modelId="{A7912F2E-6CE5-46CC-8181-9C5B49523469}" type="presOf" srcId="{6948049B-BDC8-4100-BD9E-CBDF7827A8F1}" destId="{9A3149EF-A3E6-43AC-AD97-674DCBFC7AFD}" srcOrd="0" destOrd="0" presId="urn:microsoft.com/office/officeart/2005/8/layout/list1"/>
    <dgm:cxn modelId="{AB338461-B58D-4D74-A732-0ABC082E5BBE}" type="presOf" srcId="{F5AFFAFA-D7E4-4EC5-8B79-F814383DAC44}" destId="{AA2D37CC-253B-4082-A5A0-6432A8F03958}" srcOrd="1" destOrd="0" presId="urn:microsoft.com/office/officeart/2005/8/layout/list1"/>
    <dgm:cxn modelId="{BBD8B065-4452-431F-A9A2-C996A04ABD8F}" type="presOf" srcId="{F5AFFAFA-D7E4-4EC5-8B79-F814383DAC44}" destId="{F6FEDDE6-E134-4DDC-A345-8195D7001D40}" srcOrd="0" destOrd="0" presId="urn:microsoft.com/office/officeart/2005/8/layout/list1"/>
    <dgm:cxn modelId="{B38A8389-F80E-4C5A-B1DD-5157C4F640E5}" type="presOf" srcId="{F001DCFE-B2B7-4106-AF08-91559EF370F8}" destId="{561F8702-2ADD-4BFB-A979-B277321BCD9E}" srcOrd="0" destOrd="0" presId="urn:microsoft.com/office/officeart/2005/8/layout/list1"/>
    <dgm:cxn modelId="{98ED168F-7BFC-4F26-9121-29A9934F2673}" type="presOf" srcId="{B8D9A81A-CAB9-465E-B486-523F24657FCB}" destId="{C4F5AE5E-342D-4EE8-B4EC-C762A64DB07D}" srcOrd="0" destOrd="0" presId="urn:microsoft.com/office/officeart/2005/8/layout/list1"/>
    <dgm:cxn modelId="{C7471CBB-25C7-40A9-A85F-E4D07064B35C}" srcId="{F001DCFE-B2B7-4106-AF08-91559EF370F8}" destId="{6948049B-BDC8-4100-BD9E-CBDF7827A8F1}" srcOrd="0" destOrd="0" parTransId="{E3485A44-8760-47D2-A689-6C13496C72B8}" sibTransId="{B2C142F8-C93A-432A-8B03-683E6A0C8570}"/>
    <dgm:cxn modelId="{D23C37C8-5FE1-447D-92BA-5D7B4E49BC11}" type="presOf" srcId="{6948049B-BDC8-4100-BD9E-CBDF7827A8F1}" destId="{B1C7A9E6-7309-4108-AE7C-D305C51FE802}" srcOrd="1" destOrd="0" presId="urn:microsoft.com/office/officeart/2005/8/layout/list1"/>
    <dgm:cxn modelId="{2C1A29E5-72E0-46AC-A03D-227F54064023}" srcId="{F5AFFAFA-D7E4-4EC5-8B79-F814383DAC44}" destId="{B8D9A81A-CAB9-465E-B486-523F24657FCB}" srcOrd="0" destOrd="0" parTransId="{786C5092-A4D1-4ABB-892A-60488137C001}" sibTransId="{D54C6A78-669C-49DB-B74E-305737290FBF}"/>
    <dgm:cxn modelId="{BCFEF8EF-3DE7-4F70-ADE9-713BF82ED896}" type="presParOf" srcId="{561F8702-2ADD-4BFB-A979-B277321BCD9E}" destId="{54792B27-700D-41C8-A251-D500231296D0}" srcOrd="0" destOrd="0" presId="urn:microsoft.com/office/officeart/2005/8/layout/list1"/>
    <dgm:cxn modelId="{1C4ED23E-9A37-4703-A3FE-49067994C4A3}" type="presParOf" srcId="{54792B27-700D-41C8-A251-D500231296D0}" destId="{9A3149EF-A3E6-43AC-AD97-674DCBFC7AFD}" srcOrd="0" destOrd="0" presId="urn:microsoft.com/office/officeart/2005/8/layout/list1"/>
    <dgm:cxn modelId="{09C3D286-7EAE-425C-8474-E5B8F2C2D508}" type="presParOf" srcId="{54792B27-700D-41C8-A251-D500231296D0}" destId="{B1C7A9E6-7309-4108-AE7C-D305C51FE802}" srcOrd="1" destOrd="0" presId="urn:microsoft.com/office/officeart/2005/8/layout/list1"/>
    <dgm:cxn modelId="{BA872C2E-760A-4EE7-B1E6-C86F8E5C3E30}" type="presParOf" srcId="{561F8702-2ADD-4BFB-A979-B277321BCD9E}" destId="{CB410838-4CC8-42F2-87F8-695C55277607}" srcOrd="1" destOrd="0" presId="urn:microsoft.com/office/officeart/2005/8/layout/list1"/>
    <dgm:cxn modelId="{BFCF5AD4-92E2-4620-B907-F50EC1704A1A}" type="presParOf" srcId="{561F8702-2ADD-4BFB-A979-B277321BCD9E}" destId="{6559EF5A-6E82-4DF9-9E94-29D280F5C03E}" srcOrd="2" destOrd="0" presId="urn:microsoft.com/office/officeart/2005/8/layout/list1"/>
    <dgm:cxn modelId="{C5B21E6F-C9F0-4522-8EAF-5F7DC2029AF8}" type="presParOf" srcId="{561F8702-2ADD-4BFB-A979-B277321BCD9E}" destId="{2B93D197-B8E9-4451-BE81-D1FA800A5CF2}" srcOrd="3" destOrd="0" presId="urn:microsoft.com/office/officeart/2005/8/layout/list1"/>
    <dgm:cxn modelId="{33DEBB10-CA19-4D50-9F6C-89ADF867628C}" type="presParOf" srcId="{561F8702-2ADD-4BFB-A979-B277321BCD9E}" destId="{0591F62F-EDA0-4717-85C8-E41846FE7473}" srcOrd="4" destOrd="0" presId="urn:microsoft.com/office/officeart/2005/8/layout/list1"/>
    <dgm:cxn modelId="{DCB2DFF2-971D-426E-8ED4-87741CB5394D}" type="presParOf" srcId="{0591F62F-EDA0-4717-85C8-E41846FE7473}" destId="{F6FEDDE6-E134-4DDC-A345-8195D7001D40}" srcOrd="0" destOrd="0" presId="urn:microsoft.com/office/officeart/2005/8/layout/list1"/>
    <dgm:cxn modelId="{A41EF06E-9D55-4153-AE14-1CAC8E404191}" type="presParOf" srcId="{0591F62F-EDA0-4717-85C8-E41846FE7473}" destId="{AA2D37CC-253B-4082-A5A0-6432A8F03958}" srcOrd="1" destOrd="0" presId="urn:microsoft.com/office/officeart/2005/8/layout/list1"/>
    <dgm:cxn modelId="{DFB1F68C-1800-47DE-9095-CB67F5C2EE01}" type="presParOf" srcId="{561F8702-2ADD-4BFB-A979-B277321BCD9E}" destId="{8B6E4F5B-452E-4061-AD19-F63C6C0DC461}" srcOrd="5" destOrd="0" presId="urn:microsoft.com/office/officeart/2005/8/layout/list1"/>
    <dgm:cxn modelId="{1AC25E4B-A89E-4FE9-80B1-10202475CC16}" type="presParOf" srcId="{561F8702-2ADD-4BFB-A979-B277321BCD9E}" destId="{C4F5AE5E-342D-4EE8-B4EC-C762A64DB07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9EF5A-6E82-4DF9-9E94-29D280F5C03E}">
      <dsp:nvSpPr>
        <dsp:cNvPr id="0" name=""/>
        <dsp:cNvSpPr/>
      </dsp:nvSpPr>
      <dsp:spPr>
        <a:xfrm>
          <a:off x="0" y="809687"/>
          <a:ext cx="6261100" cy="1335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B1C7A9E6-7309-4108-AE7C-D305C51FE802}">
      <dsp:nvSpPr>
        <dsp:cNvPr id="0" name=""/>
        <dsp:cNvSpPr/>
      </dsp:nvSpPr>
      <dsp:spPr>
        <a:xfrm>
          <a:off x="313055" y="27407"/>
          <a:ext cx="4382770" cy="156456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658" tIns="0" rIns="165658" bIns="0" numCol="1" spcCol="1270" anchor="ctr" anchorCtr="0">
          <a:noAutofit/>
        </a:bodyPr>
        <a:lstStyle/>
        <a:p>
          <a:pPr marL="0" lvl="0" indent="0" algn="l" defTabSz="2355850">
            <a:lnSpc>
              <a:spcPct val="90000"/>
            </a:lnSpc>
            <a:spcBef>
              <a:spcPct val="0"/>
            </a:spcBef>
            <a:spcAft>
              <a:spcPct val="35000"/>
            </a:spcAft>
            <a:buNone/>
          </a:pPr>
          <a:r>
            <a:rPr lang="en-US" sz="5300" kern="1200" dirty="0"/>
            <a:t>External</a:t>
          </a:r>
        </a:p>
      </dsp:txBody>
      <dsp:txXfrm>
        <a:off x="389431" y="103783"/>
        <a:ext cx="4230018" cy="1411808"/>
      </dsp:txXfrm>
    </dsp:sp>
    <dsp:sp modelId="{C4F5AE5E-342D-4EE8-B4EC-C762A64DB07D}">
      <dsp:nvSpPr>
        <dsp:cNvPr id="0" name=""/>
        <dsp:cNvSpPr/>
      </dsp:nvSpPr>
      <dsp:spPr>
        <a:xfrm>
          <a:off x="0" y="3213767"/>
          <a:ext cx="6261100" cy="23373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85931" tIns="1103884" rIns="485931" bIns="28448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t>Includes pollination</a:t>
          </a:r>
        </a:p>
      </dsp:txBody>
      <dsp:txXfrm>
        <a:off x="0" y="3213767"/>
        <a:ext cx="6261100" cy="2337300"/>
      </dsp:txXfrm>
    </dsp:sp>
    <dsp:sp modelId="{AA2D37CC-253B-4082-A5A0-6432A8F03958}">
      <dsp:nvSpPr>
        <dsp:cNvPr id="0" name=""/>
        <dsp:cNvSpPr/>
      </dsp:nvSpPr>
      <dsp:spPr>
        <a:xfrm>
          <a:off x="313055" y="2431487"/>
          <a:ext cx="4382770" cy="156456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658" tIns="0" rIns="165658" bIns="0" numCol="1" spcCol="1270" anchor="ctr" anchorCtr="0">
          <a:noAutofit/>
        </a:bodyPr>
        <a:lstStyle/>
        <a:p>
          <a:pPr marL="0" lvl="0" indent="0" algn="l" defTabSz="2355850">
            <a:lnSpc>
              <a:spcPct val="90000"/>
            </a:lnSpc>
            <a:spcBef>
              <a:spcPct val="0"/>
            </a:spcBef>
            <a:spcAft>
              <a:spcPct val="35000"/>
            </a:spcAft>
            <a:buNone/>
          </a:pPr>
          <a:r>
            <a:rPr lang="en-US" sz="5300" kern="1200"/>
            <a:t>Internal</a:t>
          </a:r>
        </a:p>
      </dsp:txBody>
      <dsp:txXfrm>
        <a:off x="389431" y="2507863"/>
        <a:ext cx="4230018" cy="141180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D10B3-D818-5644-AA53-546246B7EC04}" type="datetimeFigureOut">
              <a:rPr lang="en-US" smtClean="0"/>
              <a:t>12/13/21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C76A-5B43-674C-8390-A6909145331E}" type="slidenum">
              <a:rPr lang="en-US" smtClean="0"/>
              <a:t>‹#›</a:t>
            </a:fld>
            <a:endParaRPr lang="en-US"/>
          </a:p>
        </p:txBody>
      </p:sp>
    </p:spTree>
    <p:extLst>
      <p:ext uri="{BB962C8B-B14F-4D97-AF65-F5344CB8AC3E}">
        <p14:creationId xmlns:p14="http://schemas.microsoft.com/office/powerpoint/2010/main" val="312531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“The process that produces gametes with half the number of chromosomes as body cells is called </a:t>
            </a:r>
            <a:r>
              <a:rPr lang="en-US" altLang="en-US" b="1" dirty="0">
                <a:ea typeface="ＭＳ Ｐゴシック" panose="020B0600070205080204" pitchFamily="34" charset="-128"/>
              </a:rPr>
              <a:t>meiosis</a:t>
            </a:r>
            <a:r>
              <a:rPr lang="en-US" altLang="en-US" dirty="0">
                <a:ea typeface="ＭＳ Ｐゴシック" panose="020B0600070205080204" pitchFamily="34" charset="-128"/>
              </a:rPr>
              <a:t>. Without meiosis, the joining of a sperm cell and an egg cell during fertilization would produce an offspring with two times the original number of chromosomes as its parents.”</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 PIC: shows how meiosis produces gametes with half the number of chromosomes of the parent cells. As you look at the figure, notice that DNA replicates only once in the process, even though two cell divisions occur. </a:t>
            </a:r>
          </a:p>
          <a:p>
            <a:pPr eaLnBrk="1" hangingPunct="1">
              <a:spcBef>
                <a:spcPct val="0"/>
              </a:spcBef>
            </a:pPr>
            <a:r>
              <a:rPr lang="en-US" altLang="en-US" dirty="0">
                <a:ea typeface="ＭＳ Ｐゴシック" panose="020B0600070205080204" pitchFamily="34" charset="-128"/>
              </a:rPr>
              <a:t>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*******DNA replicates only once, in interphase, before meiosis begins. Two complete cell divisions occur, once after meiosis I and again after meiosis II. CREATES HAPLOID GAMETES</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2 DIVISIONS- 4 sister chromosomes become 2 sister chromosomes, 2 sister chromatids become 1 individual</a:t>
            </a:r>
          </a:p>
          <a:p>
            <a:endParaRPr lang="en-US" dirty="0"/>
          </a:p>
          <a:p>
            <a:endParaRPr lang="en-US" dirty="0"/>
          </a:p>
        </p:txBody>
      </p:sp>
      <p:sp>
        <p:nvSpPr>
          <p:cNvPr id="4" name="Slide Number Placeholder 3"/>
          <p:cNvSpPr>
            <a:spLocks noGrp="1"/>
          </p:cNvSpPr>
          <p:nvPr>
            <p:ph type="sldNum" sz="quarter" idx="5"/>
          </p:nvPr>
        </p:nvSpPr>
        <p:spPr/>
        <p:txBody>
          <a:bodyPr/>
          <a:lstStyle/>
          <a:p>
            <a:fld id="{FDFAC76A-5B43-674C-8390-A6909145331E}" type="slidenum">
              <a:rPr lang="en-US" smtClean="0"/>
              <a:t>10</a:t>
            </a:fld>
            <a:endParaRPr lang="en-US"/>
          </a:p>
        </p:txBody>
      </p:sp>
    </p:spTree>
    <p:extLst>
      <p:ext uri="{BB962C8B-B14F-4D97-AF65-F5344CB8AC3E}">
        <p14:creationId xmlns:p14="http://schemas.microsoft.com/office/powerpoint/2010/main" val="417344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6451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BDE676-19FF-6349-A47A-ACFC823C3B6B}" type="slidenum">
              <a:rPr lang="en-US" sz="1200">
                <a:latin typeface="Calibri" charset="0"/>
              </a:rPr>
              <a:pPr eaLnBrk="1" hangingPunct="1"/>
              <a:t>14</a:t>
            </a:fld>
            <a:endParaRPr lang="en-US" sz="1200">
              <a:latin typeface="Calibri" charset="0"/>
            </a:endParaRPr>
          </a:p>
        </p:txBody>
      </p:sp>
    </p:spTree>
    <p:extLst>
      <p:ext uri="{BB962C8B-B14F-4D97-AF65-F5344CB8AC3E}">
        <p14:creationId xmlns:p14="http://schemas.microsoft.com/office/powerpoint/2010/main" val="86398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6451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BDE676-19FF-6349-A47A-ACFC823C3B6B}" type="slidenum">
              <a:rPr lang="en-US" sz="1200">
                <a:latin typeface="Calibri" charset="0"/>
              </a:rPr>
              <a:pPr eaLnBrk="1" hangingPunct="1"/>
              <a:t>23</a:t>
            </a:fld>
            <a:endParaRPr lang="en-US" sz="1200">
              <a:latin typeface="Calibri" charset="0"/>
            </a:endParaRPr>
          </a:p>
        </p:txBody>
      </p:sp>
    </p:spTree>
    <p:extLst>
      <p:ext uri="{BB962C8B-B14F-4D97-AF65-F5344CB8AC3E}">
        <p14:creationId xmlns:p14="http://schemas.microsoft.com/office/powerpoint/2010/main" val="227954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to jigsaw this or traditionally teach with the following slides</a:t>
            </a:r>
          </a:p>
        </p:txBody>
      </p:sp>
      <p:sp>
        <p:nvSpPr>
          <p:cNvPr id="4" name="Slide Number Placeholder 3"/>
          <p:cNvSpPr>
            <a:spLocks noGrp="1"/>
          </p:cNvSpPr>
          <p:nvPr>
            <p:ph type="sldNum" sz="quarter" idx="5"/>
          </p:nvPr>
        </p:nvSpPr>
        <p:spPr/>
        <p:txBody>
          <a:bodyPr/>
          <a:lstStyle/>
          <a:p>
            <a:fld id="{FDFAC76A-5B43-674C-8390-A6909145331E}" type="slidenum">
              <a:rPr lang="en-US" smtClean="0"/>
              <a:t>32</a:t>
            </a:fld>
            <a:endParaRPr lang="en-US"/>
          </a:p>
        </p:txBody>
      </p:sp>
    </p:spTree>
    <p:extLst>
      <p:ext uri="{BB962C8B-B14F-4D97-AF65-F5344CB8AC3E}">
        <p14:creationId xmlns:p14="http://schemas.microsoft.com/office/powerpoint/2010/main" val="11158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extra students add to these groups as more content</a:t>
            </a:r>
          </a:p>
        </p:txBody>
      </p:sp>
      <p:sp>
        <p:nvSpPr>
          <p:cNvPr id="4" name="Slide Number Placeholder 3"/>
          <p:cNvSpPr>
            <a:spLocks noGrp="1"/>
          </p:cNvSpPr>
          <p:nvPr>
            <p:ph type="sldNum" sz="quarter" idx="5"/>
          </p:nvPr>
        </p:nvSpPr>
        <p:spPr/>
        <p:txBody>
          <a:bodyPr/>
          <a:lstStyle/>
          <a:p>
            <a:fld id="{FDFAC76A-5B43-674C-8390-A6909145331E}" type="slidenum">
              <a:rPr lang="en-US" smtClean="0"/>
              <a:t>33</a:t>
            </a:fld>
            <a:endParaRPr lang="en-US"/>
          </a:p>
        </p:txBody>
      </p:sp>
    </p:spTree>
    <p:extLst>
      <p:ext uri="{BB962C8B-B14F-4D97-AF65-F5344CB8AC3E}">
        <p14:creationId xmlns:p14="http://schemas.microsoft.com/office/powerpoint/2010/main" val="3444626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12/13/21</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20845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12/13/21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50688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12/13/21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61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12/13/21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03544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12/13/21</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30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12/13/21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603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12/13/21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77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12/13/21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420670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12/13/21</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4358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12/13/21</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06457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12/13/21</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170280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12/13/21</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19539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1" r:id="rId10"/>
    <p:sldLayoutId id="2147483760"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VzDMG7ke69g?start=20&amp;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zrKdz93WlVk?start=21&amp;feature=oembed"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7648" y="-4078"/>
            <a:ext cx="3031302" cy="105654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C6B177-0D45-4129-AAC6-121B645D0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69788"/>
            <a:ext cx="647701" cy="5097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C3162B-47DE-4EA0-A4BE-9A143AEC6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13" y="1069788"/>
            <a:ext cx="8516959" cy="5076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0AE4A-60A4-45A2-BACB-A498BDC47122}"/>
              </a:ext>
            </a:extLst>
          </p:cNvPr>
          <p:cNvSpPr>
            <a:spLocks noGrp="1"/>
          </p:cNvSpPr>
          <p:nvPr>
            <p:ph type="ctrTitle"/>
          </p:nvPr>
        </p:nvSpPr>
        <p:spPr>
          <a:xfrm>
            <a:off x="1139589" y="1709530"/>
            <a:ext cx="7366236" cy="3311479"/>
          </a:xfrm>
        </p:spPr>
        <p:txBody>
          <a:bodyPr anchor="b">
            <a:normAutofit/>
          </a:bodyPr>
          <a:lstStyle/>
          <a:p>
            <a:r>
              <a:rPr lang="en-US" sz="6600" dirty="0">
                <a:solidFill>
                  <a:schemeClr val="bg1"/>
                </a:solidFill>
              </a:rPr>
              <a:t>sexual Reproduction</a:t>
            </a:r>
          </a:p>
        </p:txBody>
      </p:sp>
      <p:sp>
        <p:nvSpPr>
          <p:cNvPr id="3" name="TextBox 2">
            <a:extLst>
              <a:ext uri="{FF2B5EF4-FFF2-40B4-BE49-F238E27FC236}">
                <a16:creationId xmlns:a16="http://schemas.microsoft.com/office/drawing/2014/main" id="{01FFE70A-F6C1-4749-8FF1-D71130B39EA6}"/>
              </a:ext>
            </a:extLst>
          </p:cNvPr>
          <p:cNvSpPr txBox="1"/>
          <p:nvPr/>
        </p:nvSpPr>
        <p:spPr>
          <a:xfrm>
            <a:off x="1143000" y="5021008"/>
            <a:ext cx="7362825" cy="958441"/>
          </a:xfrm>
          <a:prstGeom prst="rect">
            <a:avLst/>
          </a:prstGeom>
        </p:spPr>
        <p:txBody>
          <a:bodyPr rtlCol="0" anchor="t">
            <a:normAutofit/>
          </a:bodyPr>
          <a:lstStyle/>
          <a:p>
            <a:pPr>
              <a:spcAft>
                <a:spcPts val="600"/>
              </a:spcAft>
            </a:pPr>
            <a:r>
              <a:rPr lang="en-US" dirty="0">
                <a:solidFill>
                  <a:schemeClr val="bg1"/>
                </a:solidFill>
              </a:rPr>
              <a:t>Section 6.2</a:t>
            </a:r>
          </a:p>
        </p:txBody>
      </p:sp>
      <p:sp>
        <p:nvSpPr>
          <p:cNvPr id="16" name="Rectangle 15">
            <a:extLst>
              <a:ext uri="{FF2B5EF4-FFF2-40B4-BE49-F238E27FC236}">
                <a16:creationId xmlns:a16="http://schemas.microsoft.com/office/drawing/2014/main" id="{91DF095C-665A-4B22-A777-D3196F495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2" y="1052464"/>
            <a:ext cx="3027528" cy="5115151"/>
          </a:xfrm>
          <a:prstGeom prst="rect">
            <a:avLst/>
          </a:prstGeom>
          <a:solidFill>
            <a:schemeClr val="bg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67615"/>
            <a:ext cx="1218590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10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9B38D-D199-2247-94DC-6C5170B581C4}"/>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MEIOSIS</a:t>
            </a:r>
          </a:p>
        </p:txBody>
      </p:sp>
      <p:sp>
        <p:nvSpPr>
          <p:cNvPr id="33" name="Rectangle 32">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3ED4DE-3594-B948-A07A-7645249D0087}"/>
              </a:ext>
            </a:extLst>
          </p:cNvPr>
          <p:cNvSpPr>
            <a:spLocks noGrp="1"/>
          </p:cNvSpPr>
          <p:nvPr>
            <p:ph idx="1"/>
          </p:nvPr>
        </p:nvSpPr>
        <p:spPr>
          <a:xfrm>
            <a:off x="1102776" y="2405987"/>
            <a:ext cx="10790751" cy="4290383"/>
          </a:xfrm>
        </p:spPr>
        <p:txBody>
          <a:bodyPr anchor="t">
            <a:normAutofit/>
          </a:bodyPr>
          <a:lstStyle/>
          <a:p>
            <a:pPr marL="342900" indent="-342900">
              <a:lnSpc>
                <a:spcPct val="130000"/>
              </a:lnSpc>
              <a:spcBef>
                <a:spcPts val="0"/>
              </a:spcBef>
              <a:spcAft>
                <a:spcPts val="600"/>
              </a:spcAft>
              <a:buFont typeface="Arial" panose="020B0604020202020204" pitchFamily="34" charset="0"/>
              <a:buChar char="•"/>
            </a:pPr>
            <a:r>
              <a:rPr lang="en-US" sz="2800" b="0" u="sng" dirty="0"/>
              <a:t>Occurs</a:t>
            </a:r>
            <a:r>
              <a:rPr lang="en-US" sz="2800" b="0" dirty="0"/>
              <a:t> in the </a:t>
            </a:r>
            <a:r>
              <a:rPr lang="en-US" sz="2800" dirty="0">
                <a:highlight>
                  <a:srgbClr val="FFFF00"/>
                </a:highlight>
              </a:rPr>
              <a:t>sex</a:t>
            </a:r>
            <a:r>
              <a:rPr lang="en-US" sz="2800" b="0" dirty="0"/>
              <a:t> cells only:  the egg and sperm.</a:t>
            </a:r>
          </a:p>
          <a:p>
            <a:pPr marL="342900" indent="-342900">
              <a:lnSpc>
                <a:spcPct val="130000"/>
              </a:lnSpc>
              <a:spcBef>
                <a:spcPts val="0"/>
              </a:spcBef>
              <a:spcAft>
                <a:spcPts val="600"/>
              </a:spcAft>
              <a:buFont typeface="Arial" panose="020B0604020202020204" pitchFamily="34" charset="0"/>
              <a:buChar char="•"/>
            </a:pPr>
            <a:r>
              <a:rPr lang="en-US" sz="2800" b="0" u="sng" dirty="0"/>
              <a:t>Purpose</a:t>
            </a:r>
            <a:r>
              <a:rPr lang="en-US" sz="2800" b="0" dirty="0"/>
              <a:t> is to </a:t>
            </a:r>
            <a:r>
              <a:rPr lang="en-US" sz="2800" dirty="0">
                <a:highlight>
                  <a:srgbClr val="FFFF00"/>
                </a:highlight>
              </a:rPr>
              <a:t>reduce</a:t>
            </a:r>
            <a:r>
              <a:rPr lang="en-US" sz="2800" b="0" dirty="0"/>
              <a:t> the chromosome number of the egg and sperm by </a:t>
            </a:r>
            <a:r>
              <a:rPr lang="en-US" sz="2800" dirty="0"/>
              <a:t>half</a:t>
            </a:r>
            <a:r>
              <a:rPr lang="en-US" sz="2800" b="0" dirty="0"/>
              <a:t>.</a:t>
            </a:r>
          </a:p>
          <a:p>
            <a:pPr marL="342900" indent="-342900">
              <a:lnSpc>
                <a:spcPct val="130000"/>
              </a:lnSpc>
              <a:spcBef>
                <a:spcPts val="0"/>
              </a:spcBef>
              <a:spcAft>
                <a:spcPts val="600"/>
              </a:spcAft>
              <a:buFont typeface="Arial" panose="020B0604020202020204" pitchFamily="34" charset="0"/>
              <a:buChar char="•"/>
            </a:pPr>
            <a:r>
              <a:rPr lang="en-US" sz="2800" b="0" u="sng" dirty="0"/>
              <a:t>Like mito</a:t>
            </a:r>
            <a:r>
              <a:rPr lang="en-US" sz="2800" b="0" dirty="0"/>
              <a:t>sis, meiosis is </a:t>
            </a:r>
            <a:r>
              <a:rPr lang="en-US" sz="2800" i="1" dirty="0"/>
              <a:t>preceded</a:t>
            </a:r>
            <a:r>
              <a:rPr lang="en-US" sz="2800" b="0" dirty="0"/>
              <a:t> by the </a:t>
            </a:r>
            <a:r>
              <a:rPr lang="en-US" sz="2800" dirty="0">
                <a:highlight>
                  <a:srgbClr val="FFFF00"/>
                </a:highlight>
              </a:rPr>
              <a:t>replication</a:t>
            </a:r>
            <a:r>
              <a:rPr lang="en-US" sz="2800" b="0" dirty="0"/>
              <a:t> of chromosomes.  </a:t>
            </a:r>
            <a:endParaRPr lang="en-US" sz="2800" b="0" u="sng" dirty="0"/>
          </a:p>
          <a:p>
            <a:pPr marL="342900" indent="-342900">
              <a:lnSpc>
                <a:spcPct val="130000"/>
              </a:lnSpc>
              <a:spcBef>
                <a:spcPts val="0"/>
              </a:spcBef>
              <a:spcAft>
                <a:spcPts val="600"/>
              </a:spcAft>
              <a:buFont typeface="Arial" panose="020B0604020202020204" pitchFamily="34" charset="0"/>
              <a:buChar char="•"/>
            </a:pPr>
            <a:r>
              <a:rPr lang="en-US" sz="2800" b="0" u="sng" dirty="0"/>
              <a:t>Unlike mitosis</a:t>
            </a:r>
            <a:r>
              <a:rPr lang="en-US" sz="2800" b="0" dirty="0"/>
              <a:t>, this replication is then </a:t>
            </a:r>
            <a:r>
              <a:rPr lang="en-US" sz="2800" i="1" dirty="0"/>
              <a:t>followed</a:t>
            </a:r>
            <a:r>
              <a:rPr lang="en-US" sz="2800" b="0" dirty="0"/>
              <a:t> by </a:t>
            </a:r>
            <a:r>
              <a:rPr lang="en-US" sz="2800" dirty="0">
                <a:highlight>
                  <a:srgbClr val="FFFF00"/>
                </a:highlight>
              </a:rPr>
              <a:t>two</a:t>
            </a:r>
            <a:r>
              <a:rPr lang="en-US" sz="2800" b="0" dirty="0">
                <a:highlight>
                  <a:srgbClr val="FFFF00"/>
                </a:highlight>
              </a:rPr>
              <a:t> </a:t>
            </a:r>
            <a:r>
              <a:rPr lang="en-US" sz="2800" dirty="0">
                <a:highlight>
                  <a:srgbClr val="FFFF00"/>
                </a:highlight>
              </a:rPr>
              <a:t>divisions</a:t>
            </a:r>
            <a:r>
              <a:rPr lang="en-US" sz="2800" b="0" dirty="0"/>
              <a:t>:  meiosis I and meiosis II.  </a:t>
            </a:r>
          </a:p>
        </p:txBody>
      </p:sp>
    </p:spTree>
    <p:extLst>
      <p:ext uri="{BB962C8B-B14F-4D97-AF65-F5344CB8AC3E}">
        <p14:creationId xmlns:p14="http://schemas.microsoft.com/office/powerpoint/2010/main" val="27318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CF4C5A1D-E21E-954C-B308-73E3DDA2F79B}"/>
              </a:ext>
            </a:extLst>
          </p:cNvPr>
          <p:cNvPicPr>
            <a:picLocks noChangeAspect="1"/>
          </p:cNvPicPr>
          <p:nvPr/>
        </p:nvPicPr>
        <p:blipFill>
          <a:blip r:embed="rId2"/>
          <a:stretch>
            <a:fillRect/>
          </a:stretch>
        </p:blipFill>
        <p:spPr>
          <a:xfrm>
            <a:off x="1741170" y="0"/>
            <a:ext cx="8709660" cy="6858000"/>
          </a:xfrm>
          <a:prstGeom prst="rect">
            <a:avLst/>
          </a:prstGeom>
        </p:spPr>
      </p:pic>
    </p:spTree>
    <p:extLst>
      <p:ext uri="{BB962C8B-B14F-4D97-AF65-F5344CB8AC3E}">
        <p14:creationId xmlns:p14="http://schemas.microsoft.com/office/powerpoint/2010/main" val="320001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Meiosis (Updated)">
            <a:hlinkClick r:id="" action="ppaction://media"/>
            <a:extLst>
              <a:ext uri="{FF2B5EF4-FFF2-40B4-BE49-F238E27FC236}">
                <a16:creationId xmlns:a16="http://schemas.microsoft.com/office/drawing/2014/main" id="{68B93C29-D97D-9B48-AD15-BA17216A86A8}"/>
              </a:ext>
            </a:extLst>
          </p:cNvPr>
          <p:cNvPicPr>
            <a:picLocks noRot="1" noChangeAspect="1"/>
          </p:cNvPicPr>
          <p:nvPr>
            <a:videoFile r:link="rId1"/>
          </p:nvPr>
        </p:nvPicPr>
        <p:blipFill>
          <a:blip r:embed="rId3"/>
          <a:stretch>
            <a:fillRect/>
          </a:stretch>
        </p:blipFill>
        <p:spPr>
          <a:xfrm>
            <a:off x="581152" y="326898"/>
            <a:ext cx="11029696" cy="6204204"/>
          </a:xfrm>
          <a:prstGeom prst="rect">
            <a:avLst/>
          </a:prstGeom>
        </p:spPr>
      </p:pic>
    </p:spTree>
    <p:extLst>
      <p:ext uri="{BB962C8B-B14F-4D97-AF65-F5344CB8AC3E}">
        <p14:creationId xmlns:p14="http://schemas.microsoft.com/office/powerpoint/2010/main" val="28664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B59FE3-18B6-E640-9A28-2A755AECDBA4}"/>
              </a:ext>
            </a:extLst>
          </p:cNvPr>
          <p:cNvPicPr>
            <a:picLocks noChangeAspect="1"/>
          </p:cNvPicPr>
          <p:nvPr/>
        </p:nvPicPr>
        <p:blipFill>
          <a:blip r:embed="rId2"/>
          <a:stretch>
            <a:fillRect/>
          </a:stretch>
        </p:blipFill>
        <p:spPr>
          <a:xfrm>
            <a:off x="1129552" y="0"/>
            <a:ext cx="9686469" cy="6874743"/>
          </a:xfrm>
          <a:prstGeom prst="rect">
            <a:avLst/>
          </a:prstGeom>
        </p:spPr>
      </p:pic>
    </p:spTree>
    <p:extLst>
      <p:ext uri="{BB962C8B-B14F-4D97-AF65-F5344CB8AC3E}">
        <p14:creationId xmlns:p14="http://schemas.microsoft.com/office/powerpoint/2010/main" val="213899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1"/>
          <p:cNvSpPr txBox="1">
            <a:spLocks noChangeArrowheads="1"/>
          </p:cNvSpPr>
          <p:nvPr/>
        </p:nvSpPr>
        <p:spPr bwMode="auto">
          <a:xfrm>
            <a:off x="3387969" y="133951"/>
            <a:ext cx="424375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7200" dirty="0">
                <a:latin typeface="Corbel" charset="0"/>
              </a:rPr>
              <a:t>MEIOSIS</a:t>
            </a:r>
            <a:endParaRPr lang="en-US" sz="4600" dirty="0">
              <a:latin typeface="Corbel" charset="0"/>
            </a:endParaRPr>
          </a:p>
        </p:txBody>
      </p:sp>
      <p:pic>
        <p:nvPicPr>
          <p:cNvPr id="63491" name="P 5" descr="13-07-MeiosisArtLeft-NL"/>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b="8963"/>
          <a:stretch>
            <a:fillRect/>
          </a:stretch>
        </p:blipFill>
        <p:spPr bwMode="auto">
          <a:xfrm>
            <a:off x="164123" y="3429000"/>
            <a:ext cx="5096608" cy="1377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 7" descr="13-07-MeiosisArtRight-NL">
            <a:extLst>
              <a:ext uri="{FF2B5EF4-FFF2-40B4-BE49-F238E27FC236}">
                <a16:creationId xmlns:a16="http://schemas.microsoft.com/office/drawing/2014/main" id="{0299FB5C-30CC-F943-9291-4319B44228C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b="7742"/>
          <a:stretch>
            <a:fillRect/>
          </a:stretch>
        </p:blipFill>
        <p:spPr bwMode="auto">
          <a:xfrm>
            <a:off x="5509846" y="2962837"/>
            <a:ext cx="6682154" cy="2382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C5F45141-B02F-C04D-9800-5EE29F77793E}"/>
              </a:ext>
            </a:extLst>
          </p:cNvPr>
          <p:cNvPicPr>
            <a:picLocks noChangeAspect="1"/>
          </p:cNvPicPr>
          <p:nvPr/>
        </p:nvPicPr>
        <p:blipFill>
          <a:blip r:embed="rId5"/>
          <a:stretch>
            <a:fillRect/>
          </a:stretch>
        </p:blipFill>
        <p:spPr>
          <a:xfrm>
            <a:off x="5260731" y="3943959"/>
            <a:ext cx="333135" cy="420385"/>
          </a:xfrm>
          <a:prstGeom prst="rect">
            <a:avLst/>
          </a:prstGeom>
        </p:spPr>
      </p:pic>
      <p:sp>
        <p:nvSpPr>
          <p:cNvPr id="19" name="TextBox 1">
            <a:extLst>
              <a:ext uri="{FF2B5EF4-FFF2-40B4-BE49-F238E27FC236}">
                <a16:creationId xmlns:a16="http://schemas.microsoft.com/office/drawing/2014/main" id="{E017297F-3B92-F247-BE9C-F405BACD3D28}"/>
              </a:ext>
            </a:extLst>
          </p:cNvPr>
          <p:cNvSpPr txBox="1">
            <a:spLocks noChangeArrowheads="1"/>
          </p:cNvSpPr>
          <p:nvPr/>
        </p:nvSpPr>
        <p:spPr bwMode="auto">
          <a:xfrm>
            <a:off x="2133600" y="2538389"/>
            <a:ext cx="4243754"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Meiosis I</a:t>
            </a:r>
          </a:p>
        </p:txBody>
      </p:sp>
      <p:sp>
        <p:nvSpPr>
          <p:cNvPr id="20" name="TextBox 1">
            <a:extLst>
              <a:ext uri="{FF2B5EF4-FFF2-40B4-BE49-F238E27FC236}">
                <a16:creationId xmlns:a16="http://schemas.microsoft.com/office/drawing/2014/main" id="{1BE99995-DEEB-C246-8EC0-F4354F4BC70A}"/>
              </a:ext>
            </a:extLst>
          </p:cNvPr>
          <p:cNvSpPr txBox="1">
            <a:spLocks noChangeArrowheads="1"/>
          </p:cNvSpPr>
          <p:nvPr/>
        </p:nvSpPr>
        <p:spPr bwMode="auto">
          <a:xfrm>
            <a:off x="6729046" y="1907502"/>
            <a:ext cx="4243754"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Meiosis II</a:t>
            </a:r>
          </a:p>
        </p:txBody>
      </p:sp>
      <p:sp>
        <p:nvSpPr>
          <p:cNvPr id="21" name="TextBox 1">
            <a:extLst>
              <a:ext uri="{FF2B5EF4-FFF2-40B4-BE49-F238E27FC236}">
                <a16:creationId xmlns:a16="http://schemas.microsoft.com/office/drawing/2014/main" id="{F219A5ED-E54C-764C-B7F6-CAC41ED244F5}"/>
              </a:ext>
            </a:extLst>
          </p:cNvPr>
          <p:cNvSpPr txBox="1">
            <a:spLocks noChangeArrowheads="1"/>
          </p:cNvSpPr>
          <p:nvPr/>
        </p:nvSpPr>
        <p:spPr bwMode="auto">
          <a:xfrm rot="16200000">
            <a:off x="-842664" y="2304274"/>
            <a:ext cx="304213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latin typeface="Corbel" charset="0"/>
              </a:rPr>
              <a:t>Interphase </a:t>
            </a:r>
          </a:p>
        </p:txBody>
      </p:sp>
      <p:sp>
        <p:nvSpPr>
          <p:cNvPr id="22" name="TextBox 1">
            <a:extLst>
              <a:ext uri="{FF2B5EF4-FFF2-40B4-BE49-F238E27FC236}">
                <a16:creationId xmlns:a16="http://schemas.microsoft.com/office/drawing/2014/main" id="{BCC6F0A2-F85A-AE47-8DE6-2120950CC51E}"/>
              </a:ext>
            </a:extLst>
          </p:cNvPr>
          <p:cNvSpPr txBox="1">
            <a:spLocks noChangeArrowheads="1"/>
          </p:cNvSpPr>
          <p:nvPr/>
        </p:nvSpPr>
        <p:spPr bwMode="auto">
          <a:xfrm>
            <a:off x="1785085" y="4653282"/>
            <a:ext cx="69703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P</a:t>
            </a:r>
          </a:p>
        </p:txBody>
      </p:sp>
      <p:sp>
        <p:nvSpPr>
          <p:cNvPr id="23" name="TextBox 1">
            <a:extLst>
              <a:ext uri="{FF2B5EF4-FFF2-40B4-BE49-F238E27FC236}">
                <a16:creationId xmlns:a16="http://schemas.microsoft.com/office/drawing/2014/main" id="{1DD1F32C-2F09-9A40-8D7D-5B76896FDBB8}"/>
              </a:ext>
            </a:extLst>
          </p:cNvPr>
          <p:cNvSpPr txBox="1">
            <a:spLocks noChangeArrowheads="1"/>
          </p:cNvSpPr>
          <p:nvPr/>
        </p:nvSpPr>
        <p:spPr bwMode="auto">
          <a:xfrm>
            <a:off x="7110539" y="5369866"/>
            <a:ext cx="69703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P</a:t>
            </a:r>
          </a:p>
        </p:txBody>
      </p:sp>
      <p:sp>
        <p:nvSpPr>
          <p:cNvPr id="24" name="TextBox 1">
            <a:extLst>
              <a:ext uri="{FF2B5EF4-FFF2-40B4-BE49-F238E27FC236}">
                <a16:creationId xmlns:a16="http://schemas.microsoft.com/office/drawing/2014/main" id="{F36847B2-397B-B34F-8850-C7FFD14211EE}"/>
              </a:ext>
            </a:extLst>
          </p:cNvPr>
          <p:cNvSpPr txBox="1">
            <a:spLocks noChangeArrowheads="1"/>
          </p:cNvSpPr>
          <p:nvPr/>
        </p:nvSpPr>
        <p:spPr bwMode="auto">
          <a:xfrm>
            <a:off x="2950435" y="4676728"/>
            <a:ext cx="69703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a:t>
            </a:r>
          </a:p>
        </p:txBody>
      </p:sp>
      <p:sp>
        <p:nvSpPr>
          <p:cNvPr id="25" name="TextBox 1">
            <a:extLst>
              <a:ext uri="{FF2B5EF4-FFF2-40B4-BE49-F238E27FC236}">
                <a16:creationId xmlns:a16="http://schemas.microsoft.com/office/drawing/2014/main" id="{C8474E2E-2F9D-0443-BD6B-D91ACA1B7604}"/>
              </a:ext>
            </a:extLst>
          </p:cNvPr>
          <p:cNvSpPr txBox="1">
            <a:spLocks noChangeArrowheads="1"/>
          </p:cNvSpPr>
          <p:nvPr/>
        </p:nvSpPr>
        <p:spPr bwMode="auto">
          <a:xfrm>
            <a:off x="8544537" y="5345468"/>
            <a:ext cx="69703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a:t>
            </a:r>
          </a:p>
        </p:txBody>
      </p:sp>
      <p:sp>
        <p:nvSpPr>
          <p:cNvPr id="26" name="TextBox 1">
            <a:extLst>
              <a:ext uri="{FF2B5EF4-FFF2-40B4-BE49-F238E27FC236}">
                <a16:creationId xmlns:a16="http://schemas.microsoft.com/office/drawing/2014/main" id="{7FEC4F85-3288-C949-877F-7A2D6BC36BE0}"/>
              </a:ext>
            </a:extLst>
          </p:cNvPr>
          <p:cNvSpPr txBox="1">
            <a:spLocks noChangeArrowheads="1"/>
          </p:cNvSpPr>
          <p:nvPr/>
        </p:nvSpPr>
        <p:spPr bwMode="auto">
          <a:xfrm>
            <a:off x="4230140" y="4729872"/>
            <a:ext cx="69703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A</a:t>
            </a:r>
          </a:p>
        </p:txBody>
      </p:sp>
      <p:sp>
        <p:nvSpPr>
          <p:cNvPr id="27" name="TextBox 1">
            <a:extLst>
              <a:ext uri="{FF2B5EF4-FFF2-40B4-BE49-F238E27FC236}">
                <a16:creationId xmlns:a16="http://schemas.microsoft.com/office/drawing/2014/main" id="{FADE05BB-5FEF-EF48-AA4A-E9546C2BFBE8}"/>
              </a:ext>
            </a:extLst>
          </p:cNvPr>
          <p:cNvSpPr txBox="1">
            <a:spLocks noChangeArrowheads="1"/>
          </p:cNvSpPr>
          <p:nvPr/>
        </p:nvSpPr>
        <p:spPr bwMode="auto">
          <a:xfrm flipH="1">
            <a:off x="9813118" y="5345467"/>
            <a:ext cx="903665" cy="800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A</a:t>
            </a:r>
          </a:p>
        </p:txBody>
      </p:sp>
      <p:sp>
        <p:nvSpPr>
          <p:cNvPr id="29" name="TextBox 1">
            <a:extLst>
              <a:ext uri="{FF2B5EF4-FFF2-40B4-BE49-F238E27FC236}">
                <a16:creationId xmlns:a16="http://schemas.microsoft.com/office/drawing/2014/main" id="{22706912-D6F0-EE4F-A092-A05BFB5280E2}"/>
              </a:ext>
            </a:extLst>
          </p:cNvPr>
          <p:cNvSpPr txBox="1">
            <a:spLocks noChangeArrowheads="1"/>
          </p:cNvSpPr>
          <p:nvPr/>
        </p:nvSpPr>
        <p:spPr bwMode="auto">
          <a:xfrm>
            <a:off x="5695871" y="4957617"/>
            <a:ext cx="69703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T</a:t>
            </a:r>
          </a:p>
        </p:txBody>
      </p:sp>
      <p:sp>
        <p:nvSpPr>
          <p:cNvPr id="30" name="TextBox 1">
            <a:extLst>
              <a:ext uri="{FF2B5EF4-FFF2-40B4-BE49-F238E27FC236}">
                <a16:creationId xmlns:a16="http://schemas.microsoft.com/office/drawing/2014/main" id="{A968204C-2CAA-0A44-A0DB-A4F8442FD24E}"/>
              </a:ext>
            </a:extLst>
          </p:cNvPr>
          <p:cNvSpPr txBox="1">
            <a:spLocks noChangeArrowheads="1"/>
          </p:cNvSpPr>
          <p:nvPr/>
        </p:nvSpPr>
        <p:spPr bwMode="auto">
          <a:xfrm>
            <a:off x="11227786" y="5369866"/>
            <a:ext cx="90366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T</a:t>
            </a:r>
          </a:p>
        </p:txBody>
      </p:sp>
    </p:spTree>
    <p:extLst>
      <p:ext uri="{BB962C8B-B14F-4D97-AF65-F5344CB8AC3E}">
        <p14:creationId xmlns:p14="http://schemas.microsoft.com/office/powerpoint/2010/main" val="372228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629784" y="3076212"/>
            <a:ext cx="9919296" cy="1030360"/>
          </a:xfrm>
        </p:spPr>
        <p:txBody>
          <a:bodyPr vert="horz" lIns="109728" tIns="109728" rIns="109728" bIns="91440" rtlCol="0" anchor="ctr">
            <a:normAutofit/>
          </a:bodyPr>
          <a:lstStyle/>
          <a:p>
            <a:r>
              <a:rPr lang="en-US" dirty="0">
                <a:solidFill>
                  <a:schemeClr val="bg1"/>
                </a:solidFill>
              </a:rPr>
              <a:t>Meiosis: Interphase</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 5" descr="13-07-MeiosisArtLeft-NL">
            <a:extLst>
              <a:ext uri="{FF2B5EF4-FFF2-40B4-BE49-F238E27FC236}">
                <a16:creationId xmlns:a16="http://schemas.microsoft.com/office/drawing/2014/main" id="{8B41CF4D-5314-CB4D-A54F-01B3F75F226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b="8963"/>
          <a:stretch>
            <a:fillRect/>
          </a:stretch>
        </p:blipFill>
        <p:spPr bwMode="auto">
          <a:xfrm>
            <a:off x="64010" y="410742"/>
            <a:ext cx="9577766" cy="26332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439237"/>
            <a:ext cx="9841158" cy="2418763"/>
          </a:xfrm>
        </p:spPr>
        <p:txBody>
          <a:bodyPr vert="horz" lIns="109728" tIns="109728" rIns="109728" bIns="91440" rtlCol="0" anchor="t">
            <a:normAutofit lnSpcReduction="10000"/>
          </a:bodyPr>
          <a:lstStyle/>
          <a:p>
            <a:r>
              <a:rPr lang="en-US" sz="2800" b="0" dirty="0"/>
              <a:t>The </a:t>
            </a:r>
            <a:r>
              <a:rPr lang="en-US" sz="2800" dirty="0"/>
              <a:t>chromosomes</a:t>
            </a:r>
            <a:r>
              <a:rPr lang="en-US" sz="2800" b="0" dirty="0"/>
              <a:t> replicate.  It is similar to chromosome replication of mitosis.  Two identical sister </a:t>
            </a:r>
            <a:r>
              <a:rPr lang="en-US" sz="2800" dirty="0"/>
              <a:t>chromatids</a:t>
            </a:r>
            <a:r>
              <a:rPr lang="en-US" sz="2800" b="0" dirty="0"/>
              <a:t> are held together by a centromere.</a:t>
            </a:r>
          </a:p>
        </p:txBody>
      </p:sp>
      <p:pic>
        <p:nvPicPr>
          <p:cNvPr id="15" name="Picture 14">
            <a:extLst>
              <a:ext uri="{FF2B5EF4-FFF2-40B4-BE49-F238E27FC236}">
                <a16:creationId xmlns:a16="http://schemas.microsoft.com/office/drawing/2014/main" id="{3843FD71-F636-5C44-9C4B-7D1DE6365B3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38" b="88525" l="6573" r="93427">
                        <a14:foregroundMark x1="29577" y1="9426" x2="29577" y2="9426"/>
                        <a14:foregroundMark x1="47418" y1="7787" x2="47418" y2="7787"/>
                        <a14:foregroundMark x1="38967" y1="5738" x2="38967" y2="5738"/>
                        <a14:foregroundMark x1="7042" y1="57787" x2="7042" y2="57787"/>
                        <a14:foregroundMark x1="74178" y1="79918" x2="74178" y2="79918"/>
                        <a14:foregroundMark x1="69953" y1="83197" x2="69953" y2="83197"/>
                        <a14:foregroundMark x1="83099" y1="32787" x2="83099" y2="32787"/>
                        <a14:foregroundMark x1="85446" y1="35656" x2="85446" y2="35656"/>
                        <a14:foregroundMark x1="93427" y1="79098" x2="93427" y2="79098"/>
                        <a14:foregroundMark x1="93427" y1="79098" x2="93427" y2="79098"/>
                        <a14:foregroundMark x1="80751" y1="74180" x2="80751" y2="74180"/>
                        <a14:foregroundMark x1="81690" y1="76639" x2="81690" y2="76639"/>
                        <a14:foregroundMark x1="84038" y1="68443" x2="84038" y2="68443"/>
                        <a14:foregroundMark x1="85446" y1="65164" x2="85446" y2="65164"/>
                        <a14:foregroundMark x1="84507" y1="40574" x2="84507" y2="40574"/>
                        <a14:foregroundMark x1="87324" y1="30738" x2="87324" y2="30738"/>
                        <a14:foregroundMark x1="65258" y1="86066" x2="65258" y2="86066"/>
                        <a14:foregroundMark x1="57746" y1="87705" x2="57746" y2="87705"/>
                        <a14:foregroundMark x1="48357" y1="88525" x2="48357" y2="88525"/>
                      </a14:backgroundRemoval>
                    </a14:imgEffect>
                  </a14:imgLayer>
                </a14:imgProps>
              </a:ext>
            </a:extLst>
          </a:blip>
          <a:stretch>
            <a:fillRect/>
          </a:stretch>
        </p:blipFill>
        <p:spPr>
          <a:xfrm>
            <a:off x="9508366" y="198711"/>
            <a:ext cx="2819883" cy="3230289"/>
          </a:xfrm>
          <a:prstGeom prst="rect">
            <a:avLst/>
          </a:prstGeom>
        </p:spPr>
      </p:pic>
      <p:sp>
        <p:nvSpPr>
          <p:cNvPr id="6" name="Rectangle 5">
            <a:extLst>
              <a:ext uri="{FF2B5EF4-FFF2-40B4-BE49-F238E27FC236}">
                <a16:creationId xmlns:a16="http://schemas.microsoft.com/office/drawing/2014/main" id="{505A18F9-EBB2-9446-B9D8-B4B93808CC5F}"/>
              </a:ext>
            </a:extLst>
          </p:cNvPr>
          <p:cNvSpPr/>
          <p:nvPr/>
        </p:nvSpPr>
        <p:spPr>
          <a:xfrm>
            <a:off x="2550224" y="235070"/>
            <a:ext cx="9577766"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629784" y="3076212"/>
            <a:ext cx="9919296" cy="1030360"/>
          </a:xfrm>
        </p:spPr>
        <p:txBody>
          <a:bodyPr vert="horz" lIns="109728" tIns="109728" rIns="109728" bIns="91440" rtlCol="0" anchor="ctr">
            <a:normAutofit/>
          </a:bodyPr>
          <a:lstStyle/>
          <a:p>
            <a:r>
              <a:rPr lang="en-US" dirty="0">
                <a:solidFill>
                  <a:schemeClr val="bg1"/>
                </a:solidFill>
              </a:rPr>
              <a:t>Meiosis: Prophase 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439237"/>
            <a:ext cx="9841158" cy="2418763"/>
          </a:xfrm>
        </p:spPr>
        <p:txBody>
          <a:bodyPr vert="horz" lIns="109728" tIns="109728" rIns="109728" bIns="91440" rtlCol="0" anchor="t">
            <a:normAutofit fontScale="85000" lnSpcReduction="20000"/>
          </a:bodyPr>
          <a:lstStyle/>
          <a:p>
            <a:r>
              <a:rPr lang="en-US" sz="3200" b="0" dirty="0"/>
              <a:t>Chromosomes shorten and thicken. Each chromosome pairs with its corresponding </a:t>
            </a:r>
            <a:r>
              <a:rPr lang="en-US" sz="3200" dirty="0"/>
              <a:t>homologous</a:t>
            </a:r>
            <a:r>
              <a:rPr lang="en-US" sz="3200" b="0" dirty="0"/>
              <a:t> chromosome to form a </a:t>
            </a:r>
            <a:r>
              <a:rPr lang="en-US" sz="3200" dirty="0"/>
              <a:t>tetrad</a:t>
            </a:r>
            <a:r>
              <a:rPr lang="en-US" sz="3200" b="0" dirty="0"/>
              <a:t>.</a:t>
            </a:r>
          </a:p>
          <a:p>
            <a:pPr marL="457200" indent="-457200">
              <a:buFont typeface="Wingdings" pitchFamily="2" charset="2"/>
              <a:buChar char="Ø"/>
            </a:pPr>
            <a:r>
              <a:rPr lang="en-US" sz="3200" b="0" i="1" dirty="0"/>
              <a:t>A tetrad consists of </a:t>
            </a:r>
            <a:r>
              <a:rPr lang="en-US" sz="3200" i="1" dirty="0">
                <a:highlight>
                  <a:srgbClr val="FFFF00"/>
                </a:highlight>
              </a:rPr>
              <a:t>4</a:t>
            </a:r>
            <a:r>
              <a:rPr lang="en-US" sz="3200" b="0" i="1" dirty="0"/>
              <a:t> chromatids </a:t>
            </a:r>
          </a:p>
        </p:txBody>
      </p:sp>
      <p:pic>
        <p:nvPicPr>
          <p:cNvPr id="17" name="P 5" descr="13-07-MeiosisArtLeft-NL">
            <a:extLst>
              <a:ext uri="{FF2B5EF4-FFF2-40B4-BE49-F238E27FC236}">
                <a16:creationId xmlns:a16="http://schemas.microsoft.com/office/drawing/2014/main" id="{BBF1261E-C75D-8E4A-9C63-AC62DAB1E52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b="8963"/>
          <a:stretch>
            <a:fillRect/>
          </a:stretch>
        </p:blipFill>
        <p:spPr bwMode="auto">
          <a:xfrm>
            <a:off x="64010" y="410742"/>
            <a:ext cx="9577766" cy="26332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B024C7C0-0F56-C34C-93D6-D883C9E0C0C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38" b="88525" l="6573" r="93427">
                        <a14:foregroundMark x1="29577" y1="9426" x2="29577" y2="9426"/>
                        <a14:foregroundMark x1="47418" y1="7787" x2="47418" y2="7787"/>
                        <a14:foregroundMark x1="38967" y1="5738" x2="38967" y2="5738"/>
                        <a14:foregroundMark x1="7042" y1="57787" x2="7042" y2="57787"/>
                        <a14:foregroundMark x1="74178" y1="79918" x2="74178" y2="79918"/>
                        <a14:foregroundMark x1="69953" y1="83197" x2="69953" y2="83197"/>
                        <a14:foregroundMark x1="83099" y1="32787" x2="83099" y2="32787"/>
                        <a14:foregroundMark x1="85446" y1="35656" x2="85446" y2="35656"/>
                        <a14:foregroundMark x1="93427" y1="79098" x2="93427" y2="79098"/>
                        <a14:foregroundMark x1="93427" y1="79098" x2="93427" y2="79098"/>
                        <a14:foregroundMark x1="80751" y1="74180" x2="80751" y2="74180"/>
                        <a14:foregroundMark x1="81690" y1="76639" x2="81690" y2="76639"/>
                        <a14:foregroundMark x1="84038" y1="68443" x2="84038" y2="68443"/>
                        <a14:foregroundMark x1="85446" y1="65164" x2="85446" y2="65164"/>
                        <a14:foregroundMark x1="84507" y1="40574" x2="84507" y2="40574"/>
                        <a14:foregroundMark x1="87324" y1="30738" x2="87324" y2="30738"/>
                        <a14:foregroundMark x1="65258" y1="86066" x2="65258" y2="86066"/>
                        <a14:foregroundMark x1="57746" y1="87705" x2="57746" y2="87705"/>
                        <a14:foregroundMark x1="48357" y1="88525" x2="48357" y2="88525"/>
                      </a14:backgroundRemoval>
                    </a14:imgEffect>
                  </a14:imgLayer>
                </a14:imgProps>
              </a:ext>
            </a:extLst>
          </a:blip>
          <a:stretch>
            <a:fillRect/>
          </a:stretch>
        </p:blipFill>
        <p:spPr>
          <a:xfrm>
            <a:off x="9508366" y="198711"/>
            <a:ext cx="2819883" cy="3230289"/>
          </a:xfrm>
          <a:prstGeom prst="rect">
            <a:avLst/>
          </a:prstGeom>
        </p:spPr>
      </p:pic>
      <p:sp>
        <p:nvSpPr>
          <p:cNvPr id="21" name="Rectangle 20">
            <a:extLst>
              <a:ext uri="{FF2B5EF4-FFF2-40B4-BE49-F238E27FC236}">
                <a16:creationId xmlns:a16="http://schemas.microsoft.com/office/drawing/2014/main" id="{272DCC53-6572-DB46-B4A8-F570742F65C9}"/>
              </a:ext>
            </a:extLst>
          </p:cNvPr>
          <p:cNvSpPr/>
          <p:nvPr/>
        </p:nvSpPr>
        <p:spPr>
          <a:xfrm>
            <a:off x="4654290" y="306271"/>
            <a:ext cx="7473699"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F4C929F-2474-5541-8381-68F5D2E6FA72}"/>
              </a:ext>
            </a:extLst>
          </p:cNvPr>
          <p:cNvSpPr/>
          <p:nvPr/>
        </p:nvSpPr>
        <p:spPr>
          <a:xfrm>
            <a:off x="107609" y="319500"/>
            <a:ext cx="2005583"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07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icture 1.png">
            <a:extLst>
              <a:ext uri="{FF2B5EF4-FFF2-40B4-BE49-F238E27FC236}">
                <a16:creationId xmlns:a16="http://schemas.microsoft.com/office/drawing/2014/main" id="{A6BFBD93-7EB9-B141-AC4F-7EAEC224E2F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6270" y="3339560"/>
            <a:ext cx="8081286" cy="3518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119F73C1-E3B9-404D-BC0C-4E3037F1655E}"/>
              </a:ext>
            </a:extLst>
          </p:cNvPr>
          <p:cNvSpPr txBox="1">
            <a:spLocks noChangeArrowheads="1"/>
          </p:cNvSpPr>
          <p:nvPr/>
        </p:nvSpPr>
        <p:spPr bwMode="auto">
          <a:xfrm>
            <a:off x="8987556" y="2204001"/>
            <a:ext cx="3231259"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a:latin typeface="Corbel" charset="0"/>
              </a:rPr>
              <a:t>Crossing over</a:t>
            </a:r>
          </a:p>
          <a:p>
            <a:pPr marL="457200" indent="-457200" eaLnBrk="1" hangingPunct="1">
              <a:buFont typeface="Wingdings" pitchFamily="2" charset="2"/>
              <a:buChar char="Ø"/>
            </a:pPr>
            <a:r>
              <a:rPr lang="en-US" sz="2800" dirty="0">
                <a:latin typeface="Corbel" charset="0"/>
              </a:rPr>
              <a:t> the exchange of </a:t>
            </a:r>
            <a:r>
              <a:rPr lang="en-US" sz="2800" b="1" dirty="0">
                <a:latin typeface="Corbel" charset="0"/>
              </a:rPr>
              <a:t>genetic information (</a:t>
            </a:r>
            <a:r>
              <a:rPr lang="en-US" sz="2800" b="1" dirty="0">
                <a:highlight>
                  <a:srgbClr val="FFFF00"/>
                </a:highlight>
                <a:latin typeface="Corbel" charset="0"/>
              </a:rPr>
              <a:t>genes</a:t>
            </a:r>
            <a:r>
              <a:rPr lang="en-US" sz="2800" b="1" dirty="0">
                <a:latin typeface="Corbel" charset="0"/>
              </a:rPr>
              <a:t>) </a:t>
            </a:r>
            <a:r>
              <a:rPr lang="en-US" sz="2800" dirty="0">
                <a:latin typeface="Corbel" charset="0"/>
              </a:rPr>
              <a:t>between segments of </a:t>
            </a:r>
            <a:r>
              <a:rPr lang="en-US" sz="2800" b="1" dirty="0">
                <a:latin typeface="Corbel" charset="0"/>
              </a:rPr>
              <a:t>homologous</a:t>
            </a:r>
            <a:r>
              <a:rPr lang="en-US" sz="2800" dirty="0">
                <a:latin typeface="Corbel" charset="0"/>
              </a:rPr>
              <a:t> chromosomes during meiosis.</a:t>
            </a:r>
          </a:p>
          <a:p>
            <a:pPr eaLnBrk="1" hangingPunct="1"/>
            <a:endParaRPr lang="en-US" sz="2800" dirty="0">
              <a:solidFill>
                <a:srgbClr val="660066"/>
              </a:solidFill>
              <a:latin typeface="Corbel" charset="0"/>
            </a:endParaRPr>
          </a:p>
        </p:txBody>
      </p:sp>
      <p:sp>
        <p:nvSpPr>
          <p:cNvPr id="6" name="Rectangle 5">
            <a:extLst>
              <a:ext uri="{FF2B5EF4-FFF2-40B4-BE49-F238E27FC236}">
                <a16:creationId xmlns:a16="http://schemas.microsoft.com/office/drawing/2014/main" id="{4702C632-DC8D-924F-B814-4FA463E7A394}"/>
              </a:ext>
            </a:extLst>
          </p:cNvPr>
          <p:cNvSpPr/>
          <p:nvPr/>
        </p:nvSpPr>
        <p:spPr>
          <a:xfrm>
            <a:off x="-6178" y="2216064"/>
            <a:ext cx="2396710" cy="954107"/>
          </a:xfrm>
          <a:prstGeom prst="rect">
            <a:avLst/>
          </a:prstGeom>
        </p:spPr>
        <p:txBody>
          <a:bodyPr wrap="square">
            <a:spAutoFit/>
          </a:bodyPr>
          <a:lstStyle/>
          <a:p>
            <a:pPr algn="ctr"/>
            <a:r>
              <a:rPr lang="en-US" sz="2800" b="1" dirty="0">
                <a:solidFill>
                  <a:srgbClr val="FF0000"/>
                </a:solidFill>
                <a:latin typeface="Corbel" charset="0"/>
              </a:rPr>
              <a:t>homologous chromosome</a:t>
            </a:r>
          </a:p>
        </p:txBody>
      </p:sp>
      <p:sp>
        <p:nvSpPr>
          <p:cNvPr id="7" name="Rectangle 6">
            <a:extLst>
              <a:ext uri="{FF2B5EF4-FFF2-40B4-BE49-F238E27FC236}">
                <a16:creationId xmlns:a16="http://schemas.microsoft.com/office/drawing/2014/main" id="{B1EC770E-3B9F-0B4E-9B57-2ADA7D364D0B}"/>
              </a:ext>
            </a:extLst>
          </p:cNvPr>
          <p:cNvSpPr/>
          <p:nvPr/>
        </p:nvSpPr>
        <p:spPr>
          <a:xfrm>
            <a:off x="2476353" y="2204001"/>
            <a:ext cx="2396710" cy="954107"/>
          </a:xfrm>
          <a:prstGeom prst="rect">
            <a:avLst/>
          </a:prstGeom>
        </p:spPr>
        <p:txBody>
          <a:bodyPr wrap="square">
            <a:spAutoFit/>
          </a:bodyPr>
          <a:lstStyle/>
          <a:p>
            <a:pPr algn="ctr"/>
            <a:r>
              <a:rPr lang="en-US" sz="2800" b="1" dirty="0">
                <a:solidFill>
                  <a:srgbClr val="002060"/>
                </a:solidFill>
                <a:latin typeface="Corbel" charset="0"/>
              </a:rPr>
              <a:t>homologous chromosome</a:t>
            </a:r>
          </a:p>
        </p:txBody>
      </p:sp>
      <p:sp>
        <p:nvSpPr>
          <p:cNvPr id="9" name="Rectangle 8">
            <a:extLst>
              <a:ext uri="{FF2B5EF4-FFF2-40B4-BE49-F238E27FC236}">
                <a16:creationId xmlns:a16="http://schemas.microsoft.com/office/drawing/2014/main" id="{E5098860-53CF-B948-B838-4D6AB56415FA}"/>
              </a:ext>
            </a:extLst>
          </p:cNvPr>
          <p:cNvSpPr/>
          <p:nvPr/>
        </p:nvSpPr>
        <p:spPr>
          <a:xfrm>
            <a:off x="-6178" y="218595"/>
            <a:ext cx="3971399" cy="646331"/>
          </a:xfrm>
          <a:prstGeom prst="rect">
            <a:avLst/>
          </a:prstGeom>
        </p:spPr>
        <p:txBody>
          <a:bodyPr wrap="square">
            <a:spAutoFit/>
          </a:bodyPr>
          <a:lstStyle/>
          <a:p>
            <a:pPr algn="ctr"/>
            <a:r>
              <a:rPr lang="en-US" sz="3600" b="1" dirty="0">
                <a:latin typeface="Corbel" charset="0"/>
              </a:rPr>
              <a:t>“tetrad”</a:t>
            </a:r>
          </a:p>
        </p:txBody>
      </p:sp>
      <p:cxnSp>
        <p:nvCxnSpPr>
          <p:cNvPr id="11" name="Straight Arrow Connector 10">
            <a:extLst>
              <a:ext uri="{FF2B5EF4-FFF2-40B4-BE49-F238E27FC236}">
                <a16:creationId xmlns:a16="http://schemas.microsoft.com/office/drawing/2014/main" id="{F188363E-002E-0E4E-AA05-60835D5F598F}"/>
              </a:ext>
            </a:extLst>
          </p:cNvPr>
          <p:cNvCxnSpPr/>
          <p:nvPr/>
        </p:nvCxnSpPr>
        <p:spPr>
          <a:xfrm>
            <a:off x="512598" y="3158108"/>
            <a:ext cx="787344" cy="5417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D4B6CA5-1324-1E42-B5D8-2AADEC2D4E62}"/>
              </a:ext>
            </a:extLst>
          </p:cNvPr>
          <p:cNvCxnSpPr>
            <a:cxnSpLocks/>
          </p:cNvCxnSpPr>
          <p:nvPr/>
        </p:nvCxnSpPr>
        <p:spPr>
          <a:xfrm flipH="1">
            <a:off x="3448087" y="3035574"/>
            <a:ext cx="633046" cy="71594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Left Brace 15">
            <a:extLst>
              <a:ext uri="{FF2B5EF4-FFF2-40B4-BE49-F238E27FC236}">
                <a16:creationId xmlns:a16="http://schemas.microsoft.com/office/drawing/2014/main" id="{2A85A17C-F639-B341-8264-9D92BCD42D14}"/>
              </a:ext>
            </a:extLst>
          </p:cNvPr>
          <p:cNvSpPr/>
          <p:nvPr/>
        </p:nvSpPr>
        <p:spPr>
          <a:xfrm rot="5400000">
            <a:off x="1476287" y="377309"/>
            <a:ext cx="1256676" cy="239671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5338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uic.edu/classes/bios/bios100/lecturesf04am/crossingover01.jpg">
            <a:extLst>
              <a:ext uri="{FF2B5EF4-FFF2-40B4-BE49-F238E27FC236}">
                <a16:creationId xmlns:a16="http://schemas.microsoft.com/office/drawing/2014/main" id="{7F80078B-E7D4-EA48-866A-3176D560F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5" y="365066"/>
            <a:ext cx="7315189" cy="612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597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629784" y="3076212"/>
            <a:ext cx="9919296" cy="1030360"/>
          </a:xfrm>
        </p:spPr>
        <p:txBody>
          <a:bodyPr vert="horz" lIns="109728" tIns="109728" rIns="109728" bIns="91440" rtlCol="0" anchor="ctr">
            <a:normAutofit/>
          </a:bodyPr>
          <a:lstStyle/>
          <a:p>
            <a:r>
              <a:rPr lang="en-US" dirty="0">
                <a:solidFill>
                  <a:schemeClr val="bg1"/>
                </a:solidFill>
              </a:rPr>
              <a:t>Meiosis: Metaphase 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439237"/>
            <a:ext cx="9841158" cy="2418763"/>
          </a:xfrm>
        </p:spPr>
        <p:txBody>
          <a:bodyPr vert="horz" lIns="109728" tIns="109728" rIns="109728" bIns="91440" rtlCol="0" anchor="t">
            <a:normAutofit/>
          </a:bodyPr>
          <a:lstStyle/>
          <a:p>
            <a:r>
              <a:rPr lang="en-US" sz="3200" dirty="0"/>
              <a:t>Tetrads</a:t>
            </a:r>
            <a:r>
              <a:rPr lang="en-US" sz="3200" b="0" dirty="0"/>
              <a:t> line up at the center of the cell.</a:t>
            </a:r>
          </a:p>
        </p:txBody>
      </p:sp>
      <p:pic>
        <p:nvPicPr>
          <p:cNvPr id="17" name="P 5" descr="13-07-MeiosisArtLeft-NL">
            <a:extLst>
              <a:ext uri="{FF2B5EF4-FFF2-40B4-BE49-F238E27FC236}">
                <a16:creationId xmlns:a16="http://schemas.microsoft.com/office/drawing/2014/main" id="{8300C9B8-C5D9-6F40-B5CB-6594CC32A915}"/>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b="8963"/>
          <a:stretch>
            <a:fillRect/>
          </a:stretch>
        </p:blipFill>
        <p:spPr bwMode="auto">
          <a:xfrm>
            <a:off x="64010" y="410742"/>
            <a:ext cx="9577766" cy="26332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D3AF5393-D4A1-FD4C-903A-ECD8A99B30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38" b="88525" l="6573" r="93427">
                        <a14:foregroundMark x1="29577" y1="9426" x2="29577" y2="9426"/>
                        <a14:foregroundMark x1="47418" y1="7787" x2="47418" y2="7787"/>
                        <a14:foregroundMark x1="38967" y1="5738" x2="38967" y2="5738"/>
                        <a14:foregroundMark x1="7042" y1="57787" x2="7042" y2="57787"/>
                        <a14:foregroundMark x1="74178" y1="79918" x2="74178" y2="79918"/>
                        <a14:foregroundMark x1="69953" y1="83197" x2="69953" y2="83197"/>
                        <a14:foregroundMark x1="83099" y1="32787" x2="83099" y2="32787"/>
                        <a14:foregroundMark x1="85446" y1="35656" x2="85446" y2="35656"/>
                        <a14:foregroundMark x1="93427" y1="79098" x2="93427" y2="79098"/>
                        <a14:foregroundMark x1="93427" y1="79098" x2="93427" y2="79098"/>
                        <a14:foregroundMark x1="80751" y1="74180" x2="80751" y2="74180"/>
                        <a14:foregroundMark x1="81690" y1="76639" x2="81690" y2="76639"/>
                        <a14:foregroundMark x1="84038" y1="68443" x2="84038" y2="68443"/>
                        <a14:foregroundMark x1="85446" y1="65164" x2="85446" y2="65164"/>
                        <a14:foregroundMark x1="84507" y1="40574" x2="84507" y2="40574"/>
                        <a14:foregroundMark x1="87324" y1="30738" x2="87324" y2="30738"/>
                        <a14:foregroundMark x1="65258" y1="86066" x2="65258" y2="86066"/>
                        <a14:foregroundMark x1="57746" y1="87705" x2="57746" y2="87705"/>
                        <a14:foregroundMark x1="48357" y1="88525" x2="48357" y2="88525"/>
                      </a14:backgroundRemoval>
                    </a14:imgEffect>
                  </a14:imgLayer>
                </a14:imgProps>
              </a:ext>
            </a:extLst>
          </a:blip>
          <a:stretch>
            <a:fillRect/>
          </a:stretch>
        </p:blipFill>
        <p:spPr>
          <a:xfrm>
            <a:off x="9508366" y="198711"/>
            <a:ext cx="2819883" cy="3230289"/>
          </a:xfrm>
          <a:prstGeom prst="rect">
            <a:avLst/>
          </a:prstGeom>
        </p:spPr>
      </p:pic>
      <p:sp>
        <p:nvSpPr>
          <p:cNvPr id="21" name="Rectangle 20">
            <a:extLst>
              <a:ext uri="{FF2B5EF4-FFF2-40B4-BE49-F238E27FC236}">
                <a16:creationId xmlns:a16="http://schemas.microsoft.com/office/drawing/2014/main" id="{9D6B4431-1A83-2948-9D87-0D188A0D2D96}"/>
              </a:ext>
            </a:extLst>
          </p:cNvPr>
          <p:cNvSpPr/>
          <p:nvPr/>
        </p:nvSpPr>
        <p:spPr>
          <a:xfrm>
            <a:off x="7091891" y="265720"/>
            <a:ext cx="5334936"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497915F-0228-9942-BD0E-2E5B5D9D98BA}"/>
              </a:ext>
            </a:extLst>
          </p:cNvPr>
          <p:cNvSpPr/>
          <p:nvPr/>
        </p:nvSpPr>
        <p:spPr>
          <a:xfrm>
            <a:off x="0" y="247205"/>
            <a:ext cx="4953468"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97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ECA4CB2-9071-41EB-AABB-2D8EB939D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7" name="Picture 4" descr="http://m.housepetmagazine.com/petpictures/ancestor.jpg">
            <a:extLst>
              <a:ext uri="{FF2B5EF4-FFF2-40B4-BE49-F238E27FC236}">
                <a16:creationId xmlns:a16="http://schemas.microsoft.com/office/drawing/2014/main" id="{29087703-5664-584C-A868-51A58A3260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5975" y="187860"/>
            <a:ext cx="3145137" cy="25161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EB86F6BD-9C49-4F4F-99EA-9C5AA318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49" y="-2"/>
            <a:ext cx="7540751" cy="1641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0FB1A5C-1654-544D-BBB4-0872177E8F36}"/>
              </a:ext>
            </a:extLst>
          </p:cNvPr>
          <p:cNvSpPr>
            <a:spLocks noGrp="1"/>
          </p:cNvSpPr>
          <p:nvPr>
            <p:ph type="title"/>
          </p:nvPr>
        </p:nvSpPr>
        <p:spPr>
          <a:xfrm>
            <a:off x="5376671" y="265706"/>
            <a:ext cx="6399212" cy="1162801"/>
          </a:xfrm>
        </p:spPr>
        <p:txBody>
          <a:bodyPr>
            <a:normAutofit/>
          </a:bodyPr>
          <a:lstStyle/>
          <a:p>
            <a:pPr>
              <a:lnSpc>
                <a:spcPct val="140000"/>
              </a:lnSpc>
            </a:pPr>
            <a:r>
              <a:rPr lang="en-US" sz="2300" dirty="0">
                <a:solidFill>
                  <a:schemeClr val="bg1"/>
                </a:solidFill>
              </a:rPr>
              <a:t>MEIOSIS IS THE BASIS OF SEXUAL REPRODUCTION</a:t>
            </a:r>
          </a:p>
        </p:txBody>
      </p:sp>
      <p:pic>
        <p:nvPicPr>
          <p:cNvPr id="7" name="Picture 2" descr="http://www.nature.com/scitable/nated/content/ne0000/ne0000/ne0000/ne0000/4308521/10.1038_nrg818-box1_large_2.jpg">
            <a:extLst>
              <a:ext uri="{FF2B5EF4-FFF2-40B4-BE49-F238E27FC236}">
                <a16:creationId xmlns:a16="http://schemas.microsoft.com/office/drawing/2014/main" id="{6FA70BA3-4993-144C-9B7C-423B6FDB22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584" y="3533354"/>
            <a:ext cx="3691130" cy="19101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96DBE49D-AABD-458B-B2DF-4D5FA7D5C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41912"/>
            <a:ext cx="4651248" cy="916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7DA365B-E064-481A-A62D-18CD31DB3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4795" y="1658470"/>
            <a:ext cx="7517205" cy="43474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6833CC6-729B-40E8-B891-D93467E3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36801"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E4747ED-0989-4317-8B7B-7189AF3D4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970955"/>
            <a:ext cx="46542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64FA9503-7112-9F4D-B939-5E672AAC6993}"/>
              </a:ext>
            </a:extLst>
          </p:cNvPr>
          <p:cNvSpPr>
            <a:spLocks noGrp="1"/>
          </p:cNvSpPr>
          <p:nvPr>
            <p:ph idx="1"/>
          </p:nvPr>
        </p:nvSpPr>
        <p:spPr>
          <a:xfrm>
            <a:off x="5524500" y="1959168"/>
            <a:ext cx="6005533" cy="3698353"/>
          </a:xfrm>
        </p:spPr>
        <p:txBody>
          <a:bodyPr>
            <a:normAutofit/>
          </a:bodyPr>
          <a:lstStyle/>
          <a:p>
            <a:pPr marL="285750" indent="-285750">
              <a:buFont typeface="Arial" panose="020B0604020202020204" pitchFamily="34" charset="0"/>
              <a:buChar char="•"/>
            </a:pPr>
            <a:r>
              <a:rPr lang="en-US" altLang="en-US" sz="2400" b="0" dirty="0"/>
              <a:t>Sexual reproduction, through the </a:t>
            </a:r>
            <a:r>
              <a:rPr lang="en-US" altLang="en-US" sz="2400" dirty="0">
                <a:highlight>
                  <a:srgbClr val="FFFF00"/>
                </a:highlight>
              </a:rPr>
              <a:t>shuffling</a:t>
            </a:r>
            <a:r>
              <a:rPr lang="en-US" altLang="en-US" sz="2400" b="0" dirty="0"/>
              <a:t> of DNA, produces genetic </a:t>
            </a:r>
            <a:r>
              <a:rPr lang="en-US" altLang="en-US" sz="2400" dirty="0">
                <a:highlight>
                  <a:srgbClr val="FFFF00"/>
                </a:highlight>
              </a:rPr>
              <a:t>diversity</a:t>
            </a:r>
            <a:r>
              <a:rPr lang="en-US" altLang="en-US" sz="2400" b="0" dirty="0"/>
              <a:t>.</a:t>
            </a:r>
          </a:p>
          <a:p>
            <a:pPr marL="285750" indent="-285750">
              <a:buFont typeface="Arial" panose="020B0604020202020204" pitchFamily="34" charset="0"/>
              <a:buChar char="•"/>
            </a:pPr>
            <a:r>
              <a:rPr lang="en-US" altLang="en-US" sz="2400" b="0" dirty="0"/>
              <a:t>This variation offspring produces individuals that may have </a:t>
            </a:r>
            <a:r>
              <a:rPr lang="en-US" altLang="en-US" sz="2400" dirty="0">
                <a:highlight>
                  <a:srgbClr val="FFFF00"/>
                </a:highlight>
              </a:rPr>
              <a:t>advantages</a:t>
            </a:r>
            <a:r>
              <a:rPr lang="en-US" altLang="en-US" sz="2400" b="0" dirty="0"/>
              <a:t> over one another.</a:t>
            </a:r>
          </a:p>
        </p:txBody>
      </p:sp>
      <p:sp>
        <p:nvSpPr>
          <p:cNvPr id="43" name="Rectangle 42">
            <a:extLst>
              <a:ext uri="{FF2B5EF4-FFF2-40B4-BE49-F238E27FC236}">
                <a16:creationId xmlns:a16="http://schemas.microsoft.com/office/drawing/2014/main" id="{A5757897-7307-46AF-923D-FF5BF45DD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5941912"/>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760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629784" y="3076212"/>
            <a:ext cx="9919296" cy="1030360"/>
          </a:xfrm>
        </p:spPr>
        <p:txBody>
          <a:bodyPr vert="horz" lIns="109728" tIns="109728" rIns="109728" bIns="91440" rtlCol="0" anchor="ctr">
            <a:normAutofit/>
          </a:bodyPr>
          <a:lstStyle/>
          <a:p>
            <a:r>
              <a:rPr lang="en-US" dirty="0">
                <a:solidFill>
                  <a:schemeClr val="bg1"/>
                </a:solidFill>
              </a:rPr>
              <a:t>Meiosis: Anaphase 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439237"/>
            <a:ext cx="9841158" cy="2418763"/>
          </a:xfrm>
        </p:spPr>
        <p:txBody>
          <a:bodyPr vert="horz" lIns="109728" tIns="109728" rIns="109728" bIns="91440" rtlCol="0" anchor="t">
            <a:normAutofit/>
          </a:bodyPr>
          <a:lstStyle/>
          <a:p>
            <a:r>
              <a:rPr lang="en-US" sz="2800" b="0" dirty="0"/>
              <a:t>The tetrads break apart and the pairs move to </a:t>
            </a:r>
            <a:r>
              <a:rPr lang="en-US" sz="2800" dirty="0"/>
              <a:t>opposite</a:t>
            </a:r>
            <a:r>
              <a:rPr lang="en-US" sz="2800" b="0" dirty="0"/>
              <a:t> sides of the cell.  Sister chromatids remain attached at their centromeres.</a:t>
            </a:r>
          </a:p>
        </p:txBody>
      </p:sp>
      <p:pic>
        <p:nvPicPr>
          <p:cNvPr id="17" name="P 5" descr="13-07-MeiosisArtLeft-NL">
            <a:extLst>
              <a:ext uri="{FF2B5EF4-FFF2-40B4-BE49-F238E27FC236}">
                <a16:creationId xmlns:a16="http://schemas.microsoft.com/office/drawing/2014/main" id="{A9DE79B7-8009-0943-8DC5-4E524638824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b="8963"/>
          <a:stretch>
            <a:fillRect/>
          </a:stretch>
        </p:blipFill>
        <p:spPr bwMode="auto">
          <a:xfrm>
            <a:off x="64010" y="410742"/>
            <a:ext cx="9577766" cy="26332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F143729A-74E5-AE43-8029-314F8DD6933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38" b="88525" l="6573" r="93427">
                        <a14:foregroundMark x1="29577" y1="9426" x2="29577" y2="9426"/>
                        <a14:foregroundMark x1="47418" y1="7787" x2="47418" y2="7787"/>
                        <a14:foregroundMark x1="38967" y1="5738" x2="38967" y2="5738"/>
                        <a14:foregroundMark x1="7042" y1="57787" x2="7042" y2="57787"/>
                        <a14:foregroundMark x1="74178" y1="79918" x2="74178" y2="79918"/>
                        <a14:foregroundMark x1="69953" y1="83197" x2="69953" y2="83197"/>
                        <a14:foregroundMark x1="83099" y1="32787" x2="83099" y2="32787"/>
                        <a14:foregroundMark x1="85446" y1="35656" x2="85446" y2="35656"/>
                        <a14:foregroundMark x1="93427" y1="79098" x2="93427" y2="79098"/>
                        <a14:foregroundMark x1="93427" y1="79098" x2="93427" y2="79098"/>
                        <a14:foregroundMark x1="80751" y1="74180" x2="80751" y2="74180"/>
                        <a14:foregroundMark x1="81690" y1="76639" x2="81690" y2="76639"/>
                        <a14:foregroundMark x1="84038" y1="68443" x2="84038" y2="68443"/>
                        <a14:foregroundMark x1="85446" y1="65164" x2="85446" y2="65164"/>
                        <a14:foregroundMark x1="84507" y1="40574" x2="84507" y2="40574"/>
                        <a14:foregroundMark x1="87324" y1="30738" x2="87324" y2="30738"/>
                        <a14:foregroundMark x1="65258" y1="86066" x2="65258" y2="86066"/>
                        <a14:foregroundMark x1="57746" y1="87705" x2="57746" y2="87705"/>
                        <a14:foregroundMark x1="48357" y1="88525" x2="48357" y2="88525"/>
                      </a14:backgroundRemoval>
                    </a14:imgEffect>
                  </a14:imgLayer>
                </a14:imgProps>
              </a:ext>
            </a:extLst>
          </a:blip>
          <a:stretch>
            <a:fillRect/>
          </a:stretch>
        </p:blipFill>
        <p:spPr>
          <a:xfrm>
            <a:off x="9508366" y="198711"/>
            <a:ext cx="2819883" cy="3230289"/>
          </a:xfrm>
          <a:prstGeom prst="rect">
            <a:avLst/>
          </a:prstGeom>
        </p:spPr>
      </p:pic>
      <p:sp>
        <p:nvSpPr>
          <p:cNvPr id="21" name="Rectangle 20">
            <a:extLst>
              <a:ext uri="{FF2B5EF4-FFF2-40B4-BE49-F238E27FC236}">
                <a16:creationId xmlns:a16="http://schemas.microsoft.com/office/drawing/2014/main" id="{C0020BC5-B2AE-F94D-BC8A-E7581C46CA9B}"/>
              </a:ext>
            </a:extLst>
          </p:cNvPr>
          <p:cNvSpPr/>
          <p:nvPr/>
        </p:nvSpPr>
        <p:spPr>
          <a:xfrm>
            <a:off x="-49163" y="282263"/>
            <a:ext cx="7394139"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05A18F9-EBB2-9446-B9D8-B4B93808CC5F}"/>
              </a:ext>
            </a:extLst>
          </p:cNvPr>
          <p:cNvSpPr/>
          <p:nvPr/>
        </p:nvSpPr>
        <p:spPr>
          <a:xfrm>
            <a:off x="9654230" y="267262"/>
            <a:ext cx="2622437"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02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629784" y="3076212"/>
            <a:ext cx="9919296" cy="1030360"/>
          </a:xfrm>
        </p:spPr>
        <p:txBody>
          <a:bodyPr vert="horz" lIns="109728" tIns="109728" rIns="109728" bIns="91440" rtlCol="0" anchor="ctr">
            <a:normAutofit/>
          </a:bodyPr>
          <a:lstStyle/>
          <a:p>
            <a:r>
              <a:rPr lang="en-US" dirty="0">
                <a:solidFill>
                  <a:schemeClr val="bg1"/>
                </a:solidFill>
              </a:rPr>
              <a:t>Meiosis: </a:t>
            </a:r>
            <a:r>
              <a:rPr lang="en-US" dirty="0" err="1">
                <a:solidFill>
                  <a:schemeClr val="bg1"/>
                </a:solidFill>
              </a:rPr>
              <a:t>Telephase</a:t>
            </a:r>
            <a:r>
              <a:rPr lang="en-US" dirty="0">
                <a:solidFill>
                  <a:schemeClr val="bg1"/>
                </a:solidFill>
              </a:rPr>
              <a:t> 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 5" descr="13-07-MeiosisArtLeft-NL">
            <a:extLst>
              <a:ext uri="{FF2B5EF4-FFF2-40B4-BE49-F238E27FC236}">
                <a16:creationId xmlns:a16="http://schemas.microsoft.com/office/drawing/2014/main" id="{8B41CF4D-5314-CB4D-A54F-01B3F75F226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b="8963"/>
          <a:stretch>
            <a:fillRect/>
          </a:stretch>
        </p:blipFill>
        <p:spPr bwMode="auto">
          <a:xfrm>
            <a:off x="349933" y="317815"/>
            <a:ext cx="8608723" cy="23668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326688"/>
            <a:ext cx="9841158" cy="2418763"/>
          </a:xfrm>
        </p:spPr>
        <p:txBody>
          <a:bodyPr vert="horz" lIns="109728" tIns="109728" rIns="109728" bIns="91440" rtlCol="0" anchor="t">
            <a:noAutofit/>
          </a:bodyPr>
          <a:lstStyle/>
          <a:p>
            <a:pPr marL="285750" indent="-285750">
              <a:buFont typeface="Arial" panose="020B0604020202020204" pitchFamily="34" charset="0"/>
              <a:buChar char="•"/>
            </a:pPr>
            <a:r>
              <a:rPr lang="en-US" sz="2400" b="0" dirty="0"/>
              <a:t>The cell separates into </a:t>
            </a:r>
            <a:r>
              <a:rPr lang="en-US" sz="2400" dirty="0"/>
              <a:t>two</a:t>
            </a:r>
            <a:r>
              <a:rPr lang="en-US" sz="2400" b="0" dirty="0"/>
              <a:t> cells</a:t>
            </a:r>
          </a:p>
          <a:p>
            <a:pPr marL="285750" indent="-285750">
              <a:buFont typeface="Arial" panose="020B0604020202020204" pitchFamily="34" charset="0"/>
              <a:buChar char="•"/>
            </a:pPr>
            <a:r>
              <a:rPr lang="en-US" sz="2400" b="0" dirty="0"/>
              <a:t>Meiosis I results in </a:t>
            </a:r>
            <a:r>
              <a:rPr lang="en-US" sz="2400" dirty="0"/>
              <a:t>2</a:t>
            </a:r>
            <a:r>
              <a:rPr lang="en-US" sz="2400" b="0" dirty="0"/>
              <a:t> haploid (1N) daughter cells </a:t>
            </a:r>
          </a:p>
          <a:p>
            <a:pPr marL="285750" lvl="1" indent="-285750">
              <a:buFont typeface="Arial" panose="020B0604020202020204" pitchFamily="34" charset="0"/>
              <a:buChar char="•"/>
            </a:pPr>
            <a:r>
              <a:rPr lang="en-US" sz="2400" b="0" dirty="0"/>
              <a:t>Each daughter cell has </a:t>
            </a:r>
            <a:r>
              <a:rPr lang="en-US" sz="2400" b="1" dirty="0"/>
              <a:t>half</a:t>
            </a:r>
            <a:r>
              <a:rPr lang="en-US" sz="2400" b="0" dirty="0"/>
              <a:t> the number of chromosomes as the original cell. </a:t>
            </a:r>
          </a:p>
        </p:txBody>
      </p:sp>
      <p:sp>
        <p:nvSpPr>
          <p:cNvPr id="15" name="Rectangle 14">
            <a:extLst>
              <a:ext uri="{FF2B5EF4-FFF2-40B4-BE49-F238E27FC236}">
                <a16:creationId xmlns:a16="http://schemas.microsoft.com/office/drawing/2014/main" id="{D73AC835-AB77-A348-8302-101B0BF07FF6}"/>
              </a:ext>
            </a:extLst>
          </p:cNvPr>
          <p:cNvSpPr/>
          <p:nvPr/>
        </p:nvSpPr>
        <p:spPr>
          <a:xfrm>
            <a:off x="7425" y="157496"/>
            <a:ext cx="9190614"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EA2C252-BC5E-CB4A-ADBB-4D4F267993A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38" b="88525" l="6573" r="93427">
                        <a14:foregroundMark x1="29577" y1="9426" x2="29577" y2="9426"/>
                        <a14:foregroundMark x1="47418" y1="7787" x2="47418" y2="7787"/>
                        <a14:foregroundMark x1="38967" y1="5738" x2="38967" y2="5738"/>
                        <a14:foregroundMark x1="7042" y1="57787" x2="7042" y2="57787"/>
                        <a14:foregroundMark x1="74178" y1="79918" x2="74178" y2="79918"/>
                        <a14:foregroundMark x1="69953" y1="83197" x2="69953" y2="83197"/>
                        <a14:foregroundMark x1="83099" y1="32787" x2="83099" y2="32787"/>
                        <a14:foregroundMark x1="85446" y1="35656" x2="85446" y2="35656"/>
                        <a14:foregroundMark x1="93427" y1="79098" x2="93427" y2="79098"/>
                        <a14:foregroundMark x1="93427" y1="79098" x2="93427" y2="79098"/>
                        <a14:foregroundMark x1="80751" y1="74180" x2="80751" y2="74180"/>
                        <a14:foregroundMark x1="81690" y1="76639" x2="81690" y2="76639"/>
                        <a14:foregroundMark x1="84038" y1="68443" x2="84038" y2="68443"/>
                        <a14:foregroundMark x1="85446" y1="65164" x2="85446" y2="65164"/>
                        <a14:foregroundMark x1="84507" y1="40574" x2="84507" y2="40574"/>
                        <a14:foregroundMark x1="87324" y1="30738" x2="87324" y2="30738"/>
                        <a14:foregroundMark x1="65258" y1="86066" x2="65258" y2="86066"/>
                        <a14:foregroundMark x1="57746" y1="87705" x2="57746" y2="87705"/>
                        <a14:foregroundMark x1="48357" y1="88525" x2="48357" y2="88525"/>
                      </a14:backgroundRemoval>
                    </a14:imgEffect>
                  </a14:imgLayer>
                </a14:imgProps>
              </a:ext>
            </a:extLst>
          </a:blip>
          <a:stretch>
            <a:fillRect/>
          </a:stretch>
        </p:blipFill>
        <p:spPr>
          <a:xfrm>
            <a:off x="9114128" y="305000"/>
            <a:ext cx="2993962" cy="3429703"/>
          </a:xfrm>
          <a:prstGeom prst="rect">
            <a:avLst/>
          </a:prstGeom>
        </p:spPr>
      </p:pic>
    </p:spTree>
    <p:extLst>
      <p:ext uri="{BB962C8B-B14F-4D97-AF65-F5344CB8AC3E}">
        <p14:creationId xmlns:p14="http://schemas.microsoft.com/office/powerpoint/2010/main" val="181588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629784" y="3076212"/>
            <a:ext cx="9919296" cy="1030360"/>
          </a:xfrm>
        </p:spPr>
        <p:txBody>
          <a:bodyPr vert="horz" lIns="109728" tIns="109728" rIns="109728" bIns="91440" rtlCol="0" anchor="ctr">
            <a:normAutofit/>
          </a:bodyPr>
          <a:lstStyle/>
          <a:p>
            <a:r>
              <a:rPr lang="en-US" dirty="0">
                <a:solidFill>
                  <a:schemeClr val="bg1"/>
                </a:solidFill>
              </a:rPr>
              <a:t>Meiosis: Telophase 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 5" descr="13-07-MeiosisArtLeft-NL">
            <a:extLst>
              <a:ext uri="{FF2B5EF4-FFF2-40B4-BE49-F238E27FC236}">
                <a16:creationId xmlns:a16="http://schemas.microsoft.com/office/drawing/2014/main" id="{8B41CF4D-5314-CB4D-A54F-01B3F75F226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b="8963"/>
          <a:stretch>
            <a:fillRect/>
          </a:stretch>
        </p:blipFill>
        <p:spPr bwMode="auto">
          <a:xfrm>
            <a:off x="349933" y="317815"/>
            <a:ext cx="8608723" cy="236685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326688"/>
            <a:ext cx="9841158" cy="2418763"/>
          </a:xfrm>
        </p:spPr>
        <p:txBody>
          <a:bodyPr vert="horz" lIns="109728" tIns="109728" rIns="109728" bIns="91440" rtlCol="0" anchor="t">
            <a:noAutofit/>
          </a:bodyPr>
          <a:lstStyle/>
          <a:p>
            <a:pPr marL="285750" indent="-285750">
              <a:buFont typeface="Arial" panose="020B0604020202020204" pitchFamily="34" charset="0"/>
              <a:buChar char="•"/>
            </a:pPr>
            <a:r>
              <a:rPr lang="en-US" sz="2400" b="0" dirty="0"/>
              <a:t>The cell separates into </a:t>
            </a:r>
            <a:r>
              <a:rPr lang="en-US" sz="2400" dirty="0"/>
              <a:t>two</a:t>
            </a:r>
            <a:r>
              <a:rPr lang="en-US" sz="2400" b="0" dirty="0"/>
              <a:t> cells</a:t>
            </a:r>
          </a:p>
          <a:p>
            <a:pPr marL="285750" indent="-285750">
              <a:buFont typeface="Arial" panose="020B0604020202020204" pitchFamily="34" charset="0"/>
              <a:buChar char="•"/>
            </a:pPr>
            <a:r>
              <a:rPr lang="en-US" sz="2400" b="0" dirty="0"/>
              <a:t>Meiosis I results in </a:t>
            </a:r>
            <a:r>
              <a:rPr lang="en-US" sz="2400" dirty="0"/>
              <a:t>2</a:t>
            </a:r>
            <a:r>
              <a:rPr lang="en-US" sz="2400" b="0" dirty="0"/>
              <a:t> haploid (1N) daughter cells </a:t>
            </a:r>
          </a:p>
          <a:p>
            <a:pPr marL="285750" lvl="1" indent="-285750">
              <a:buFont typeface="Arial" panose="020B0604020202020204" pitchFamily="34" charset="0"/>
              <a:buChar char="•"/>
            </a:pPr>
            <a:r>
              <a:rPr lang="en-US" sz="2400" b="0" dirty="0"/>
              <a:t>Each daughter cell has </a:t>
            </a:r>
            <a:r>
              <a:rPr lang="en-US" sz="2400" b="1" dirty="0"/>
              <a:t>half</a:t>
            </a:r>
            <a:r>
              <a:rPr lang="en-US" sz="2400" b="0" dirty="0"/>
              <a:t> the number of chromosomes as the original cell. </a:t>
            </a:r>
          </a:p>
        </p:txBody>
      </p:sp>
      <p:sp>
        <p:nvSpPr>
          <p:cNvPr id="15" name="Rectangle 14">
            <a:extLst>
              <a:ext uri="{FF2B5EF4-FFF2-40B4-BE49-F238E27FC236}">
                <a16:creationId xmlns:a16="http://schemas.microsoft.com/office/drawing/2014/main" id="{D73AC835-AB77-A348-8302-101B0BF07FF6}"/>
              </a:ext>
            </a:extLst>
          </p:cNvPr>
          <p:cNvSpPr/>
          <p:nvPr/>
        </p:nvSpPr>
        <p:spPr>
          <a:xfrm>
            <a:off x="7425" y="157496"/>
            <a:ext cx="9190614" cy="280894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E3FAA47-3B0D-B347-A297-7FC335A0D374}"/>
              </a:ext>
            </a:extLst>
          </p:cNvPr>
          <p:cNvSpPr/>
          <p:nvPr/>
        </p:nvSpPr>
        <p:spPr>
          <a:xfrm>
            <a:off x="8990659" y="23864"/>
            <a:ext cx="3193916" cy="37756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EA2C252-BC5E-CB4A-ADBB-4D4F267993A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38" b="88525" l="6573" r="93427">
                        <a14:foregroundMark x1="29577" y1="9426" x2="29577" y2="9426"/>
                        <a14:foregroundMark x1="47418" y1="7787" x2="47418" y2="7787"/>
                        <a14:foregroundMark x1="38967" y1="5738" x2="38967" y2="5738"/>
                        <a14:foregroundMark x1="7042" y1="57787" x2="7042" y2="57787"/>
                        <a14:foregroundMark x1="74178" y1="79918" x2="74178" y2="79918"/>
                        <a14:foregroundMark x1="69953" y1="83197" x2="69953" y2="83197"/>
                        <a14:foregroundMark x1="83099" y1="32787" x2="83099" y2="32787"/>
                        <a14:foregroundMark x1="85446" y1="35656" x2="85446" y2="35656"/>
                        <a14:foregroundMark x1="93427" y1="79098" x2="93427" y2="79098"/>
                        <a14:foregroundMark x1="93427" y1="79098" x2="93427" y2="79098"/>
                        <a14:foregroundMark x1="80751" y1="74180" x2="80751" y2="74180"/>
                        <a14:foregroundMark x1="81690" y1="76639" x2="81690" y2="76639"/>
                        <a14:foregroundMark x1="84038" y1="68443" x2="84038" y2="68443"/>
                        <a14:foregroundMark x1="85446" y1="65164" x2="85446" y2="65164"/>
                        <a14:foregroundMark x1="84507" y1="40574" x2="84507" y2="40574"/>
                        <a14:foregroundMark x1="87324" y1="30738" x2="87324" y2="30738"/>
                        <a14:foregroundMark x1="65258" y1="86066" x2="65258" y2="86066"/>
                        <a14:foregroundMark x1="57746" y1="87705" x2="57746" y2="87705"/>
                        <a14:foregroundMark x1="48357" y1="88525" x2="48357" y2="88525"/>
                      </a14:backgroundRemoval>
                    </a14:imgEffect>
                  </a14:imgLayer>
                </a14:imgProps>
              </a:ext>
            </a:extLst>
          </a:blip>
          <a:stretch>
            <a:fillRect/>
          </a:stretch>
        </p:blipFill>
        <p:spPr>
          <a:xfrm>
            <a:off x="9114128" y="305000"/>
            <a:ext cx="2993962" cy="3429703"/>
          </a:xfrm>
          <a:prstGeom prst="rect">
            <a:avLst/>
          </a:prstGeom>
        </p:spPr>
      </p:pic>
    </p:spTree>
    <p:extLst>
      <p:ext uri="{BB962C8B-B14F-4D97-AF65-F5344CB8AC3E}">
        <p14:creationId xmlns:p14="http://schemas.microsoft.com/office/powerpoint/2010/main" val="39230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1"/>
          <p:cNvSpPr txBox="1">
            <a:spLocks noChangeArrowheads="1"/>
          </p:cNvSpPr>
          <p:nvPr/>
        </p:nvSpPr>
        <p:spPr bwMode="auto">
          <a:xfrm>
            <a:off x="3387969" y="133951"/>
            <a:ext cx="424375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7200" dirty="0">
                <a:latin typeface="Corbel" charset="0"/>
              </a:rPr>
              <a:t>MEIOSIS</a:t>
            </a:r>
            <a:endParaRPr lang="en-US" sz="4600" dirty="0">
              <a:latin typeface="Corbel" charset="0"/>
            </a:endParaRPr>
          </a:p>
        </p:txBody>
      </p:sp>
      <p:pic>
        <p:nvPicPr>
          <p:cNvPr id="63491" name="P 5" descr="13-07-MeiosisArtLeft-NL"/>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b="8963"/>
          <a:stretch>
            <a:fillRect/>
          </a:stretch>
        </p:blipFill>
        <p:spPr bwMode="auto">
          <a:xfrm>
            <a:off x="164123" y="3429000"/>
            <a:ext cx="5096608" cy="1377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 7" descr="13-07-MeiosisArtRight-NL">
            <a:extLst>
              <a:ext uri="{FF2B5EF4-FFF2-40B4-BE49-F238E27FC236}">
                <a16:creationId xmlns:a16="http://schemas.microsoft.com/office/drawing/2014/main" id="{0299FB5C-30CC-F943-9291-4319B44228C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b="7742"/>
          <a:stretch>
            <a:fillRect/>
          </a:stretch>
        </p:blipFill>
        <p:spPr bwMode="auto">
          <a:xfrm>
            <a:off x="5509846" y="2962837"/>
            <a:ext cx="6682154" cy="2382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C5F45141-B02F-C04D-9800-5EE29F77793E}"/>
              </a:ext>
            </a:extLst>
          </p:cNvPr>
          <p:cNvPicPr>
            <a:picLocks noChangeAspect="1"/>
          </p:cNvPicPr>
          <p:nvPr/>
        </p:nvPicPr>
        <p:blipFill>
          <a:blip r:embed="rId5"/>
          <a:stretch>
            <a:fillRect/>
          </a:stretch>
        </p:blipFill>
        <p:spPr>
          <a:xfrm>
            <a:off x="5260731" y="3943959"/>
            <a:ext cx="333135" cy="420385"/>
          </a:xfrm>
          <a:prstGeom prst="rect">
            <a:avLst/>
          </a:prstGeom>
        </p:spPr>
      </p:pic>
      <p:sp>
        <p:nvSpPr>
          <p:cNvPr id="19" name="TextBox 1">
            <a:extLst>
              <a:ext uri="{FF2B5EF4-FFF2-40B4-BE49-F238E27FC236}">
                <a16:creationId xmlns:a16="http://schemas.microsoft.com/office/drawing/2014/main" id="{E017297F-3B92-F247-BE9C-F405BACD3D28}"/>
              </a:ext>
            </a:extLst>
          </p:cNvPr>
          <p:cNvSpPr txBox="1">
            <a:spLocks noChangeArrowheads="1"/>
          </p:cNvSpPr>
          <p:nvPr/>
        </p:nvSpPr>
        <p:spPr bwMode="auto">
          <a:xfrm>
            <a:off x="2133600" y="2538389"/>
            <a:ext cx="4243754"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Meiosis I</a:t>
            </a:r>
          </a:p>
        </p:txBody>
      </p:sp>
      <p:sp>
        <p:nvSpPr>
          <p:cNvPr id="20" name="TextBox 1">
            <a:extLst>
              <a:ext uri="{FF2B5EF4-FFF2-40B4-BE49-F238E27FC236}">
                <a16:creationId xmlns:a16="http://schemas.microsoft.com/office/drawing/2014/main" id="{1BE99995-DEEB-C246-8EC0-F4354F4BC70A}"/>
              </a:ext>
            </a:extLst>
          </p:cNvPr>
          <p:cNvSpPr txBox="1">
            <a:spLocks noChangeArrowheads="1"/>
          </p:cNvSpPr>
          <p:nvPr/>
        </p:nvSpPr>
        <p:spPr bwMode="auto">
          <a:xfrm>
            <a:off x="6729046" y="1907502"/>
            <a:ext cx="4243754"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Meiosis II</a:t>
            </a:r>
          </a:p>
        </p:txBody>
      </p:sp>
      <p:sp>
        <p:nvSpPr>
          <p:cNvPr id="21" name="TextBox 1">
            <a:extLst>
              <a:ext uri="{FF2B5EF4-FFF2-40B4-BE49-F238E27FC236}">
                <a16:creationId xmlns:a16="http://schemas.microsoft.com/office/drawing/2014/main" id="{F219A5ED-E54C-764C-B7F6-CAC41ED244F5}"/>
              </a:ext>
            </a:extLst>
          </p:cNvPr>
          <p:cNvSpPr txBox="1">
            <a:spLocks noChangeArrowheads="1"/>
          </p:cNvSpPr>
          <p:nvPr/>
        </p:nvSpPr>
        <p:spPr bwMode="auto">
          <a:xfrm rot="16200000">
            <a:off x="-842664" y="2304274"/>
            <a:ext cx="304213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latin typeface="Corbel" charset="0"/>
              </a:rPr>
              <a:t>Interphase </a:t>
            </a:r>
          </a:p>
        </p:txBody>
      </p:sp>
      <p:sp>
        <p:nvSpPr>
          <p:cNvPr id="22" name="TextBox 1">
            <a:extLst>
              <a:ext uri="{FF2B5EF4-FFF2-40B4-BE49-F238E27FC236}">
                <a16:creationId xmlns:a16="http://schemas.microsoft.com/office/drawing/2014/main" id="{BCC6F0A2-F85A-AE47-8DE6-2120950CC51E}"/>
              </a:ext>
            </a:extLst>
          </p:cNvPr>
          <p:cNvSpPr txBox="1">
            <a:spLocks noChangeArrowheads="1"/>
          </p:cNvSpPr>
          <p:nvPr/>
        </p:nvSpPr>
        <p:spPr bwMode="auto">
          <a:xfrm>
            <a:off x="1785085" y="4653282"/>
            <a:ext cx="69703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P</a:t>
            </a:r>
          </a:p>
        </p:txBody>
      </p:sp>
      <p:sp>
        <p:nvSpPr>
          <p:cNvPr id="23" name="TextBox 1">
            <a:extLst>
              <a:ext uri="{FF2B5EF4-FFF2-40B4-BE49-F238E27FC236}">
                <a16:creationId xmlns:a16="http://schemas.microsoft.com/office/drawing/2014/main" id="{1DD1F32C-2F09-9A40-8D7D-5B76896FDBB8}"/>
              </a:ext>
            </a:extLst>
          </p:cNvPr>
          <p:cNvSpPr txBox="1">
            <a:spLocks noChangeArrowheads="1"/>
          </p:cNvSpPr>
          <p:nvPr/>
        </p:nvSpPr>
        <p:spPr bwMode="auto">
          <a:xfrm>
            <a:off x="7110539" y="5369866"/>
            <a:ext cx="69703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P</a:t>
            </a:r>
          </a:p>
        </p:txBody>
      </p:sp>
      <p:sp>
        <p:nvSpPr>
          <p:cNvPr id="24" name="TextBox 1">
            <a:extLst>
              <a:ext uri="{FF2B5EF4-FFF2-40B4-BE49-F238E27FC236}">
                <a16:creationId xmlns:a16="http://schemas.microsoft.com/office/drawing/2014/main" id="{F36847B2-397B-B34F-8850-C7FFD14211EE}"/>
              </a:ext>
            </a:extLst>
          </p:cNvPr>
          <p:cNvSpPr txBox="1">
            <a:spLocks noChangeArrowheads="1"/>
          </p:cNvSpPr>
          <p:nvPr/>
        </p:nvSpPr>
        <p:spPr bwMode="auto">
          <a:xfrm>
            <a:off x="2950435" y="4676728"/>
            <a:ext cx="69703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a:t>
            </a:r>
          </a:p>
        </p:txBody>
      </p:sp>
      <p:sp>
        <p:nvSpPr>
          <p:cNvPr id="25" name="TextBox 1">
            <a:extLst>
              <a:ext uri="{FF2B5EF4-FFF2-40B4-BE49-F238E27FC236}">
                <a16:creationId xmlns:a16="http://schemas.microsoft.com/office/drawing/2014/main" id="{C8474E2E-2F9D-0443-BD6B-D91ACA1B7604}"/>
              </a:ext>
            </a:extLst>
          </p:cNvPr>
          <p:cNvSpPr txBox="1">
            <a:spLocks noChangeArrowheads="1"/>
          </p:cNvSpPr>
          <p:nvPr/>
        </p:nvSpPr>
        <p:spPr bwMode="auto">
          <a:xfrm>
            <a:off x="8544537" y="5345468"/>
            <a:ext cx="69703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M</a:t>
            </a:r>
          </a:p>
        </p:txBody>
      </p:sp>
      <p:sp>
        <p:nvSpPr>
          <p:cNvPr id="26" name="TextBox 1">
            <a:extLst>
              <a:ext uri="{FF2B5EF4-FFF2-40B4-BE49-F238E27FC236}">
                <a16:creationId xmlns:a16="http://schemas.microsoft.com/office/drawing/2014/main" id="{7FEC4F85-3288-C949-877F-7A2D6BC36BE0}"/>
              </a:ext>
            </a:extLst>
          </p:cNvPr>
          <p:cNvSpPr txBox="1">
            <a:spLocks noChangeArrowheads="1"/>
          </p:cNvSpPr>
          <p:nvPr/>
        </p:nvSpPr>
        <p:spPr bwMode="auto">
          <a:xfrm>
            <a:off x="4230140" y="4729872"/>
            <a:ext cx="69703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A</a:t>
            </a:r>
          </a:p>
        </p:txBody>
      </p:sp>
      <p:sp>
        <p:nvSpPr>
          <p:cNvPr id="27" name="TextBox 1">
            <a:extLst>
              <a:ext uri="{FF2B5EF4-FFF2-40B4-BE49-F238E27FC236}">
                <a16:creationId xmlns:a16="http://schemas.microsoft.com/office/drawing/2014/main" id="{FADE05BB-5FEF-EF48-AA4A-E9546C2BFBE8}"/>
              </a:ext>
            </a:extLst>
          </p:cNvPr>
          <p:cNvSpPr txBox="1">
            <a:spLocks noChangeArrowheads="1"/>
          </p:cNvSpPr>
          <p:nvPr/>
        </p:nvSpPr>
        <p:spPr bwMode="auto">
          <a:xfrm flipH="1">
            <a:off x="9813118" y="5345467"/>
            <a:ext cx="903665" cy="8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A</a:t>
            </a:r>
          </a:p>
        </p:txBody>
      </p:sp>
      <p:sp>
        <p:nvSpPr>
          <p:cNvPr id="29" name="TextBox 1">
            <a:extLst>
              <a:ext uri="{FF2B5EF4-FFF2-40B4-BE49-F238E27FC236}">
                <a16:creationId xmlns:a16="http://schemas.microsoft.com/office/drawing/2014/main" id="{22706912-D6F0-EE4F-A092-A05BFB5280E2}"/>
              </a:ext>
            </a:extLst>
          </p:cNvPr>
          <p:cNvSpPr txBox="1">
            <a:spLocks noChangeArrowheads="1"/>
          </p:cNvSpPr>
          <p:nvPr/>
        </p:nvSpPr>
        <p:spPr bwMode="auto">
          <a:xfrm>
            <a:off x="5695871" y="4957617"/>
            <a:ext cx="69703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T</a:t>
            </a:r>
          </a:p>
        </p:txBody>
      </p:sp>
      <p:sp>
        <p:nvSpPr>
          <p:cNvPr id="30" name="TextBox 1">
            <a:extLst>
              <a:ext uri="{FF2B5EF4-FFF2-40B4-BE49-F238E27FC236}">
                <a16:creationId xmlns:a16="http://schemas.microsoft.com/office/drawing/2014/main" id="{A968204C-2CAA-0A44-A0DB-A4F8442FD24E}"/>
              </a:ext>
            </a:extLst>
          </p:cNvPr>
          <p:cNvSpPr txBox="1">
            <a:spLocks noChangeArrowheads="1"/>
          </p:cNvSpPr>
          <p:nvPr/>
        </p:nvSpPr>
        <p:spPr bwMode="auto">
          <a:xfrm>
            <a:off x="11227786" y="5369866"/>
            <a:ext cx="903665"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dirty="0">
                <a:latin typeface="Corbel" charset="0"/>
              </a:rPr>
              <a:t>T</a:t>
            </a:r>
          </a:p>
        </p:txBody>
      </p:sp>
      <p:sp>
        <p:nvSpPr>
          <p:cNvPr id="2" name="Oval 1">
            <a:extLst>
              <a:ext uri="{FF2B5EF4-FFF2-40B4-BE49-F238E27FC236}">
                <a16:creationId xmlns:a16="http://schemas.microsoft.com/office/drawing/2014/main" id="{FD45C6B5-6D74-2648-BDEF-3866E77CCE4A}"/>
              </a:ext>
            </a:extLst>
          </p:cNvPr>
          <p:cNvSpPr/>
          <p:nvPr/>
        </p:nvSpPr>
        <p:spPr>
          <a:xfrm>
            <a:off x="6660052" y="1678337"/>
            <a:ext cx="5648979" cy="53720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588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395648" y="3363300"/>
            <a:ext cx="9919296" cy="1030360"/>
          </a:xfrm>
        </p:spPr>
        <p:txBody>
          <a:bodyPr vert="horz" lIns="109728" tIns="109728" rIns="109728" bIns="91440" rtlCol="0" anchor="ctr">
            <a:normAutofit/>
          </a:bodyPr>
          <a:lstStyle/>
          <a:p>
            <a:r>
              <a:rPr lang="en-US" dirty="0">
                <a:solidFill>
                  <a:schemeClr val="bg1"/>
                </a:solidFill>
              </a:rPr>
              <a:t>Meiosis: Prophase II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326688"/>
            <a:ext cx="9841158" cy="1609593"/>
          </a:xfrm>
        </p:spPr>
        <p:txBody>
          <a:bodyPr vert="horz" lIns="109728" tIns="109728" rIns="109728" bIns="91440" rtlCol="0" anchor="t">
            <a:noAutofit/>
          </a:bodyPr>
          <a:lstStyle/>
          <a:p>
            <a:r>
              <a:rPr lang="en-US" sz="3200" b="0" dirty="0"/>
              <a:t>The pairs of </a:t>
            </a:r>
            <a:r>
              <a:rPr lang="en-US" sz="3200" dirty="0"/>
              <a:t>sister chromatids </a:t>
            </a:r>
            <a:r>
              <a:rPr lang="en-US" sz="3200" b="0" dirty="0"/>
              <a:t>start toward the center.</a:t>
            </a:r>
          </a:p>
        </p:txBody>
      </p:sp>
      <p:pic>
        <p:nvPicPr>
          <p:cNvPr id="21" name="P 7" descr="13-07-MeiosisArtRight-NL">
            <a:extLst>
              <a:ext uri="{FF2B5EF4-FFF2-40B4-BE49-F238E27FC236}">
                <a16:creationId xmlns:a16="http://schemas.microsoft.com/office/drawing/2014/main" id="{0B4C337D-02D3-C845-93B3-0BEE6DF0E309}"/>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b="7742"/>
          <a:stretch>
            <a:fillRect/>
          </a:stretch>
        </p:blipFill>
        <p:spPr bwMode="auto">
          <a:xfrm>
            <a:off x="1561344" y="-19277"/>
            <a:ext cx="10108078" cy="3604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D73AC835-AB77-A348-8302-101B0BF07FF6}"/>
              </a:ext>
            </a:extLst>
          </p:cNvPr>
          <p:cNvSpPr/>
          <p:nvPr/>
        </p:nvSpPr>
        <p:spPr>
          <a:xfrm>
            <a:off x="914132" y="76453"/>
            <a:ext cx="2699637" cy="3438132"/>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EB5696B-BDEF-DF4D-931F-D679D3E07948}"/>
              </a:ext>
            </a:extLst>
          </p:cNvPr>
          <p:cNvSpPr/>
          <p:nvPr/>
        </p:nvSpPr>
        <p:spPr>
          <a:xfrm>
            <a:off x="5666742" y="132946"/>
            <a:ext cx="6493249" cy="3381639"/>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3">
            <a:extLst>
              <a:ext uri="{FF2B5EF4-FFF2-40B4-BE49-F238E27FC236}">
                <a16:creationId xmlns:a16="http://schemas.microsoft.com/office/drawing/2014/main" id="{E7A4FA46-E8BE-FB43-AC23-02019C6DFF7E}"/>
              </a:ext>
            </a:extLst>
          </p:cNvPr>
          <p:cNvSpPr txBox="1">
            <a:spLocks/>
          </p:cNvSpPr>
          <p:nvPr/>
        </p:nvSpPr>
        <p:spPr>
          <a:xfrm rot="20569693">
            <a:off x="6909554" y="5077028"/>
            <a:ext cx="5325983" cy="1609593"/>
          </a:xfrm>
          <a:prstGeom prst="rect">
            <a:avLst/>
          </a:prstGeom>
        </p:spPr>
        <p:txBody>
          <a:bodyPr vert="horz" lIns="109728" tIns="109728" rIns="109728" bIns="91440" rtlCol="0" anchor="t">
            <a:no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gn="ctr"/>
            <a:r>
              <a:rPr lang="en-US" sz="3200" b="0" dirty="0">
                <a:solidFill>
                  <a:srgbClr val="FF0000"/>
                </a:solidFill>
              </a:rPr>
              <a:t>There’s NO crossing-over here!!</a:t>
            </a:r>
          </a:p>
        </p:txBody>
      </p:sp>
    </p:spTree>
    <p:extLst>
      <p:ext uri="{BB962C8B-B14F-4D97-AF65-F5344CB8AC3E}">
        <p14:creationId xmlns:p14="http://schemas.microsoft.com/office/powerpoint/2010/main" val="230404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2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395648" y="3363300"/>
            <a:ext cx="9919296" cy="1030360"/>
          </a:xfrm>
        </p:spPr>
        <p:txBody>
          <a:bodyPr vert="horz" lIns="109728" tIns="109728" rIns="109728" bIns="91440" rtlCol="0" anchor="ctr">
            <a:normAutofit/>
          </a:bodyPr>
          <a:lstStyle/>
          <a:p>
            <a:r>
              <a:rPr lang="en-US" dirty="0">
                <a:solidFill>
                  <a:schemeClr val="bg1"/>
                </a:solidFill>
              </a:rPr>
              <a:t>Meiosis: Metaphase II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326688"/>
            <a:ext cx="9841158" cy="2418763"/>
          </a:xfrm>
        </p:spPr>
        <p:txBody>
          <a:bodyPr vert="horz" lIns="109728" tIns="109728" rIns="109728" bIns="91440" rtlCol="0" anchor="t">
            <a:noAutofit/>
          </a:bodyPr>
          <a:lstStyle/>
          <a:p>
            <a:r>
              <a:rPr lang="en-US" sz="3200" b="0" dirty="0"/>
              <a:t>Pairs of sister chromatids line up at the </a:t>
            </a:r>
            <a:r>
              <a:rPr lang="en-US" sz="3200" dirty="0"/>
              <a:t>center</a:t>
            </a:r>
            <a:r>
              <a:rPr lang="en-US" sz="3200" b="0" dirty="0"/>
              <a:t>.</a:t>
            </a:r>
          </a:p>
        </p:txBody>
      </p:sp>
      <p:pic>
        <p:nvPicPr>
          <p:cNvPr id="21" name="P 7" descr="13-07-MeiosisArtRight-NL">
            <a:extLst>
              <a:ext uri="{FF2B5EF4-FFF2-40B4-BE49-F238E27FC236}">
                <a16:creationId xmlns:a16="http://schemas.microsoft.com/office/drawing/2014/main" id="{0B4C337D-02D3-C845-93B3-0BEE6DF0E309}"/>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b="7742"/>
          <a:stretch>
            <a:fillRect/>
          </a:stretch>
        </p:blipFill>
        <p:spPr bwMode="auto">
          <a:xfrm>
            <a:off x="1561344" y="-19277"/>
            <a:ext cx="10108078" cy="3604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D73AC835-AB77-A348-8302-101B0BF07FF6}"/>
              </a:ext>
            </a:extLst>
          </p:cNvPr>
          <p:cNvSpPr/>
          <p:nvPr/>
        </p:nvSpPr>
        <p:spPr>
          <a:xfrm>
            <a:off x="914132" y="76453"/>
            <a:ext cx="4477387" cy="3438132"/>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EB5696B-BDEF-DF4D-931F-D679D3E07948}"/>
              </a:ext>
            </a:extLst>
          </p:cNvPr>
          <p:cNvSpPr/>
          <p:nvPr/>
        </p:nvSpPr>
        <p:spPr>
          <a:xfrm>
            <a:off x="7389314" y="112549"/>
            <a:ext cx="4541396" cy="3381639"/>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90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395648" y="3363300"/>
            <a:ext cx="9919296" cy="1030360"/>
          </a:xfrm>
        </p:spPr>
        <p:txBody>
          <a:bodyPr vert="horz" lIns="109728" tIns="109728" rIns="109728" bIns="91440" rtlCol="0" anchor="ctr">
            <a:normAutofit/>
          </a:bodyPr>
          <a:lstStyle/>
          <a:p>
            <a:r>
              <a:rPr lang="en-US" dirty="0">
                <a:solidFill>
                  <a:schemeClr val="bg1"/>
                </a:solidFill>
              </a:rPr>
              <a:t>Meiosis: Anaphase II</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326688"/>
            <a:ext cx="9841158" cy="2418763"/>
          </a:xfrm>
        </p:spPr>
        <p:txBody>
          <a:bodyPr vert="horz" lIns="109728" tIns="109728" rIns="109728" bIns="91440" rtlCol="0" anchor="t">
            <a:noAutofit/>
          </a:bodyPr>
          <a:lstStyle/>
          <a:p>
            <a:r>
              <a:rPr lang="en-US" sz="3200" b="0" dirty="0"/>
              <a:t>The pairs of sister chromatids separate and  move to </a:t>
            </a:r>
            <a:r>
              <a:rPr lang="en-US" sz="3200" dirty="0"/>
              <a:t>opposite</a:t>
            </a:r>
            <a:r>
              <a:rPr lang="en-US" sz="3200" b="0" dirty="0"/>
              <a:t> sides of the cell.</a:t>
            </a:r>
          </a:p>
        </p:txBody>
      </p:sp>
      <p:pic>
        <p:nvPicPr>
          <p:cNvPr id="21" name="P 7" descr="13-07-MeiosisArtRight-NL">
            <a:extLst>
              <a:ext uri="{FF2B5EF4-FFF2-40B4-BE49-F238E27FC236}">
                <a16:creationId xmlns:a16="http://schemas.microsoft.com/office/drawing/2014/main" id="{0B4C337D-02D3-C845-93B3-0BEE6DF0E309}"/>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b="7742"/>
          <a:stretch>
            <a:fillRect/>
          </a:stretch>
        </p:blipFill>
        <p:spPr bwMode="auto">
          <a:xfrm>
            <a:off x="1561344" y="-19277"/>
            <a:ext cx="10108078" cy="3604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D73AC835-AB77-A348-8302-101B0BF07FF6}"/>
              </a:ext>
            </a:extLst>
          </p:cNvPr>
          <p:cNvSpPr/>
          <p:nvPr/>
        </p:nvSpPr>
        <p:spPr>
          <a:xfrm>
            <a:off x="914132" y="76453"/>
            <a:ext cx="6537287" cy="3438132"/>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EB5696B-BDEF-DF4D-931F-D679D3E07948}"/>
              </a:ext>
            </a:extLst>
          </p:cNvPr>
          <p:cNvSpPr/>
          <p:nvPr/>
        </p:nvSpPr>
        <p:spPr>
          <a:xfrm>
            <a:off x="9448800" y="132946"/>
            <a:ext cx="2711191" cy="3381639"/>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57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0F6F9-D2C2-D741-AE4D-EA9BC36C79D1}"/>
              </a:ext>
            </a:extLst>
          </p:cNvPr>
          <p:cNvSpPr>
            <a:spLocks noGrp="1"/>
          </p:cNvSpPr>
          <p:nvPr>
            <p:ph type="title"/>
          </p:nvPr>
        </p:nvSpPr>
        <p:spPr>
          <a:xfrm>
            <a:off x="1395648" y="3363300"/>
            <a:ext cx="9919296" cy="1030360"/>
          </a:xfrm>
        </p:spPr>
        <p:txBody>
          <a:bodyPr vert="horz" lIns="109728" tIns="109728" rIns="109728" bIns="91440" rtlCol="0" anchor="ctr">
            <a:normAutofit/>
          </a:bodyPr>
          <a:lstStyle/>
          <a:p>
            <a:r>
              <a:rPr lang="en-US" dirty="0">
                <a:solidFill>
                  <a:schemeClr val="bg1"/>
                </a:solidFill>
              </a:rPr>
              <a:t>Meiosis: Telophase II (&amp; cytokinesis)</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91C031A-55BE-5142-BB73-3A63979DFF26}"/>
              </a:ext>
            </a:extLst>
          </p:cNvPr>
          <p:cNvSpPr>
            <a:spLocks noGrp="1"/>
          </p:cNvSpPr>
          <p:nvPr>
            <p:ph sz="half" idx="2"/>
          </p:nvPr>
        </p:nvSpPr>
        <p:spPr>
          <a:xfrm>
            <a:off x="1629784" y="4326688"/>
            <a:ext cx="9841158" cy="2418763"/>
          </a:xfrm>
        </p:spPr>
        <p:txBody>
          <a:bodyPr vert="horz" lIns="109728" tIns="109728" rIns="109728" bIns="91440" rtlCol="0" anchor="t">
            <a:noAutofit/>
          </a:bodyPr>
          <a:lstStyle/>
          <a:p>
            <a:r>
              <a:rPr lang="en-US" sz="3200" b="0" dirty="0"/>
              <a:t>Results in </a:t>
            </a:r>
            <a:r>
              <a:rPr lang="en-US" sz="3200" dirty="0"/>
              <a:t>4</a:t>
            </a:r>
            <a:r>
              <a:rPr lang="en-US" sz="3200" b="0" dirty="0"/>
              <a:t> new cells that are </a:t>
            </a:r>
            <a:r>
              <a:rPr lang="en-US" sz="3200" dirty="0"/>
              <a:t>haploid</a:t>
            </a:r>
            <a:r>
              <a:rPr lang="en-US" sz="3200" b="0" dirty="0"/>
              <a:t> (1N) and all </a:t>
            </a:r>
            <a:r>
              <a:rPr lang="en-US" sz="3200" dirty="0"/>
              <a:t>different</a:t>
            </a:r>
            <a:r>
              <a:rPr lang="en-US" sz="3200" b="0" dirty="0"/>
              <a:t> from each other.</a:t>
            </a:r>
          </a:p>
        </p:txBody>
      </p:sp>
      <p:pic>
        <p:nvPicPr>
          <p:cNvPr id="21" name="P 7" descr="13-07-MeiosisArtRight-NL">
            <a:extLst>
              <a:ext uri="{FF2B5EF4-FFF2-40B4-BE49-F238E27FC236}">
                <a16:creationId xmlns:a16="http://schemas.microsoft.com/office/drawing/2014/main" id="{0B4C337D-02D3-C845-93B3-0BEE6DF0E309}"/>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b="7742"/>
          <a:stretch>
            <a:fillRect/>
          </a:stretch>
        </p:blipFill>
        <p:spPr bwMode="auto">
          <a:xfrm>
            <a:off x="1561344" y="-19277"/>
            <a:ext cx="10108078" cy="3604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D73AC835-AB77-A348-8302-101B0BF07FF6}"/>
              </a:ext>
            </a:extLst>
          </p:cNvPr>
          <p:cNvSpPr/>
          <p:nvPr/>
        </p:nvSpPr>
        <p:spPr>
          <a:xfrm>
            <a:off x="914132" y="76453"/>
            <a:ext cx="6537287" cy="3438132"/>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EB5696B-BDEF-DF4D-931F-D679D3E07948}"/>
              </a:ext>
            </a:extLst>
          </p:cNvPr>
          <p:cNvSpPr/>
          <p:nvPr/>
        </p:nvSpPr>
        <p:spPr>
          <a:xfrm>
            <a:off x="9448800" y="132946"/>
            <a:ext cx="2711191" cy="3381639"/>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17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CF4C5A1D-E21E-954C-B308-73E3DDA2F79B}"/>
              </a:ext>
            </a:extLst>
          </p:cNvPr>
          <p:cNvPicPr>
            <a:picLocks noChangeAspect="1"/>
          </p:cNvPicPr>
          <p:nvPr/>
        </p:nvPicPr>
        <p:blipFill>
          <a:blip r:embed="rId2"/>
          <a:stretch>
            <a:fillRect/>
          </a:stretch>
        </p:blipFill>
        <p:spPr>
          <a:xfrm>
            <a:off x="422036" y="134911"/>
            <a:ext cx="7462704" cy="5876145"/>
          </a:xfrm>
          <a:prstGeom prst="rect">
            <a:avLst/>
          </a:prstGeom>
        </p:spPr>
      </p:pic>
      <p:sp>
        <p:nvSpPr>
          <p:cNvPr id="4" name="TextBox 3">
            <a:extLst>
              <a:ext uri="{FF2B5EF4-FFF2-40B4-BE49-F238E27FC236}">
                <a16:creationId xmlns:a16="http://schemas.microsoft.com/office/drawing/2014/main" id="{2EA10887-F762-6C47-8F8F-8ABD2BA50AAB}"/>
              </a:ext>
            </a:extLst>
          </p:cNvPr>
          <p:cNvSpPr txBox="1"/>
          <p:nvPr/>
        </p:nvSpPr>
        <p:spPr>
          <a:xfrm>
            <a:off x="7989753" y="1097312"/>
            <a:ext cx="4097233" cy="923330"/>
          </a:xfrm>
          <a:prstGeom prst="rect">
            <a:avLst/>
          </a:prstGeom>
        </p:spPr>
        <p:style>
          <a:lnRef idx="2">
            <a:schemeClr val="accent6"/>
          </a:lnRef>
          <a:fillRef idx="1">
            <a:schemeClr val="lt1"/>
          </a:fillRef>
          <a:effectRef idx="0">
            <a:schemeClr val="accent6"/>
          </a:effectRef>
          <a:fontRef idx="minor">
            <a:schemeClr val="dk1"/>
          </a:fontRef>
        </p:style>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dirty="0">
              <a:solidFill>
                <a:srgbClr val="000000"/>
              </a:solidFill>
              <a:latin typeface="Geneva" charset="0"/>
              <a:cs typeface="Geneva" charset="0"/>
            </a:endParaRPr>
          </a:p>
          <a:p>
            <a:pPr algn="ctr" eaLnBrk="1" hangingPunct="1"/>
            <a:r>
              <a:rPr lang="en-US" sz="1800" b="1" dirty="0">
                <a:solidFill>
                  <a:srgbClr val="000000"/>
                </a:solidFill>
                <a:latin typeface="Geneva" charset="0"/>
                <a:cs typeface="Geneva" charset="0"/>
              </a:rPr>
              <a:t>1 (2n) cell   -------&gt;  4 (1n) cells</a:t>
            </a:r>
          </a:p>
          <a:p>
            <a:pPr algn="ctr" eaLnBrk="1" hangingPunct="1"/>
            <a:endParaRPr lang="en-US" sz="1800" dirty="0">
              <a:solidFill>
                <a:srgbClr val="000000"/>
              </a:solidFill>
              <a:latin typeface="Geneva" charset="0"/>
              <a:cs typeface="Geneva" charset="0"/>
            </a:endParaRPr>
          </a:p>
        </p:txBody>
      </p:sp>
      <p:sp>
        <p:nvSpPr>
          <p:cNvPr id="5" name="TextBox 4">
            <a:extLst>
              <a:ext uri="{FF2B5EF4-FFF2-40B4-BE49-F238E27FC236}">
                <a16:creationId xmlns:a16="http://schemas.microsoft.com/office/drawing/2014/main" id="{0B5BCFE1-8538-3440-BB92-BB4E75C42CCF}"/>
              </a:ext>
            </a:extLst>
          </p:cNvPr>
          <p:cNvSpPr txBox="1"/>
          <p:nvPr/>
        </p:nvSpPr>
        <p:spPr>
          <a:xfrm>
            <a:off x="7884739" y="385279"/>
            <a:ext cx="4307260" cy="461665"/>
          </a:xfrm>
          <a:prstGeom prst="rect">
            <a:avLst/>
          </a:prstGeom>
          <a:ln>
            <a:solidFill>
              <a:srgbClr val="00009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sz="2400" dirty="0"/>
              <a:t>The Importance of Meiosis</a:t>
            </a:r>
          </a:p>
        </p:txBody>
      </p:sp>
      <p:sp>
        <p:nvSpPr>
          <p:cNvPr id="7" name="TextBox 6">
            <a:extLst>
              <a:ext uri="{FF2B5EF4-FFF2-40B4-BE49-F238E27FC236}">
                <a16:creationId xmlns:a16="http://schemas.microsoft.com/office/drawing/2014/main" id="{A2AF7AC8-EE53-9744-9924-DC4A91C7326B}"/>
              </a:ext>
            </a:extLst>
          </p:cNvPr>
          <p:cNvSpPr txBox="1"/>
          <p:nvPr/>
        </p:nvSpPr>
        <p:spPr>
          <a:xfrm>
            <a:off x="8094767" y="2358996"/>
            <a:ext cx="4097233" cy="4154984"/>
          </a:xfrm>
          <a:prstGeom prst="rect">
            <a:avLst/>
          </a:prstGeom>
        </p:spPr>
        <p:style>
          <a:lnRef idx="2">
            <a:schemeClr val="accent6"/>
          </a:lnRef>
          <a:fillRef idx="1">
            <a:schemeClr val="lt1"/>
          </a:fillRef>
          <a:effectRef idx="0">
            <a:schemeClr val="accent6"/>
          </a:effectRef>
          <a:fontRef idx="minor">
            <a:schemeClr val="dk1"/>
          </a:fontRef>
        </p:style>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dirty="0">
              <a:solidFill>
                <a:srgbClr val="000000"/>
              </a:solidFill>
              <a:latin typeface="Geneva" charset="0"/>
              <a:cs typeface="Geneva" charset="0"/>
            </a:endParaRPr>
          </a:p>
          <a:p>
            <a:pPr eaLnBrk="1" hangingPunct="1"/>
            <a:r>
              <a:rPr lang="en-US" dirty="0">
                <a:latin typeface="+mn-lt"/>
              </a:rPr>
              <a:t>The offspring will receive a </a:t>
            </a:r>
            <a:r>
              <a:rPr lang="en-US" b="1" dirty="0">
                <a:latin typeface="+mn-lt"/>
              </a:rPr>
              <a:t>new</a:t>
            </a:r>
            <a:r>
              <a:rPr lang="en-US" dirty="0">
                <a:latin typeface="+mn-lt"/>
              </a:rPr>
              <a:t> combination of genetic information.  This leads to variation (called </a:t>
            </a:r>
            <a:r>
              <a:rPr lang="en-US" b="1" dirty="0">
                <a:latin typeface="+mn-lt"/>
              </a:rPr>
              <a:t>independent assortment</a:t>
            </a:r>
            <a:r>
              <a:rPr lang="en-US" dirty="0">
                <a:latin typeface="+mn-lt"/>
              </a:rPr>
              <a:t>) in the offspring.</a:t>
            </a:r>
          </a:p>
          <a:p>
            <a:pPr eaLnBrk="1" hangingPunct="1"/>
            <a:endParaRPr lang="en-US" b="1" dirty="0">
              <a:latin typeface="+mn-lt"/>
            </a:endParaRPr>
          </a:p>
          <a:p>
            <a:pPr algn="ctr" eaLnBrk="1" hangingPunct="1"/>
            <a:r>
              <a:rPr lang="en-US" b="1" dirty="0">
                <a:latin typeface="+mn-lt"/>
              </a:rPr>
              <a:t>Evolution</a:t>
            </a:r>
            <a:r>
              <a:rPr lang="en-US" dirty="0">
                <a:latin typeface="+mn-lt"/>
              </a:rPr>
              <a:t>!!</a:t>
            </a:r>
          </a:p>
          <a:p>
            <a:pPr algn="ctr" eaLnBrk="1" hangingPunct="1"/>
            <a:endParaRPr lang="en-US" dirty="0">
              <a:solidFill>
                <a:srgbClr val="000000"/>
              </a:solidFill>
              <a:latin typeface="Geneva" charset="0"/>
              <a:cs typeface="Geneva" charset="0"/>
            </a:endParaRPr>
          </a:p>
        </p:txBody>
      </p:sp>
    </p:spTree>
    <p:extLst>
      <p:ext uri="{BB962C8B-B14F-4D97-AF65-F5344CB8AC3E}">
        <p14:creationId xmlns:p14="http://schemas.microsoft.com/office/powerpoint/2010/main" val="198517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1"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4A45FE-1724-834C-AA67-F2F9D1AC3FBC}"/>
              </a:ext>
            </a:extLst>
          </p:cNvPr>
          <p:cNvPicPr>
            <a:picLocks noChangeAspect="1"/>
          </p:cNvPicPr>
          <p:nvPr/>
        </p:nvPicPr>
        <p:blipFill>
          <a:blip r:embed="rId2"/>
          <a:stretch>
            <a:fillRect/>
          </a:stretch>
        </p:blipFill>
        <p:spPr>
          <a:xfrm>
            <a:off x="293077" y="0"/>
            <a:ext cx="11605846" cy="6858000"/>
          </a:xfrm>
          <a:prstGeom prst="rect">
            <a:avLst/>
          </a:prstGeom>
        </p:spPr>
      </p:pic>
    </p:spTree>
    <p:extLst>
      <p:ext uri="{BB962C8B-B14F-4D97-AF65-F5344CB8AC3E}">
        <p14:creationId xmlns:p14="http://schemas.microsoft.com/office/powerpoint/2010/main" val="59077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ECA4CB2-9071-41EB-AABB-2D8EB939D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3" name="Rectangle 32">
            <a:extLst>
              <a:ext uri="{FF2B5EF4-FFF2-40B4-BE49-F238E27FC236}">
                <a16:creationId xmlns:a16="http://schemas.microsoft.com/office/drawing/2014/main" id="{EB86F6BD-9C49-4F4F-99EA-9C5AA318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49" y="-2"/>
            <a:ext cx="7540751" cy="1641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0FB1A5C-1654-544D-BBB4-0872177E8F36}"/>
              </a:ext>
            </a:extLst>
          </p:cNvPr>
          <p:cNvSpPr>
            <a:spLocks noGrp="1"/>
          </p:cNvSpPr>
          <p:nvPr>
            <p:ph type="title"/>
          </p:nvPr>
        </p:nvSpPr>
        <p:spPr>
          <a:xfrm>
            <a:off x="4803445" y="164123"/>
            <a:ext cx="6399212" cy="1269357"/>
          </a:xfrm>
        </p:spPr>
        <p:txBody>
          <a:bodyPr>
            <a:normAutofit/>
          </a:bodyPr>
          <a:lstStyle/>
          <a:p>
            <a:pPr algn="ctr">
              <a:lnSpc>
                <a:spcPct val="140000"/>
              </a:lnSpc>
            </a:pPr>
            <a:r>
              <a:rPr lang="en-US" sz="2400" dirty="0">
                <a:solidFill>
                  <a:schemeClr val="bg1"/>
                </a:solidFill>
              </a:rPr>
              <a:t>MEIOSIS IS THE BASIS OF SEXUAL REPRODUCTION</a:t>
            </a:r>
          </a:p>
        </p:txBody>
      </p:sp>
      <p:sp>
        <p:nvSpPr>
          <p:cNvPr id="35" name="Rectangle 34">
            <a:extLst>
              <a:ext uri="{FF2B5EF4-FFF2-40B4-BE49-F238E27FC236}">
                <a16:creationId xmlns:a16="http://schemas.microsoft.com/office/drawing/2014/main" id="{96DBE49D-AABD-458B-B2DF-4D5FA7D5C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41912"/>
            <a:ext cx="4651248" cy="916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7DA365B-E064-481A-A62D-18CD31DB3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4795" y="1658470"/>
            <a:ext cx="7517205" cy="43474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6833CC6-729B-40E8-B891-D93467E3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36801"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E4747ED-0989-4317-8B7B-7189AF3D4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970955"/>
            <a:ext cx="46542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64FA9503-7112-9F4D-B939-5E672AAC6993}"/>
              </a:ext>
            </a:extLst>
          </p:cNvPr>
          <p:cNvSpPr>
            <a:spLocks noGrp="1"/>
          </p:cNvSpPr>
          <p:nvPr>
            <p:ph idx="1"/>
          </p:nvPr>
        </p:nvSpPr>
        <p:spPr>
          <a:xfrm>
            <a:off x="5376670" y="1940118"/>
            <a:ext cx="6172413" cy="3698353"/>
          </a:xfrm>
        </p:spPr>
        <p:txBody>
          <a:bodyPr>
            <a:normAutofit/>
          </a:bodyPr>
          <a:lstStyle/>
          <a:p>
            <a:pPr marL="342900" indent="-342900">
              <a:lnSpc>
                <a:spcPct val="120000"/>
              </a:lnSpc>
              <a:spcBef>
                <a:spcPts val="0"/>
              </a:spcBef>
              <a:buFont typeface="Arial" panose="020B0604020202020204" pitchFamily="34" charset="0"/>
              <a:buChar char="•"/>
            </a:pPr>
            <a:r>
              <a:rPr lang="en-US" sz="2400" b="0" dirty="0"/>
              <a:t>Sexual reproduction requires </a:t>
            </a:r>
            <a:r>
              <a:rPr lang="en-US" sz="2400" dirty="0">
                <a:highlight>
                  <a:srgbClr val="FFFF00"/>
                </a:highlight>
              </a:rPr>
              <a:t>two</a:t>
            </a:r>
            <a:r>
              <a:rPr lang="en-US" sz="2400" b="0" dirty="0"/>
              <a:t> parents.  </a:t>
            </a:r>
          </a:p>
          <a:p>
            <a:pPr marL="342900" indent="-342900">
              <a:lnSpc>
                <a:spcPct val="120000"/>
              </a:lnSpc>
              <a:spcBef>
                <a:spcPts val="0"/>
              </a:spcBef>
              <a:buFont typeface="Arial" panose="020B0604020202020204" pitchFamily="34" charset="0"/>
              <a:buChar char="•"/>
            </a:pPr>
            <a:r>
              <a:rPr lang="en-US" sz="2400" b="0" dirty="0"/>
              <a:t>Each parent passes on </a:t>
            </a:r>
            <a:r>
              <a:rPr lang="en-US" sz="2400" dirty="0">
                <a:highlight>
                  <a:srgbClr val="FFFF00"/>
                </a:highlight>
              </a:rPr>
              <a:t>HALF</a:t>
            </a:r>
            <a:r>
              <a:rPr lang="en-US" sz="2400" b="0" dirty="0"/>
              <a:t> its genes to its offspring. </a:t>
            </a:r>
          </a:p>
          <a:p>
            <a:pPr marL="342900" indent="-342900">
              <a:lnSpc>
                <a:spcPct val="120000"/>
              </a:lnSpc>
              <a:spcBef>
                <a:spcPts val="0"/>
              </a:spcBef>
              <a:buFont typeface="Arial" panose="020B0604020202020204" pitchFamily="34" charset="0"/>
              <a:buChar char="•"/>
            </a:pPr>
            <a:r>
              <a:rPr lang="en-US" sz="2400" b="0" dirty="0"/>
              <a:t>Must have male and female: male to produce </a:t>
            </a:r>
            <a:r>
              <a:rPr lang="en-US" sz="2400" dirty="0">
                <a:highlight>
                  <a:srgbClr val="FFFF00"/>
                </a:highlight>
              </a:rPr>
              <a:t>sperm</a:t>
            </a:r>
            <a:r>
              <a:rPr lang="en-US" sz="2400" b="0" dirty="0"/>
              <a:t> and female to produce </a:t>
            </a:r>
            <a:r>
              <a:rPr lang="en-US" sz="2400" dirty="0">
                <a:highlight>
                  <a:srgbClr val="FFFF00"/>
                </a:highlight>
              </a:rPr>
              <a:t>eggs</a:t>
            </a:r>
            <a:r>
              <a:rPr lang="en-US" sz="2400" b="0" dirty="0"/>
              <a:t>.</a:t>
            </a:r>
          </a:p>
        </p:txBody>
      </p:sp>
      <p:sp>
        <p:nvSpPr>
          <p:cNvPr id="43" name="Rectangle 42">
            <a:extLst>
              <a:ext uri="{FF2B5EF4-FFF2-40B4-BE49-F238E27FC236}">
                <a16:creationId xmlns:a16="http://schemas.microsoft.com/office/drawing/2014/main" id="{A5757897-7307-46AF-923D-FF5BF45DD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5941912"/>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8" descr="images.jpeg">
            <a:extLst>
              <a:ext uri="{FF2B5EF4-FFF2-40B4-BE49-F238E27FC236}">
                <a16:creationId xmlns:a16="http://schemas.microsoft.com/office/drawing/2014/main" id="{752A359C-632E-2340-90DD-C03F985658A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81732" y="3338404"/>
            <a:ext cx="3473201" cy="2324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5CD95F9C-45B6-814C-9EE6-B38D6CAB2C56}"/>
              </a:ext>
            </a:extLst>
          </p:cNvPr>
          <p:cNvPicPr>
            <a:picLocks noChangeAspect="1"/>
          </p:cNvPicPr>
          <p:nvPr/>
        </p:nvPicPr>
        <p:blipFill>
          <a:blip r:embed="rId3"/>
          <a:stretch>
            <a:fillRect/>
          </a:stretch>
        </p:blipFill>
        <p:spPr>
          <a:xfrm>
            <a:off x="0" y="-11567"/>
            <a:ext cx="4528159" cy="2743714"/>
          </a:xfrm>
          <a:prstGeom prst="rect">
            <a:avLst/>
          </a:prstGeom>
        </p:spPr>
      </p:pic>
    </p:spTree>
    <p:extLst>
      <p:ext uri="{BB962C8B-B14F-4D97-AF65-F5344CB8AC3E}">
        <p14:creationId xmlns:p14="http://schemas.microsoft.com/office/powerpoint/2010/main" val="31075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dissolv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Mitosis vs. Meiosis: Side by Side Comparison">
            <a:hlinkClick r:id="" action="ppaction://media"/>
            <a:extLst>
              <a:ext uri="{FF2B5EF4-FFF2-40B4-BE49-F238E27FC236}">
                <a16:creationId xmlns:a16="http://schemas.microsoft.com/office/drawing/2014/main" id="{6FD3A224-64BD-AE4E-84B2-7C1CBA7736BC}"/>
              </a:ext>
            </a:extLst>
          </p:cNvPr>
          <p:cNvPicPr>
            <a:picLocks noRot="1" noChangeAspect="1"/>
          </p:cNvPicPr>
          <p:nvPr>
            <a:videoFile r:link="rId1"/>
          </p:nvPr>
        </p:nvPicPr>
        <p:blipFill>
          <a:blip r:embed="rId3"/>
          <a:stretch>
            <a:fillRect/>
          </a:stretch>
        </p:blipFill>
        <p:spPr>
          <a:xfrm>
            <a:off x="646176" y="363474"/>
            <a:ext cx="10899648" cy="6131052"/>
          </a:xfrm>
          <a:prstGeom prst="rect">
            <a:avLst/>
          </a:prstGeom>
        </p:spPr>
      </p:pic>
    </p:spTree>
    <p:extLst>
      <p:ext uri="{BB962C8B-B14F-4D97-AF65-F5344CB8AC3E}">
        <p14:creationId xmlns:p14="http://schemas.microsoft.com/office/powerpoint/2010/main" val="375576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174EA5-63E6-F644-904E-34B313324285}"/>
              </a:ext>
            </a:extLst>
          </p:cNvPr>
          <p:cNvSpPr>
            <a:spLocks noGrp="1"/>
          </p:cNvSpPr>
          <p:nvPr>
            <p:ph type="body" idx="1"/>
          </p:nvPr>
        </p:nvSpPr>
        <p:spPr>
          <a:xfrm>
            <a:off x="5376667" y="134911"/>
            <a:ext cx="6166422" cy="736210"/>
          </a:xfrm>
        </p:spPr>
        <p:txBody>
          <a:bodyPr>
            <a:normAutofit/>
          </a:bodyPr>
          <a:lstStyle/>
          <a:p>
            <a:r>
              <a:rPr lang="en-US" sz="2400" dirty="0"/>
              <a:t>MITOSIS</a:t>
            </a:r>
            <a:endParaRPr lang="en-US" dirty="0"/>
          </a:p>
        </p:txBody>
      </p:sp>
      <p:sp>
        <p:nvSpPr>
          <p:cNvPr id="3" name="Content Placeholder 2">
            <a:extLst>
              <a:ext uri="{FF2B5EF4-FFF2-40B4-BE49-F238E27FC236}">
                <a16:creationId xmlns:a16="http://schemas.microsoft.com/office/drawing/2014/main" id="{75CC3E75-D2E4-E64B-A128-3AAF65B62025}"/>
              </a:ext>
            </a:extLst>
          </p:cNvPr>
          <p:cNvSpPr>
            <a:spLocks noGrp="1"/>
          </p:cNvSpPr>
          <p:nvPr>
            <p:ph sz="half" idx="2"/>
          </p:nvPr>
        </p:nvSpPr>
        <p:spPr>
          <a:xfrm>
            <a:off x="4926966" y="1116199"/>
            <a:ext cx="7140116" cy="2599101"/>
          </a:xfrm>
        </p:spPr>
        <p:txBody>
          <a:bodyPr>
            <a:normAutofit fontScale="92500" lnSpcReduction="20000"/>
          </a:bodyPr>
          <a:lstStyle/>
          <a:p>
            <a:pPr marL="342900" indent="-342900">
              <a:lnSpc>
                <a:spcPct val="120000"/>
              </a:lnSpc>
              <a:spcBef>
                <a:spcPts val="0"/>
              </a:spcBef>
              <a:buFont typeface="+mj-lt"/>
              <a:buAutoNum type="arabicPeriod"/>
            </a:pPr>
            <a:r>
              <a:rPr lang="en-US" b="0" dirty="0">
                <a:solidFill>
                  <a:schemeClr val="tx1"/>
                </a:solidFill>
              </a:rPr>
              <a:t>Mitosis occurs in </a:t>
            </a:r>
            <a:r>
              <a:rPr lang="en-US" dirty="0">
                <a:solidFill>
                  <a:schemeClr val="tx1"/>
                </a:solidFill>
              </a:rPr>
              <a:t>all</a:t>
            </a:r>
            <a:r>
              <a:rPr lang="en-US" b="0" dirty="0">
                <a:solidFill>
                  <a:schemeClr val="tx1"/>
                </a:solidFill>
              </a:rPr>
              <a:t> cells of the body </a:t>
            </a:r>
            <a:r>
              <a:rPr lang="en-US" dirty="0">
                <a:solidFill>
                  <a:schemeClr val="tx1"/>
                </a:solidFill>
              </a:rPr>
              <a:t>except</a:t>
            </a:r>
            <a:r>
              <a:rPr lang="en-US" b="0" dirty="0">
                <a:solidFill>
                  <a:schemeClr val="tx1"/>
                </a:solidFill>
              </a:rPr>
              <a:t> egg &amp; sperm</a:t>
            </a:r>
          </a:p>
          <a:p>
            <a:pPr marL="342900" indent="-342900">
              <a:lnSpc>
                <a:spcPct val="120000"/>
              </a:lnSpc>
              <a:spcBef>
                <a:spcPts val="0"/>
              </a:spcBef>
              <a:buFont typeface="+mj-lt"/>
              <a:buAutoNum type="arabicPeriod"/>
            </a:pPr>
            <a:r>
              <a:rPr lang="en-US" b="0" dirty="0">
                <a:solidFill>
                  <a:schemeClr val="tx1"/>
                </a:solidFill>
              </a:rPr>
              <a:t>In mitosis each diploid cell divides once to form </a:t>
            </a:r>
            <a:r>
              <a:rPr lang="en-US" dirty="0">
                <a:solidFill>
                  <a:schemeClr val="tx1"/>
                </a:solidFill>
              </a:rPr>
              <a:t>2</a:t>
            </a:r>
            <a:r>
              <a:rPr lang="en-US" b="0" dirty="0">
                <a:solidFill>
                  <a:schemeClr val="tx1"/>
                </a:solidFill>
              </a:rPr>
              <a:t> cells.</a:t>
            </a:r>
          </a:p>
          <a:p>
            <a:pPr marL="342900" indent="-342900">
              <a:lnSpc>
                <a:spcPct val="120000"/>
              </a:lnSpc>
              <a:spcBef>
                <a:spcPts val="0"/>
              </a:spcBef>
              <a:buFont typeface="+mj-lt"/>
              <a:buAutoNum type="arabicPeriod"/>
            </a:pPr>
            <a:r>
              <a:rPr lang="en-US" b="0" dirty="0">
                <a:solidFill>
                  <a:schemeClr val="tx1"/>
                </a:solidFill>
              </a:rPr>
              <a:t>In mitosis, each new cell contains the </a:t>
            </a:r>
            <a:r>
              <a:rPr lang="en-US" dirty="0">
                <a:solidFill>
                  <a:schemeClr val="tx1"/>
                </a:solidFill>
              </a:rPr>
              <a:t>same</a:t>
            </a:r>
            <a:r>
              <a:rPr lang="en-US" b="0" dirty="0">
                <a:solidFill>
                  <a:schemeClr val="tx1"/>
                </a:solidFill>
              </a:rPr>
              <a:t> number of chromosomes as the original cell.</a:t>
            </a:r>
          </a:p>
          <a:p>
            <a:pPr marL="342900" indent="-342900">
              <a:lnSpc>
                <a:spcPct val="120000"/>
              </a:lnSpc>
              <a:spcBef>
                <a:spcPts val="0"/>
              </a:spcBef>
              <a:buFont typeface="+mj-lt"/>
              <a:buAutoNum type="arabicPeriod"/>
            </a:pPr>
            <a:r>
              <a:rPr lang="en-US" b="0" dirty="0">
                <a:solidFill>
                  <a:schemeClr val="tx1"/>
                </a:solidFill>
              </a:rPr>
              <a:t>In mitosis, the homologous pairs do </a:t>
            </a:r>
            <a:r>
              <a:rPr lang="en-US" dirty="0">
                <a:solidFill>
                  <a:schemeClr val="tx1"/>
                </a:solidFill>
              </a:rPr>
              <a:t>not</a:t>
            </a:r>
            <a:r>
              <a:rPr lang="en-US" b="0" dirty="0">
                <a:solidFill>
                  <a:schemeClr val="tx1"/>
                </a:solidFill>
              </a:rPr>
              <a:t> come together to form tetrads. There is </a:t>
            </a:r>
            <a:r>
              <a:rPr lang="en-US" dirty="0">
                <a:solidFill>
                  <a:schemeClr val="tx1"/>
                </a:solidFill>
              </a:rPr>
              <a:t>no</a:t>
            </a:r>
            <a:r>
              <a:rPr lang="en-US" b="0" dirty="0">
                <a:solidFill>
                  <a:schemeClr val="tx1"/>
                </a:solidFill>
              </a:rPr>
              <a:t> crossing over. </a:t>
            </a:r>
          </a:p>
          <a:p>
            <a:pPr marL="342900" indent="-342900">
              <a:lnSpc>
                <a:spcPct val="120000"/>
              </a:lnSpc>
              <a:spcBef>
                <a:spcPts val="0"/>
              </a:spcBef>
              <a:buFont typeface="+mj-lt"/>
              <a:buAutoNum type="arabicPeriod"/>
            </a:pPr>
            <a:r>
              <a:rPr lang="en-US" b="0" dirty="0">
                <a:solidFill>
                  <a:schemeClr val="tx1"/>
                </a:solidFill>
              </a:rPr>
              <a:t>In mitosis, the new cells contain </a:t>
            </a:r>
            <a:r>
              <a:rPr lang="en-US" dirty="0">
                <a:solidFill>
                  <a:schemeClr val="tx1"/>
                </a:solidFill>
              </a:rPr>
              <a:t>identical</a:t>
            </a:r>
            <a:r>
              <a:rPr lang="en-US" b="0" dirty="0">
                <a:solidFill>
                  <a:schemeClr val="tx1"/>
                </a:solidFill>
              </a:rPr>
              <a:t> copies.</a:t>
            </a:r>
          </a:p>
          <a:p>
            <a:pPr marL="342900" indent="-342900">
              <a:lnSpc>
                <a:spcPct val="120000"/>
              </a:lnSpc>
              <a:spcBef>
                <a:spcPts val="0"/>
              </a:spcBef>
              <a:buFont typeface="+mj-lt"/>
              <a:buAutoNum type="arabicPeriod"/>
            </a:pPr>
            <a:endParaRPr lang="en-US" b="0" dirty="0">
              <a:solidFill>
                <a:schemeClr val="tx1"/>
              </a:solidFill>
            </a:endParaRPr>
          </a:p>
          <a:p>
            <a:pPr marL="342900" indent="-342900">
              <a:lnSpc>
                <a:spcPct val="120000"/>
              </a:lnSpc>
              <a:spcBef>
                <a:spcPts val="0"/>
              </a:spcBef>
              <a:buFont typeface="+mj-lt"/>
              <a:buAutoNum type="arabicPeriod"/>
            </a:pPr>
            <a:endParaRPr lang="en-US" b="0" dirty="0">
              <a:solidFill>
                <a:schemeClr val="tx1"/>
              </a:solidFill>
            </a:endParaRPr>
          </a:p>
          <a:p>
            <a:pPr>
              <a:lnSpc>
                <a:spcPct val="120000"/>
              </a:lnSpc>
              <a:spcBef>
                <a:spcPts val="0"/>
              </a:spcBef>
            </a:pPr>
            <a:endParaRPr lang="en-US" b="0" dirty="0">
              <a:solidFill>
                <a:schemeClr val="tx1"/>
              </a:solidFill>
            </a:endParaRPr>
          </a:p>
        </p:txBody>
      </p:sp>
      <p:sp>
        <p:nvSpPr>
          <p:cNvPr id="4" name="Text Placeholder 3">
            <a:extLst>
              <a:ext uri="{FF2B5EF4-FFF2-40B4-BE49-F238E27FC236}">
                <a16:creationId xmlns:a16="http://schemas.microsoft.com/office/drawing/2014/main" id="{FB49F31E-103F-254B-9A92-A4423E1716F4}"/>
              </a:ext>
            </a:extLst>
          </p:cNvPr>
          <p:cNvSpPr>
            <a:spLocks noGrp="1"/>
          </p:cNvSpPr>
          <p:nvPr>
            <p:ph type="body" sz="quarter" idx="3"/>
          </p:nvPr>
        </p:nvSpPr>
        <p:spPr>
          <a:xfrm>
            <a:off x="5376668" y="3429000"/>
            <a:ext cx="6166421" cy="651298"/>
          </a:xfrm>
        </p:spPr>
        <p:txBody>
          <a:bodyPr>
            <a:normAutofit/>
          </a:bodyPr>
          <a:lstStyle/>
          <a:p>
            <a:r>
              <a:rPr lang="en-US" sz="2400" dirty="0"/>
              <a:t>MEIOSIS</a:t>
            </a:r>
          </a:p>
        </p:txBody>
      </p:sp>
      <p:sp>
        <p:nvSpPr>
          <p:cNvPr id="5" name="Content Placeholder 4">
            <a:extLst>
              <a:ext uri="{FF2B5EF4-FFF2-40B4-BE49-F238E27FC236}">
                <a16:creationId xmlns:a16="http://schemas.microsoft.com/office/drawing/2014/main" id="{FDD31E8A-E438-F147-B50C-CA3CD3FF87B1}"/>
              </a:ext>
            </a:extLst>
          </p:cNvPr>
          <p:cNvSpPr>
            <a:spLocks noGrp="1"/>
          </p:cNvSpPr>
          <p:nvPr>
            <p:ph sz="quarter" idx="4"/>
          </p:nvPr>
        </p:nvSpPr>
        <p:spPr>
          <a:xfrm>
            <a:off x="4926966" y="4185228"/>
            <a:ext cx="6815330" cy="2777702"/>
          </a:xfrm>
        </p:spPr>
        <p:txBody>
          <a:bodyPr>
            <a:normAutofit fontScale="85000" lnSpcReduction="10000"/>
          </a:bodyPr>
          <a:lstStyle/>
          <a:p>
            <a:pPr marL="342900" indent="-342900">
              <a:lnSpc>
                <a:spcPct val="120000"/>
              </a:lnSpc>
              <a:spcBef>
                <a:spcPts val="0"/>
              </a:spcBef>
              <a:buFont typeface="+mj-lt"/>
              <a:buAutoNum type="arabicPeriod"/>
            </a:pPr>
            <a:r>
              <a:rPr lang="en-US" b="0" dirty="0">
                <a:solidFill>
                  <a:schemeClr val="tx1"/>
                </a:solidFill>
              </a:rPr>
              <a:t>Meiosis only occurs in the formation of egg &amp; sperm</a:t>
            </a:r>
          </a:p>
          <a:p>
            <a:pPr marL="342900" indent="-342900">
              <a:lnSpc>
                <a:spcPct val="120000"/>
              </a:lnSpc>
              <a:spcBef>
                <a:spcPts val="0"/>
              </a:spcBef>
              <a:buFont typeface="+mj-lt"/>
              <a:buAutoNum type="arabicPeriod"/>
            </a:pPr>
            <a:r>
              <a:rPr lang="en-US" b="0" dirty="0">
                <a:solidFill>
                  <a:schemeClr val="tx1"/>
                </a:solidFill>
              </a:rPr>
              <a:t>In meiosis, each diploid cell divides twice to produce a total of </a:t>
            </a:r>
            <a:r>
              <a:rPr lang="en-US" dirty="0">
                <a:solidFill>
                  <a:schemeClr val="tx1"/>
                </a:solidFill>
              </a:rPr>
              <a:t>4</a:t>
            </a:r>
            <a:r>
              <a:rPr lang="en-US" b="0" dirty="0">
                <a:solidFill>
                  <a:schemeClr val="tx1"/>
                </a:solidFill>
              </a:rPr>
              <a:t> cells.  </a:t>
            </a:r>
          </a:p>
          <a:p>
            <a:pPr marL="342900" indent="-342900">
              <a:lnSpc>
                <a:spcPct val="120000"/>
              </a:lnSpc>
              <a:spcBef>
                <a:spcPts val="0"/>
              </a:spcBef>
              <a:buFont typeface="+mj-lt"/>
              <a:buAutoNum type="arabicPeriod"/>
            </a:pPr>
            <a:r>
              <a:rPr lang="en-US" b="0" dirty="0">
                <a:solidFill>
                  <a:schemeClr val="tx1"/>
                </a:solidFill>
              </a:rPr>
              <a:t>In meiosis, each of the four cells contains </a:t>
            </a:r>
            <a:r>
              <a:rPr lang="en-US" dirty="0">
                <a:solidFill>
                  <a:schemeClr val="tx1"/>
                </a:solidFill>
              </a:rPr>
              <a:t>half</a:t>
            </a:r>
            <a:r>
              <a:rPr lang="en-US" b="0" dirty="0">
                <a:solidFill>
                  <a:schemeClr val="tx1"/>
                </a:solidFill>
              </a:rPr>
              <a:t> the number of chromosomes as the parent cell.  </a:t>
            </a:r>
          </a:p>
          <a:p>
            <a:pPr marL="342900" indent="-342900">
              <a:lnSpc>
                <a:spcPct val="120000"/>
              </a:lnSpc>
              <a:spcBef>
                <a:spcPts val="0"/>
              </a:spcBef>
              <a:buFont typeface="+mj-lt"/>
              <a:buAutoNum type="arabicPeriod"/>
            </a:pPr>
            <a:r>
              <a:rPr lang="en-US" b="0" dirty="0">
                <a:solidFill>
                  <a:schemeClr val="tx1"/>
                </a:solidFill>
              </a:rPr>
              <a:t>In meiosis, the homologous pairs </a:t>
            </a:r>
            <a:r>
              <a:rPr lang="en-US" dirty="0">
                <a:solidFill>
                  <a:schemeClr val="tx1"/>
                </a:solidFill>
              </a:rPr>
              <a:t>do</a:t>
            </a:r>
            <a:r>
              <a:rPr lang="en-US" b="0" dirty="0">
                <a:solidFill>
                  <a:schemeClr val="tx1"/>
                </a:solidFill>
              </a:rPr>
              <a:t> come together to form tetrads. While the chromosomes are in tetrads, </a:t>
            </a:r>
            <a:r>
              <a:rPr lang="en-US" dirty="0">
                <a:solidFill>
                  <a:schemeClr val="tx1"/>
                </a:solidFill>
              </a:rPr>
              <a:t>crossing over </a:t>
            </a:r>
            <a:r>
              <a:rPr lang="en-US" b="0" dirty="0">
                <a:solidFill>
                  <a:schemeClr val="tx1"/>
                </a:solidFill>
              </a:rPr>
              <a:t>may occur.</a:t>
            </a:r>
          </a:p>
          <a:p>
            <a:pPr marL="342900" indent="-342900">
              <a:lnSpc>
                <a:spcPct val="120000"/>
              </a:lnSpc>
              <a:spcBef>
                <a:spcPts val="0"/>
              </a:spcBef>
              <a:buFont typeface="+mj-lt"/>
              <a:buAutoNum type="arabicPeriod"/>
            </a:pPr>
            <a:r>
              <a:rPr lang="en-US" b="0" dirty="0">
                <a:solidFill>
                  <a:schemeClr val="tx1"/>
                </a:solidFill>
              </a:rPr>
              <a:t>In meiosis, the four haploid cells contain </a:t>
            </a:r>
            <a:r>
              <a:rPr lang="en-US" dirty="0">
                <a:solidFill>
                  <a:schemeClr val="tx1"/>
                </a:solidFill>
              </a:rPr>
              <a:t>different</a:t>
            </a:r>
            <a:r>
              <a:rPr lang="en-US" b="0" dirty="0">
                <a:solidFill>
                  <a:schemeClr val="tx1"/>
                </a:solidFill>
              </a:rPr>
              <a:t> combinations of chromosomes from each other. </a:t>
            </a:r>
          </a:p>
          <a:p>
            <a:pPr marL="342900" indent="-342900">
              <a:lnSpc>
                <a:spcPct val="120000"/>
              </a:lnSpc>
              <a:spcBef>
                <a:spcPts val="0"/>
              </a:spcBef>
              <a:buFont typeface="+mj-lt"/>
              <a:buAutoNum type="arabicPeriod"/>
            </a:pPr>
            <a:endParaRPr lang="en-US" b="0" dirty="0">
              <a:solidFill>
                <a:schemeClr val="tx1"/>
              </a:solidFill>
            </a:endParaRPr>
          </a:p>
          <a:p>
            <a:pPr>
              <a:lnSpc>
                <a:spcPct val="120000"/>
              </a:lnSpc>
              <a:spcBef>
                <a:spcPts val="0"/>
              </a:spcBef>
            </a:pPr>
            <a:endParaRPr lang="en-US" b="0" dirty="0">
              <a:solidFill>
                <a:schemeClr val="tx1"/>
              </a:solidFill>
            </a:endParaRPr>
          </a:p>
        </p:txBody>
      </p:sp>
      <p:pic>
        <p:nvPicPr>
          <p:cNvPr id="1026" name="Picture 2" descr="Free Vs. Cliparts, Download Free Clip Art, Free Clip Art on Clipart Library">
            <a:extLst>
              <a:ext uri="{FF2B5EF4-FFF2-40B4-BE49-F238E27FC236}">
                <a16:creationId xmlns:a16="http://schemas.microsoft.com/office/drawing/2014/main" id="{A1E55AB9-9F73-6D40-8A8D-8255C3CEE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04" y="1943011"/>
            <a:ext cx="3902484" cy="293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33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dissolv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dissolv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dissolv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dissolve">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dissolv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dissolve">
                                      <p:cBhvr>
                                        <p:cTn id="5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CA4CB2-9071-41EB-AABB-2D8EB939D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Content Placeholder 4" descr="Puzzle pieces">
            <a:extLst>
              <a:ext uri="{FF2B5EF4-FFF2-40B4-BE49-F238E27FC236}">
                <a16:creationId xmlns:a16="http://schemas.microsoft.com/office/drawing/2014/main" id="{23DB35CD-3DA8-0A4E-A034-4B1E6190CEA8}"/>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346531" y="484633"/>
            <a:ext cx="2001696" cy="2001696"/>
          </a:xfrm>
          <a:prstGeom prst="rect">
            <a:avLst/>
          </a:prstGeom>
        </p:spPr>
      </p:pic>
      <p:sp>
        <p:nvSpPr>
          <p:cNvPr id="28" name="Rectangle 27">
            <a:extLst>
              <a:ext uri="{FF2B5EF4-FFF2-40B4-BE49-F238E27FC236}">
                <a16:creationId xmlns:a16="http://schemas.microsoft.com/office/drawing/2014/main" id="{EB86F6BD-9C49-4F4F-99EA-9C5AA318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49" y="-2"/>
            <a:ext cx="7540751" cy="1641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assroom">
            <a:extLst>
              <a:ext uri="{FF2B5EF4-FFF2-40B4-BE49-F238E27FC236}">
                <a16:creationId xmlns:a16="http://schemas.microsoft.com/office/drawing/2014/main" id="{355421C0-EEAB-2245-AA45-0EA282577A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8304" y="3519589"/>
            <a:ext cx="1937690" cy="1937690"/>
          </a:xfrm>
          <a:prstGeom prst="rect">
            <a:avLst/>
          </a:prstGeom>
        </p:spPr>
      </p:pic>
      <p:sp>
        <p:nvSpPr>
          <p:cNvPr id="30" name="Rectangle 29">
            <a:extLst>
              <a:ext uri="{FF2B5EF4-FFF2-40B4-BE49-F238E27FC236}">
                <a16:creationId xmlns:a16="http://schemas.microsoft.com/office/drawing/2014/main" id="{96DBE49D-AABD-458B-B2DF-4D5FA7D5C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41912"/>
            <a:ext cx="4651248" cy="916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7DA365B-E064-481A-A62D-18CD31DB3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4795" y="1658470"/>
            <a:ext cx="7517205" cy="43474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6833CC6-729B-40E8-B891-D93467E3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36801"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E4747ED-0989-4317-8B7B-7189AF3D4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970955"/>
            <a:ext cx="46542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03F445EA-D933-C544-8317-0821AC298036}"/>
              </a:ext>
            </a:extLst>
          </p:cNvPr>
          <p:cNvSpPr txBox="1">
            <a:spLocks/>
          </p:cNvSpPr>
          <p:nvPr/>
        </p:nvSpPr>
        <p:spPr>
          <a:xfrm>
            <a:off x="5376670" y="1940118"/>
            <a:ext cx="6172413" cy="3698353"/>
          </a:xfrm>
          <a:prstGeom prst="rect">
            <a:avLst/>
          </a:prstGeom>
        </p:spPr>
        <p:txBody>
          <a:bodyPr vert="horz" lIns="109728" tIns="109728" rIns="109728" bIns="91440" rtlCol="0" anchor="ct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gn="ctr">
              <a:lnSpc>
                <a:spcPct val="130000"/>
              </a:lnSpc>
              <a:spcBef>
                <a:spcPts val="930"/>
              </a:spcBef>
              <a:buFont typeface="Corbel" panose="020B0503020204020204" pitchFamily="34" charset="0"/>
            </a:pPr>
            <a:r>
              <a:rPr lang="en-US" sz="2000" b="0" cap="all" dirty="0">
                <a:latin typeface="+mn-lt"/>
                <a:ea typeface="+mn-ea"/>
                <a:cs typeface="+mn-cs"/>
              </a:rPr>
              <a:t>Become an expert on one type of sexual reproduction.</a:t>
            </a:r>
          </a:p>
          <a:p>
            <a:pPr algn="ctr">
              <a:lnSpc>
                <a:spcPct val="130000"/>
              </a:lnSpc>
              <a:spcBef>
                <a:spcPts val="930"/>
              </a:spcBef>
              <a:buFont typeface="Corbel" panose="020B0503020204020204" pitchFamily="34" charset="0"/>
            </a:pPr>
            <a:r>
              <a:rPr lang="en-US" sz="2000" b="0" cap="all" dirty="0">
                <a:latin typeface="+mn-lt"/>
                <a:ea typeface="+mn-ea"/>
                <a:cs typeface="+mn-cs"/>
              </a:rPr>
              <a:t>Work with a small group to strengthen your understanding. </a:t>
            </a:r>
          </a:p>
          <a:p>
            <a:pPr algn="ctr">
              <a:lnSpc>
                <a:spcPct val="130000"/>
              </a:lnSpc>
              <a:spcBef>
                <a:spcPts val="930"/>
              </a:spcBef>
              <a:buFont typeface="Corbel" panose="020B0503020204020204" pitchFamily="34" charset="0"/>
            </a:pPr>
            <a:r>
              <a:rPr lang="en-US" sz="2000" b="0" cap="all" dirty="0">
                <a:latin typeface="+mn-lt"/>
                <a:ea typeface="+mn-ea"/>
                <a:cs typeface="+mn-cs"/>
              </a:rPr>
              <a:t>Then, you’ll be responsible for teaching a small group about your topic and learning from them about theirs. </a:t>
            </a:r>
          </a:p>
        </p:txBody>
      </p:sp>
      <p:sp>
        <p:nvSpPr>
          <p:cNvPr id="38" name="Rectangle 37">
            <a:extLst>
              <a:ext uri="{FF2B5EF4-FFF2-40B4-BE49-F238E27FC236}">
                <a16:creationId xmlns:a16="http://schemas.microsoft.com/office/drawing/2014/main" id="{A5757897-7307-46AF-923D-FF5BF45DD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5941912"/>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89731716-9079-AF41-BF6C-179D80E29408}"/>
              </a:ext>
            </a:extLst>
          </p:cNvPr>
          <p:cNvSpPr>
            <a:spLocks noGrp="1"/>
          </p:cNvSpPr>
          <p:nvPr>
            <p:ph type="title"/>
          </p:nvPr>
        </p:nvSpPr>
        <p:spPr>
          <a:xfrm>
            <a:off x="4640236" y="14677"/>
            <a:ext cx="7606286" cy="1283627"/>
          </a:xfrm>
        </p:spPr>
        <p:txBody>
          <a:bodyPr vert="horz" lIns="109728" tIns="109728" rIns="109728" bIns="91440" rtlCol="0" anchor="b">
            <a:normAutofit/>
          </a:bodyPr>
          <a:lstStyle/>
          <a:p>
            <a:pPr algn="ctr">
              <a:lnSpc>
                <a:spcPct val="125000"/>
              </a:lnSpc>
            </a:pPr>
            <a:r>
              <a:rPr lang="en-US" sz="3200" b="0" cap="all" dirty="0">
                <a:solidFill>
                  <a:schemeClr val="bg1"/>
                </a:solidFill>
              </a:rPr>
              <a:t>Your turn to be “the expert”</a:t>
            </a:r>
          </a:p>
        </p:txBody>
      </p:sp>
    </p:spTree>
    <p:extLst>
      <p:ext uri="{BB962C8B-B14F-4D97-AF65-F5344CB8AC3E}">
        <p14:creationId xmlns:p14="http://schemas.microsoft.com/office/powerpoint/2010/main" val="75369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Puzzle pieces">
            <a:extLst>
              <a:ext uri="{FF2B5EF4-FFF2-40B4-BE49-F238E27FC236}">
                <a16:creationId xmlns:a16="http://schemas.microsoft.com/office/drawing/2014/main" id="{C09306F3-7CF8-624E-A438-F34047569F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4646" y="1750192"/>
            <a:ext cx="3328786" cy="3328786"/>
          </a:xfrm>
          <a:prstGeom prst="rect">
            <a:avLst/>
          </a:prstGeom>
        </p:spPr>
      </p:pic>
      <p:sp>
        <p:nvSpPr>
          <p:cNvPr id="13" name="Rectangle 1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F6155E-CF77-E14B-BBA1-3CC1BFC5C41A}"/>
              </a:ext>
            </a:extLst>
          </p:cNvPr>
          <p:cNvSpPr>
            <a:spLocks noGrp="1"/>
          </p:cNvSpPr>
          <p:nvPr>
            <p:ph type="title"/>
          </p:nvPr>
        </p:nvSpPr>
        <p:spPr>
          <a:xfrm>
            <a:off x="4919472" y="1056362"/>
            <a:ext cx="6627226" cy="1154102"/>
          </a:xfrm>
        </p:spPr>
        <p:txBody>
          <a:bodyPr>
            <a:normAutofit/>
          </a:bodyPr>
          <a:lstStyle/>
          <a:p>
            <a:r>
              <a:rPr lang="en-US" dirty="0"/>
              <a:t>Expert Topics</a:t>
            </a:r>
          </a:p>
        </p:txBody>
      </p:sp>
      <p:sp>
        <p:nvSpPr>
          <p:cNvPr id="17" name="Rectangle 1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4B6CE9-3702-7F42-8F83-8641FFED1BA2}"/>
              </a:ext>
            </a:extLst>
          </p:cNvPr>
          <p:cNvSpPr>
            <a:spLocks noGrp="1"/>
          </p:cNvSpPr>
          <p:nvPr>
            <p:ph idx="1"/>
          </p:nvPr>
        </p:nvSpPr>
        <p:spPr>
          <a:xfrm>
            <a:off x="4921857" y="2268656"/>
            <a:ext cx="6627226" cy="3505938"/>
          </a:xfrm>
        </p:spPr>
        <p:txBody>
          <a:bodyPr anchor="t">
            <a:normAutofit/>
          </a:bodyPr>
          <a:lstStyle/>
          <a:p>
            <a:r>
              <a:rPr lang="en-US" dirty="0"/>
              <a:t>Explain, give examples, provide advantage(s) and disadvantage(s) </a:t>
            </a:r>
            <a:r>
              <a:rPr lang="en-US" u="sng" dirty="0"/>
              <a:t>specific</a:t>
            </a:r>
            <a:r>
              <a:rPr lang="en-US" dirty="0"/>
              <a:t> to your topic (</a:t>
            </a:r>
            <a:r>
              <a:rPr lang="en-US" i="1" dirty="0"/>
              <a:t>not just sexual reproduction in general</a:t>
            </a:r>
            <a:r>
              <a:rPr lang="en-US" dirty="0"/>
              <a:t>)</a:t>
            </a:r>
          </a:p>
          <a:p>
            <a:r>
              <a:rPr lang="en-US" dirty="0"/>
              <a:t>Group 1+4: External Fertilization</a:t>
            </a:r>
          </a:p>
          <a:p>
            <a:r>
              <a:rPr lang="en-US" dirty="0"/>
              <a:t>Group 2+5: Internal Fertilization</a:t>
            </a:r>
          </a:p>
          <a:p>
            <a:r>
              <a:rPr lang="en-US" dirty="0"/>
              <a:t>Group 3+6: Pollination</a:t>
            </a:r>
          </a:p>
        </p:txBody>
      </p:sp>
      <p:sp>
        <p:nvSpPr>
          <p:cNvPr id="19" name="Rectangle 1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642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5" name="Rectangle 1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16907"/>
            <a:ext cx="12192000" cy="2374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91498-2B37-2742-A73A-0E46CD3AC372}"/>
              </a:ext>
            </a:extLst>
          </p:cNvPr>
          <p:cNvSpPr>
            <a:spLocks noGrp="1"/>
          </p:cNvSpPr>
          <p:nvPr>
            <p:ph type="title"/>
          </p:nvPr>
        </p:nvSpPr>
        <p:spPr>
          <a:xfrm>
            <a:off x="1635102" y="4153113"/>
            <a:ext cx="9180747" cy="1248431"/>
          </a:xfrm>
        </p:spPr>
        <p:txBody>
          <a:bodyPr vert="horz" lIns="109728" tIns="109728" rIns="109728" bIns="91440" rtlCol="0" anchor="b">
            <a:normAutofit/>
          </a:bodyPr>
          <a:lstStyle/>
          <a:p>
            <a:pPr>
              <a:lnSpc>
                <a:spcPct val="125000"/>
              </a:lnSpc>
            </a:pPr>
            <a:r>
              <a:rPr lang="en-US" sz="5400" b="0" cap="all">
                <a:solidFill>
                  <a:schemeClr val="bg1"/>
                </a:solidFill>
              </a:rPr>
              <a:t>Pop Quiz!</a:t>
            </a:r>
          </a:p>
        </p:txBody>
      </p:sp>
      <p:sp>
        <p:nvSpPr>
          <p:cNvPr id="23" name="Rectangle 22">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79202"/>
            <a:ext cx="1006766" cy="2249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looking at the camera&#10;&#10;Description automatically generated">
            <a:extLst>
              <a:ext uri="{FF2B5EF4-FFF2-40B4-BE49-F238E27FC236}">
                <a16:creationId xmlns:a16="http://schemas.microsoft.com/office/drawing/2014/main" id="{F83BBFE4-ABC9-8446-916F-7B73ED34B0CA}"/>
              </a:ext>
            </a:extLst>
          </p:cNvPr>
          <p:cNvPicPr>
            <a:picLocks noGrp="1" noChangeAspect="1"/>
          </p:cNvPicPr>
          <p:nvPr>
            <p:ph idx="1"/>
          </p:nvPr>
        </p:nvPicPr>
        <p:blipFill>
          <a:blip r:embed="rId2"/>
          <a:stretch>
            <a:fillRect/>
          </a:stretch>
        </p:blipFill>
        <p:spPr>
          <a:xfrm>
            <a:off x="1635102" y="484632"/>
            <a:ext cx="7191762" cy="2991773"/>
          </a:xfrm>
          <a:prstGeom prst="rect">
            <a:avLst/>
          </a:prstGeom>
        </p:spPr>
      </p:pic>
    </p:spTree>
    <p:extLst>
      <p:ext uri="{BB962C8B-B14F-4D97-AF65-F5344CB8AC3E}">
        <p14:creationId xmlns:p14="http://schemas.microsoft.com/office/powerpoint/2010/main" val="1311787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7648" y="-4078"/>
            <a:ext cx="3031302" cy="105654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C6B177-0D45-4129-AAC6-121B645D0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69788"/>
            <a:ext cx="647701" cy="5097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C3162B-47DE-4EA0-A4BE-9A143AEC6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13" y="1069788"/>
            <a:ext cx="8516959" cy="5076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A6B69-D2C7-4A15-A592-617A50632B13}"/>
              </a:ext>
            </a:extLst>
          </p:cNvPr>
          <p:cNvSpPr>
            <a:spLocks noGrp="1"/>
          </p:cNvSpPr>
          <p:nvPr>
            <p:ph type="ctrTitle"/>
          </p:nvPr>
        </p:nvSpPr>
        <p:spPr>
          <a:xfrm>
            <a:off x="1139589" y="1709530"/>
            <a:ext cx="7366236" cy="3311479"/>
          </a:xfrm>
        </p:spPr>
        <p:txBody>
          <a:bodyPr anchor="b">
            <a:normAutofit/>
          </a:bodyPr>
          <a:lstStyle/>
          <a:p>
            <a:r>
              <a:rPr lang="en-US" sz="6600">
                <a:solidFill>
                  <a:schemeClr val="bg1"/>
                </a:solidFill>
              </a:rPr>
              <a:t>Sexual Reproduction</a:t>
            </a:r>
          </a:p>
        </p:txBody>
      </p:sp>
      <p:sp>
        <p:nvSpPr>
          <p:cNvPr id="3" name="Subtitle 2">
            <a:extLst>
              <a:ext uri="{FF2B5EF4-FFF2-40B4-BE49-F238E27FC236}">
                <a16:creationId xmlns:a16="http://schemas.microsoft.com/office/drawing/2014/main" id="{64C05236-57DC-4D18-9D11-9F6D07308160}"/>
              </a:ext>
            </a:extLst>
          </p:cNvPr>
          <p:cNvSpPr>
            <a:spLocks noGrp="1"/>
          </p:cNvSpPr>
          <p:nvPr>
            <p:ph type="subTitle" idx="1"/>
          </p:nvPr>
        </p:nvSpPr>
        <p:spPr>
          <a:xfrm>
            <a:off x="1143000" y="5021008"/>
            <a:ext cx="7362825" cy="958441"/>
          </a:xfrm>
        </p:spPr>
        <p:txBody>
          <a:bodyPr anchor="t">
            <a:normAutofit/>
          </a:bodyPr>
          <a:lstStyle/>
          <a:p>
            <a:r>
              <a:rPr lang="en-US" dirty="0">
                <a:solidFill>
                  <a:schemeClr val="bg1"/>
                </a:solidFill>
              </a:rPr>
              <a:t>Text 6.2</a:t>
            </a:r>
          </a:p>
        </p:txBody>
      </p:sp>
      <p:sp>
        <p:nvSpPr>
          <p:cNvPr id="16" name="Rectangle 15">
            <a:extLst>
              <a:ext uri="{FF2B5EF4-FFF2-40B4-BE49-F238E27FC236}">
                <a16:creationId xmlns:a16="http://schemas.microsoft.com/office/drawing/2014/main" id="{91DF095C-665A-4B22-A777-D3196F495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2" y="1052464"/>
            <a:ext cx="3027528" cy="5115151"/>
          </a:xfrm>
          <a:prstGeom prst="rect">
            <a:avLst/>
          </a:prstGeom>
          <a:solidFill>
            <a:schemeClr val="bg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67615"/>
            <a:ext cx="1218590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748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AEA329-E2C5-3A42-96C6-93E3AA5F8EC3}"/>
              </a:ext>
            </a:extLst>
          </p:cNvPr>
          <p:cNvPicPr>
            <a:picLocks noChangeAspect="1"/>
          </p:cNvPicPr>
          <p:nvPr/>
        </p:nvPicPr>
        <p:blipFill>
          <a:blip r:embed="rId2"/>
          <a:stretch>
            <a:fillRect/>
          </a:stretch>
        </p:blipFill>
        <p:spPr>
          <a:xfrm>
            <a:off x="215153" y="1785844"/>
            <a:ext cx="4242925" cy="3670131"/>
          </a:xfrm>
          <a:prstGeom prst="rect">
            <a:avLst/>
          </a:prstGeom>
        </p:spPr>
      </p:pic>
      <p:sp>
        <p:nvSpPr>
          <p:cNvPr id="13" name="Rectangle 1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EC14A0-9DE8-44C5-B4AD-0ABB34C3FEFB}"/>
              </a:ext>
            </a:extLst>
          </p:cNvPr>
          <p:cNvSpPr>
            <a:spLocks noGrp="1"/>
          </p:cNvSpPr>
          <p:nvPr>
            <p:ph type="title"/>
          </p:nvPr>
        </p:nvSpPr>
        <p:spPr>
          <a:xfrm>
            <a:off x="4921857" y="539388"/>
            <a:ext cx="6627226" cy="1154102"/>
          </a:xfrm>
        </p:spPr>
        <p:txBody>
          <a:bodyPr>
            <a:normAutofit/>
          </a:bodyPr>
          <a:lstStyle/>
          <a:p>
            <a:r>
              <a:rPr lang="en-US" dirty="0"/>
              <a:t>Sexual Reproduction</a:t>
            </a:r>
          </a:p>
        </p:txBody>
      </p:sp>
      <p:sp>
        <p:nvSpPr>
          <p:cNvPr id="17" name="Rectangle 1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292794-F8A3-4461-8044-E062DA61502F}"/>
              </a:ext>
            </a:extLst>
          </p:cNvPr>
          <p:cNvSpPr>
            <a:spLocks noGrp="1"/>
          </p:cNvSpPr>
          <p:nvPr>
            <p:ph idx="1"/>
          </p:nvPr>
        </p:nvSpPr>
        <p:spPr>
          <a:xfrm>
            <a:off x="4673230" y="1580357"/>
            <a:ext cx="7016745" cy="4081104"/>
          </a:xfrm>
        </p:spPr>
        <p:txBody>
          <a:bodyPr anchor="t">
            <a:noAutofit/>
          </a:bodyPr>
          <a:lstStyle/>
          <a:p>
            <a:pPr marL="342900" indent="-342900">
              <a:buFont typeface="Arial" panose="020B0604020202020204" pitchFamily="34" charset="0"/>
              <a:buChar char="•"/>
            </a:pPr>
            <a:r>
              <a:rPr lang="en-US" sz="2000" b="0" dirty="0"/>
              <a:t>In sexual reproduction, a male gamete (</a:t>
            </a:r>
            <a:r>
              <a:rPr lang="en-US" sz="2000" dirty="0"/>
              <a:t>sperm cell</a:t>
            </a:r>
            <a:r>
              <a:rPr lang="en-US" sz="2000" b="0" dirty="0"/>
              <a:t>) must fertilize a female gamete (</a:t>
            </a:r>
            <a:r>
              <a:rPr lang="en-US" sz="2000" dirty="0"/>
              <a:t>egg cell</a:t>
            </a:r>
            <a:r>
              <a:rPr lang="en-US" sz="2000" b="0" dirty="0"/>
              <a:t>).</a:t>
            </a:r>
          </a:p>
          <a:p>
            <a:pPr marL="342900" indent="-342900">
              <a:buFont typeface="Arial" panose="020B0604020202020204" pitchFamily="34" charset="0"/>
              <a:buChar char="•"/>
            </a:pPr>
            <a:r>
              <a:rPr lang="en-US" sz="2000" b="0" dirty="0"/>
              <a:t>As a result of meiosis and the union of sperm and egg cells, no two individuals will have the </a:t>
            </a:r>
            <a:r>
              <a:rPr lang="en-US" sz="2000" dirty="0"/>
              <a:t>same</a:t>
            </a:r>
            <a:r>
              <a:rPr lang="en-US" sz="2000" b="0" dirty="0"/>
              <a:t> </a:t>
            </a:r>
            <a:r>
              <a:rPr lang="en-US" sz="2000" dirty="0"/>
              <a:t>DNA</a:t>
            </a:r>
            <a:r>
              <a:rPr lang="en-US" sz="2000" b="0" dirty="0"/>
              <a:t>, except identical twins</a:t>
            </a:r>
          </a:p>
          <a:p>
            <a:pPr marL="342900" indent="-342900">
              <a:buFont typeface="Arial" panose="020B0604020202020204" pitchFamily="34" charset="0"/>
              <a:buChar char="•"/>
            </a:pPr>
            <a:r>
              <a:rPr lang="en-US" sz="2000" b="0" dirty="0"/>
              <a:t>Following fertilization, the zygote and embryo start to divide by </a:t>
            </a:r>
            <a:r>
              <a:rPr lang="en-US" sz="2000" dirty="0"/>
              <a:t>mitosis</a:t>
            </a:r>
            <a:r>
              <a:rPr lang="en-US" sz="2000" b="0" dirty="0"/>
              <a:t>, and cells will differentiate</a:t>
            </a:r>
          </a:p>
        </p:txBody>
      </p:sp>
      <p:sp>
        <p:nvSpPr>
          <p:cNvPr id="19" name="Rectangle 1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16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dissolv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C078-1B00-4291-B69D-425EF37F096D}"/>
              </a:ext>
            </a:extLst>
          </p:cNvPr>
          <p:cNvSpPr>
            <a:spLocks noGrp="1"/>
          </p:cNvSpPr>
          <p:nvPr>
            <p:ph type="title"/>
          </p:nvPr>
        </p:nvSpPr>
        <p:spPr>
          <a:xfrm>
            <a:off x="680321" y="2063262"/>
            <a:ext cx="3739279" cy="2661052"/>
          </a:xfrm>
        </p:spPr>
        <p:txBody>
          <a:bodyPr>
            <a:noAutofit/>
          </a:bodyPr>
          <a:lstStyle/>
          <a:p>
            <a:pPr algn="r"/>
            <a:r>
              <a:rPr lang="en-US" sz="4400" dirty="0"/>
              <a:t>Types</a:t>
            </a:r>
            <a:r>
              <a:rPr lang="en-US" dirty="0"/>
              <a:t> </a:t>
            </a:r>
            <a:br>
              <a:rPr lang="en-US" dirty="0"/>
            </a:br>
            <a:r>
              <a:rPr lang="en-US" dirty="0"/>
              <a:t>of Sexual Reproduction</a:t>
            </a:r>
          </a:p>
        </p:txBody>
      </p:sp>
      <p:graphicFrame>
        <p:nvGraphicFramePr>
          <p:cNvPr id="7" name="Content Placeholder 2">
            <a:extLst>
              <a:ext uri="{FF2B5EF4-FFF2-40B4-BE49-F238E27FC236}">
                <a16:creationId xmlns:a16="http://schemas.microsoft.com/office/drawing/2014/main" id="{323F90D9-09F4-4AC3-99D0-5D277BEC5E5C}"/>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355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DA4E7B50-D68C-43EB-930F-EA442A13A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02822754-E01B-4742-88B9-BE0984BAF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1753" y="0"/>
            <a:ext cx="4010247"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FE3894B-922C-4158-A60F-9AEA822C0EDC}"/>
              </a:ext>
            </a:extLst>
          </p:cNvPr>
          <p:cNvPicPr>
            <a:picLocks noChangeAspect="1"/>
          </p:cNvPicPr>
          <p:nvPr/>
        </p:nvPicPr>
        <p:blipFill rotWithShape="1">
          <a:blip r:embed="rId2"/>
          <a:srcRect t="24640" r="-3" b="7549"/>
          <a:stretch/>
        </p:blipFill>
        <p:spPr>
          <a:xfrm>
            <a:off x="8181753" y="1063502"/>
            <a:ext cx="4010247" cy="2541008"/>
          </a:xfrm>
          <a:prstGeom prst="rect">
            <a:avLst/>
          </a:prstGeom>
        </p:spPr>
      </p:pic>
      <p:sp>
        <p:nvSpPr>
          <p:cNvPr id="79" name="Rectangle 78">
            <a:extLst>
              <a:ext uri="{FF2B5EF4-FFF2-40B4-BE49-F238E27FC236}">
                <a16:creationId xmlns:a16="http://schemas.microsoft.com/office/drawing/2014/main" id="{387C5BBA-BBE2-4821-96CF-38FC49570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salmon spawning">
            <a:extLst>
              <a:ext uri="{FF2B5EF4-FFF2-40B4-BE49-F238E27FC236}">
                <a16:creationId xmlns:a16="http://schemas.microsoft.com/office/drawing/2014/main" id="{65C8B4D7-0D58-46C8-B17C-B9C8ECE83A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82" r="-1" b="-1"/>
          <a:stretch/>
        </p:blipFill>
        <p:spPr bwMode="auto">
          <a:xfrm>
            <a:off x="8194345" y="3625479"/>
            <a:ext cx="3997652" cy="2486925"/>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3611DA2B-4CF7-4A57-82AC-FA120DE44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E0DD50-ED04-4A00-9CE4-94806B4E4DBC}"/>
              </a:ext>
            </a:extLst>
          </p:cNvPr>
          <p:cNvSpPr>
            <a:spLocks noGrp="1"/>
          </p:cNvSpPr>
          <p:nvPr>
            <p:ph type="title"/>
          </p:nvPr>
        </p:nvSpPr>
        <p:spPr>
          <a:xfrm>
            <a:off x="1247915" y="202466"/>
            <a:ext cx="6623040" cy="651609"/>
          </a:xfrm>
        </p:spPr>
        <p:txBody>
          <a:bodyPr vert="horz" lIns="109728" tIns="109728" rIns="109728" bIns="91440" rtlCol="0" anchor="ctr">
            <a:noAutofit/>
          </a:bodyPr>
          <a:lstStyle/>
          <a:p>
            <a:r>
              <a:rPr lang="en-US" dirty="0"/>
              <a:t>External fertilization</a:t>
            </a:r>
          </a:p>
        </p:txBody>
      </p:sp>
      <p:sp>
        <p:nvSpPr>
          <p:cNvPr id="3" name="Content Placeholder 2">
            <a:extLst>
              <a:ext uri="{FF2B5EF4-FFF2-40B4-BE49-F238E27FC236}">
                <a16:creationId xmlns:a16="http://schemas.microsoft.com/office/drawing/2014/main" id="{82D0D2B6-344A-4CC2-B2AD-93B349563C2C}"/>
              </a:ext>
            </a:extLst>
          </p:cNvPr>
          <p:cNvSpPr>
            <a:spLocks noGrp="1"/>
          </p:cNvSpPr>
          <p:nvPr>
            <p:ph sz="half" idx="1"/>
          </p:nvPr>
        </p:nvSpPr>
        <p:spPr>
          <a:xfrm>
            <a:off x="278292" y="1127512"/>
            <a:ext cx="7599386" cy="4681617"/>
          </a:xfrm>
        </p:spPr>
        <p:txBody>
          <a:bodyPr vert="horz" lIns="109728" tIns="109728" rIns="109728" bIns="91440" rtlCol="0" anchor="t">
            <a:noAutofit/>
          </a:bodyPr>
          <a:lstStyle/>
          <a:p>
            <a:pPr marL="285750" indent="-285750">
              <a:lnSpc>
                <a:spcPct val="130000"/>
              </a:lnSpc>
              <a:buFont typeface="Arial" panose="020B0604020202020204" pitchFamily="34" charset="0"/>
              <a:buChar char="•"/>
            </a:pPr>
            <a:r>
              <a:rPr lang="en-US" dirty="0"/>
              <a:t>Sperm cell and egg cells unite </a:t>
            </a:r>
            <a:r>
              <a:rPr lang="en-US" u="sng" dirty="0"/>
              <a:t>outside </a:t>
            </a:r>
            <a:r>
              <a:rPr lang="en-US" dirty="0"/>
              <a:t>parents’ bodies</a:t>
            </a:r>
          </a:p>
          <a:p>
            <a:pPr marL="285750" indent="-285750">
              <a:lnSpc>
                <a:spcPct val="130000"/>
              </a:lnSpc>
              <a:buFont typeface="Arial" panose="020B0604020202020204" pitchFamily="34" charset="0"/>
              <a:buChar char="•"/>
            </a:pPr>
            <a:r>
              <a:rPr lang="en-US" dirty="0"/>
              <a:t>Common in animals that live in the </a:t>
            </a:r>
            <a:r>
              <a:rPr lang="en-US" u="sng" dirty="0"/>
              <a:t>water</a:t>
            </a:r>
            <a:r>
              <a:rPr lang="en-US" dirty="0"/>
              <a:t>. </a:t>
            </a:r>
          </a:p>
          <a:p>
            <a:pPr marL="285750" lvl="1" indent="-285750">
              <a:lnSpc>
                <a:spcPct val="130000"/>
              </a:lnSpc>
              <a:buFont typeface="Wingdings" pitchFamily="2" charset="2"/>
              <a:buChar char="Ø"/>
            </a:pPr>
            <a:r>
              <a:rPr lang="en-US" sz="1800" dirty="0"/>
              <a:t>The males and females of both species release their gametes into the water in a process called </a:t>
            </a:r>
            <a:r>
              <a:rPr lang="en-US" sz="1800" u="sng" dirty="0"/>
              <a:t>spawning</a:t>
            </a:r>
            <a:r>
              <a:rPr lang="en-US" sz="1800" dirty="0"/>
              <a:t>. </a:t>
            </a:r>
          </a:p>
          <a:p>
            <a:pPr marL="285750" lvl="1" indent="-285750">
              <a:lnSpc>
                <a:spcPct val="130000"/>
              </a:lnSpc>
              <a:buFont typeface="Wingdings" pitchFamily="2" charset="2"/>
              <a:buChar char="Ø"/>
            </a:pPr>
            <a:r>
              <a:rPr lang="en-US" sz="1800" dirty="0"/>
              <a:t>Examples: Both sea urchins and fish such as salmon use this method. </a:t>
            </a:r>
          </a:p>
          <a:p>
            <a:pPr marL="285750" indent="-285750">
              <a:lnSpc>
                <a:spcPct val="130000"/>
              </a:lnSpc>
              <a:buFont typeface="Arial" panose="020B0604020202020204" pitchFamily="34" charset="0"/>
              <a:buChar char="•"/>
            </a:pPr>
            <a:r>
              <a:rPr lang="en-US" dirty="0"/>
              <a:t>Can also occur in </a:t>
            </a:r>
            <a:r>
              <a:rPr lang="en-US" u="sng" dirty="0"/>
              <a:t>plants</a:t>
            </a:r>
            <a:r>
              <a:rPr lang="en-US" dirty="0"/>
              <a:t> such as mosses and ferns. </a:t>
            </a:r>
          </a:p>
          <a:p>
            <a:pPr marL="285750" lvl="1" indent="-285750">
              <a:lnSpc>
                <a:spcPct val="130000"/>
              </a:lnSpc>
              <a:buFont typeface="Wingdings" pitchFamily="2" charset="2"/>
              <a:buChar char="Ø"/>
            </a:pPr>
            <a:r>
              <a:rPr lang="en-US" dirty="0"/>
              <a:t>Since many of these plants live in moist environments, water transports their gametes, enabling sperm cells and egg cells to meet.</a:t>
            </a:r>
          </a:p>
        </p:txBody>
      </p:sp>
      <p:sp>
        <p:nvSpPr>
          <p:cNvPr id="83" name="Rectangle 82">
            <a:extLst>
              <a:ext uri="{FF2B5EF4-FFF2-40B4-BE49-F238E27FC236}">
                <a16:creationId xmlns:a16="http://schemas.microsoft.com/office/drawing/2014/main" id="{C1CF7BFC-0A02-4106-88A8-CCC0D9444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5304E59-B4DC-4CA3-89F1-5C88000EB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3167A8C-FFEF-4D1B-8459-E2BB5C04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CA3DFBE-30A6-4BDE-9238-14F3652B4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5DCA835-3A68-4F79-8083-F784410C9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6072" y="3561468"/>
            <a:ext cx="3995928"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12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032C2B-C559-4E19-9B4B-92A1B6BABCAA}"/>
              </a:ext>
            </a:extLst>
          </p:cNvPr>
          <p:cNvPicPr>
            <a:picLocks noChangeAspect="1"/>
          </p:cNvPicPr>
          <p:nvPr/>
        </p:nvPicPr>
        <p:blipFill rotWithShape="1">
          <a:blip r:embed="rId2"/>
          <a:srcRect t="9353" b="5333"/>
          <a:stretch/>
        </p:blipFill>
        <p:spPr>
          <a:xfrm>
            <a:off x="0" y="74560"/>
            <a:ext cx="12192000" cy="6708880"/>
          </a:xfrm>
          <a:prstGeom prst="rect">
            <a:avLst/>
          </a:prstGeom>
          <a:ln>
            <a:noFill/>
          </a:ln>
          <a:effectLst/>
        </p:spPr>
      </p:pic>
    </p:spTree>
    <p:extLst>
      <p:ext uri="{BB962C8B-B14F-4D97-AF65-F5344CB8AC3E}">
        <p14:creationId xmlns:p14="http://schemas.microsoft.com/office/powerpoint/2010/main" val="12505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BE9AE0-06BD-4444-A538-6711902E56F9}"/>
              </a:ext>
            </a:extLst>
          </p:cNvPr>
          <p:cNvSpPr>
            <a:spLocks noGrp="1"/>
          </p:cNvSpPr>
          <p:nvPr>
            <p:ph type="title"/>
          </p:nvPr>
        </p:nvSpPr>
        <p:spPr>
          <a:xfrm>
            <a:off x="4688775" y="-235145"/>
            <a:ext cx="7269479" cy="1154102"/>
          </a:xfrm>
        </p:spPr>
        <p:txBody>
          <a:bodyPr>
            <a:normAutofit/>
          </a:bodyPr>
          <a:lstStyle/>
          <a:p>
            <a:pPr>
              <a:lnSpc>
                <a:spcPct val="140000"/>
              </a:lnSpc>
            </a:pPr>
            <a:r>
              <a:rPr lang="en-US" sz="2300" dirty="0"/>
              <a:t>Cell Division and Chromosome Number</a:t>
            </a:r>
          </a:p>
        </p:txBody>
      </p:sp>
      <p:sp>
        <p:nvSpPr>
          <p:cNvPr id="17" name="Rectangle 1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3D6D1B-2018-1041-B7B1-8CB88508946F}"/>
              </a:ext>
            </a:extLst>
          </p:cNvPr>
          <p:cNvSpPr>
            <a:spLocks noGrp="1"/>
          </p:cNvSpPr>
          <p:nvPr>
            <p:ph idx="1"/>
          </p:nvPr>
        </p:nvSpPr>
        <p:spPr>
          <a:xfrm>
            <a:off x="4921857" y="1154103"/>
            <a:ext cx="6627226" cy="4620492"/>
          </a:xfrm>
        </p:spPr>
        <p:txBody>
          <a:bodyPr anchor="t">
            <a:normAutofit/>
          </a:bodyPr>
          <a:lstStyle/>
          <a:p>
            <a:pPr marL="285750" indent="-285750">
              <a:lnSpc>
                <a:spcPct val="100000"/>
              </a:lnSpc>
              <a:buFont typeface="Arial" panose="020B0604020202020204" pitchFamily="34" charset="0"/>
              <a:buChar char="•"/>
            </a:pPr>
            <a:r>
              <a:rPr lang="en-US" sz="2400" b="0" dirty="0">
                <a:solidFill>
                  <a:schemeClr val="tx1"/>
                </a:solidFill>
              </a:rPr>
              <a:t>If an organism is the result of sexual reproduction, it will have </a:t>
            </a:r>
            <a:r>
              <a:rPr lang="en-US" sz="2400" dirty="0">
                <a:solidFill>
                  <a:schemeClr val="tx1"/>
                </a:solidFill>
                <a:highlight>
                  <a:srgbClr val="FFFF00"/>
                </a:highlight>
              </a:rPr>
              <a:t>2</a:t>
            </a:r>
            <a:r>
              <a:rPr lang="en-US" sz="2400" b="0" dirty="0">
                <a:solidFill>
                  <a:schemeClr val="tx1"/>
                </a:solidFill>
              </a:rPr>
              <a:t> sets of chromosomes. </a:t>
            </a:r>
          </a:p>
          <a:p>
            <a:pPr marL="285750" lvl="1" indent="-285750">
              <a:lnSpc>
                <a:spcPct val="100000"/>
              </a:lnSpc>
              <a:buFont typeface="Arial" panose="020B0604020202020204" pitchFamily="34" charset="0"/>
              <a:buChar char="•"/>
            </a:pPr>
            <a:r>
              <a:rPr lang="en-US" sz="2000" b="0" dirty="0">
                <a:solidFill>
                  <a:schemeClr val="tx1"/>
                </a:solidFill>
              </a:rPr>
              <a:t>One set comes from the mother and one set comes from the father. </a:t>
            </a:r>
          </a:p>
          <a:p>
            <a:pPr marL="285750" lvl="1" indent="-285750">
              <a:lnSpc>
                <a:spcPct val="100000"/>
              </a:lnSpc>
              <a:buFont typeface="Arial" panose="020B0604020202020204" pitchFamily="34" charset="0"/>
              <a:buChar char="•"/>
            </a:pPr>
            <a:r>
              <a:rPr lang="en-US" sz="2000" b="0" dirty="0">
                <a:solidFill>
                  <a:schemeClr val="tx1"/>
                </a:solidFill>
              </a:rPr>
              <a:t>These two sets are called </a:t>
            </a:r>
            <a:r>
              <a:rPr lang="en-US" sz="2000" b="1" dirty="0">
                <a:solidFill>
                  <a:schemeClr val="tx1"/>
                </a:solidFill>
                <a:highlight>
                  <a:srgbClr val="FFFF00"/>
                </a:highlight>
              </a:rPr>
              <a:t>homologous</a:t>
            </a:r>
            <a:r>
              <a:rPr lang="en-US" sz="2000" b="0" dirty="0">
                <a:solidFill>
                  <a:schemeClr val="tx1"/>
                </a:solidFill>
              </a:rPr>
              <a:t> chromosomes. </a:t>
            </a:r>
          </a:p>
          <a:p>
            <a:pPr marL="285750" indent="-285750">
              <a:lnSpc>
                <a:spcPct val="100000"/>
              </a:lnSpc>
              <a:buFont typeface="Arial" panose="020B0604020202020204" pitchFamily="34" charset="0"/>
              <a:buChar char="•"/>
            </a:pPr>
            <a:r>
              <a:rPr lang="en-US" sz="2400" b="0" dirty="0">
                <a:solidFill>
                  <a:schemeClr val="tx1"/>
                </a:solidFill>
              </a:rPr>
              <a:t>Homologous chromosomes carry the same genes, but they may have different </a:t>
            </a:r>
            <a:r>
              <a:rPr lang="en-US" sz="2400" dirty="0">
                <a:solidFill>
                  <a:schemeClr val="tx1"/>
                </a:solidFill>
                <a:highlight>
                  <a:srgbClr val="FFFF00"/>
                </a:highlight>
              </a:rPr>
              <a:t>expressions</a:t>
            </a:r>
            <a:r>
              <a:rPr lang="en-US" sz="2400" b="0" dirty="0">
                <a:solidFill>
                  <a:schemeClr val="tx1"/>
                </a:solidFill>
              </a:rPr>
              <a:t> of that gene.</a:t>
            </a:r>
          </a:p>
          <a:p>
            <a:pPr marL="285750" indent="-285750">
              <a:lnSpc>
                <a:spcPct val="100000"/>
              </a:lnSpc>
              <a:buFont typeface="Arial" panose="020B0604020202020204" pitchFamily="34" charset="0"/>
              <a:buChar char="•"/>
            </a:pPr>
            <a:endParaRPr lang="en-US" sz="2000" b="0" dirty="0">
              <a:solidFill>
                <a:schemeClr val="tx1"/>
              </a:solidFill>
            </a:endParaRPr>
          </a:p>
        </p:txBody>
      </p:sp>
      <p:sp>
        <p:nvSpPr>
          <p:cNvPr id="19" name="Rectangle 1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B4AC8A-305F-3F45-9146-74CC86B06783}"/>
              </a:ext>
            </a:extLst>
          </p:cNvPr>
          <p:cNvPicPr>
            <a:picLocks noChangeAspect="1"/>
          </p:cNvPicPr>
          <p:nvPr/>
        </p:nvPicPr>
        <p:blipFill>
          <a:blip r:embed="rId2"/>
          <a:stretch>
            <a:fillRect/>
          </a:stretch>
        </p:blipFill>
        <p:spPr>
          <a:xfrm>
            <a:off x="566060" y="58455"/>
            <a:ext cx="3479800" cy="6032500"/>
          </a:xfrm>
          <a:prstGeom prst="rect">
            <a:avLst/>
          </a:prstGeom>
        </p:spPr>
      </p:pic>
    </p:spTree>
    <p:extLst>
      <p:ext uri="{BB962C8B-B14F-4D97-AF65-F5344CB8AC3E}">
        <p14:creationId xmlns:p14="http://schemas.microsoft.com/office/powerpoint/2010/main" val="296756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39B3F9-28A0-ED4F-9E38-8E92FFFB2B3E}"/>
              </a:ext>
            </a:extLst>
          </p:cNvPr>
          <p:cNvPicPr>
            <a:picLocks noChangeAspect="1"/>
          </p:cNvPicPr>
          <p:nvPr/>
        </p:nvPicPr>
        <p:blipFill>
          <a:blip r:embed="rId2"/>
          <a:stretch>
            <a:fillRect/>
          </a:stretch>
        </p:blipFill>
        <p:spPr>
          <a:xfrm>
            <a:off x="877638" y="1260958"/>
            <a:ext cx="2702801" cy="4307254"/>
          </a:xfrm>
          <a:prstGeom prst="rect">
            <a:avLst/>
          </a:prstGeom>
        </p:spPr>
      </p:pic>
      <p:sp>
        <p:nvSpPr>
          <p:cNvPr id="13" name="Rectangle 1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CB946F-8988-4416-B230-D30458A8FE05}"/>
              </a:ext>
            </a:extLst>
          </p:cNvPr>
          <p:cNvSpPr>
            <a:spLocks noGrp="1"/>
          </p:cNvSpPr>
          <p:nvPr>
            <p:ph type="title"/>
          </p:nvPr>
        </p:nvSpPr>
        <p:spPr>
          <a:xfrm>
            <a:off x="5009901" y="507086"/>
            <a:ext cx="6627226" cy="1154102"/>
          </a:xfrm>
        </p:spPr>
        <p:txBody>
          <a:bodyPr>
            <a:normAutofit/>
          </a:bodyPr>
          <a:lstStyle/>
          <a:p>
            <a:r>
              <a:rPr lang="en-US" dirty="0"/>
              <a:t>Internal Fertilization</a:t>
            </a:r>
          </a:p>
        </p:txBody>
      </p:sp>
      <p:sp>
        <p:nvSpPr>
          <p:cNvPr id="17" name="Rectangle 1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D4EC77-4288-4E89-A965-D4DAF6C54836}"/>
              </a:ext>
            </a:extLst>
          </p:cNvPr>
          <p:cNvSpPr>
            <a:spLocks noGrp="1"/>
          </p:cNvSpPr>
          <p:nvPr>
            <p:ph idx="1"/>
          </p:nvPr>
        </p:nvSpPr>
        <p:spPr>
          <a:xfrm>
            <a:off x="4851202" y="1500329"/>
            <a:ext cx="7082826" cy="4113406"/>
          </a:xfrm>
        </p:spPr>
        <p:txBody>
          <a:bodyPr anchor="t">
            <a:noAutofit/>
          </a:bodyPr>
          <a:lstStyle/>
          <a:p>
            <a:pPr marL="285750" indent="-285750">
              <a:lnSpc>
                <a:spcPct val="100000"/>
              </a:lnSpc>
              <a:buFont typeface="Arial" panose="020B0604020202020204" pitchFamily="34" charset="0"/>
              <a:buChar char="•"/>
            </a:pPr>
            <a:r>
              <a:rPr lang="en-US" dirty="0"/>
              <a:t>Sperm cells are deposited </a:t>
            </a:r>
            <a:r>
              <a:rPr lang="en-US" u="sng" dirty="0"/>
              <a:t>inside</a:t>
            </a:r>
            <a:r>
              <a:rPr lang="en-US" dirty="0"/>
              <a:t> the female’s body where they meet an egg cell</a:t>
            </a:r>
          </a:p>
          <a:p>
            <a:pPr marL="285750" lvl="1" indent="-285750">
              <a:lnSpc>
                <a:spcPct val="100000"/>
              </a:lnSpc>
              <a:buFont typeface="Wingdings" pitchFamily="2" charset="2"/>
              <a:buChar char="Ø"/>
            </a:pPr>
            <a:r>
              <a:rPr lang="en-US" sz="1800" dirty="0"/>
              <a:t>Ex: Water-dwelling orcas and most land-dwelling animals, such as mountain goats and humans, reproduce by internal fertilization.</a:t>
            </a:r>
          </a:p>
          <a:p>
            <a:pPr marL="285750" indent="-285750">
              <a:lnSpc>
                <a:spcPct val="100000"/>
              </a:lnSpc>
              <a:buFont typeface="Arial" panose="020B0604020202020204" pitchFamily="34" charset="0"/>
              <a:buChar char="•"/>
            </a:pPr>
            <a:r>
              <a:rPr lang="en-US" b="0" dirty="0"/>
              <a:t>Once a single sperm has penetrated an egg cell, the egg cell membrane changes its electrical charge, which produces chemical reactions that prevent any more sperm from entering the egg. </a:t>
            </a:r>
          </a:p>
          <a:p>
            <a:pPr marL="285750" indent="-285750">
              <a:lnSpc>
                <a:spcPct val="100000"/>
              </a:lnSpc>
              <a:buFont typeface="Arial" panose="020B0604020202020204" pitchFamily="34" charset="0"/>
              <a:buChar char="•"/>
            </a:pPr>
            <a:r>
              <a:rPr lang="en-US" b="0" dirty="0"/>
              <a:t>Preventing the entrance of more than one sperm ensures that only one set of male chromosomes can unite with chromosomes in the nucleus of the egg cell. </a:t>
            </a:r>
          </a:p>
        </p:txBody>
      </p:sp>
      <p:sp>
        <p:nvSpPr>
          <p:cNvPr id="19" name="Rectangle 1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04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1895A1-79E7-AF4E-BC98-7E8DC45515E4}"/>
              </a:ext>
            </a:extLst>
          </p:cNvPr>
          <p:cNvPicPr>
            <a:picLocks noChangeAspect="1"/>
          </p:cNvPicPr>
          <p:nvPr/>
        </p:nvPicPr>
        <p:blipFill>
          <a:blip r:embed="rId2"/>
          <a:stretch>
            <a:fillRect/>
          </a:stretch>
        </p:blipFill>
        <p:spPr>
          <a:xfrm>
            <a:off x="1168521" y="0"/>
            <a:ext cx="9854957" cy="6858000"/>
          </a:xfrm>
          <a:prstGeom prst="rect">
            <a:avLst/>
          </a:prstGeom>
        </p:spPr>
      </p:pic>
    </p:spTree>
    <p:extLst>
      <p:ext uri="{BB962C8B-B14F-4D97-AF65-F5344CB8AC3E}">
        <p14:creationId xmlns:p14="http://schemas.microsoft.com/office/powerpoint/2010/main" val="1525851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75" name="Rectangle 7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0"/>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95508"/>
            <a:ext cx="7582419"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0117A-A786-4699-8D55-4540048500EF}"/>
              </a:ext>
            </a:extLst>
          </p:cNvPr>
          <p:cNvSpPr>
            <a:spLocks noGrp="1"/>
          </p:cNvSpPr>
          <p:nvPr>
            <p:ph type="title"/>
          </p:nvPr>
        </p:nvSpPr>
        <p:spPr>
          <a:xfrm>
            <a:off x="1139589" y="1709530"/>
            <a:ext cx="5837464" cy="3311479"/>
          </a:xfrm>
        </p:spPr>
        <p:txBody>
          <a:bodyPr vert="horz" lIns="109728" tIns="109728" rIns="109728" bIns="91440" rtlCol="0" anchor="b">
            <a:normAutofit/>
          </a:bodyPr>
          <a:lstStyle/>
          <a:p>
            <a:pPr algn="l">
              <a:lnSpc>
                <a:spcPct val="115000"/>
              </a:lnSpc>
            </a:pPr>
            <a:r>
              <a:rPr lang="en-US" sz="5100" b="0" cap="all">
                <a:solidFill>
                  <a:schemeClr val="tx2"/>
                </a:solidFill>
              </a:rPr>
              <a:t>Sexual Reproduction in Plants</a:t>
            </a:r>
          </a:p>
        </p:txBody>
      </p:sp>
      <p:pic>
        <p:nvPicPr>
          <p:cNvPr id="1026" name="Picture 2" descr="artyly Non-Slip Mat Green Plant Cactus Hug Cute Cartoon Couple in Love  Valentine's Day Funny Durable Mat 23.6 x 15.7 Inches: Amazon.co.uk: Kitchen  &amp; Home">
            <a:extLst>
              <a:ext uri="{FF2B5EF4-FFF2-40B4-BE49-F238E27FC236}">
                <a16:creationId xmlns:a16="http://schemas.microsoft.com/office/drawing/2014/main" id="{93509C13-D3BB-7948-B1DA-2A55DEF844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57" r="16912" b="2"/>
          <a:stretch/>
        </p:blipFill>
        <p:spPr bwMode="auto">
          <a:xfrm>
            <a:off x="7585467" y="1074544"/>
            <a:ext cx="4606533" cy="5069861"/>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059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pollen meme">
            <a:extLst>
              <a:ext uri="{FF2B5EF4-FFF2-40B4-BE49-F238E27FC236}">
                <a16:creationId xmlns:a16="http://schemas.microsoft.com/office/drawing/2014/main" id="{63DB8812-3ADA-4379-9684-B08FCD37BB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75" r="5956" b="2"/>
          <a:stretch/>
        </p:blipFill>
        <p:spPr bwMode="auto">
          <a:xfrm>
            <a:off x="564646" y="1541655"/>
            <a:ext cx="3328786" cy="374586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9B628-D105-488B-833D-62422DDBD009}"/>
              </a:ext>
            </a:extLst>
          </p:cNvPr>
          <p:cNvSpPr>
            <a:spLocks noGrp="1"/>
          </p:cNvSpPr>
          <p:nvPr>
            <p:ph type="title"/>
          </p:nvPr>
        </p:nvSpPr>
        <p:spPr>
          <a:xfrm>
            <a:off x="4776037" y="644673"/>
            <a:ext cx="6627226" cy="877465"/>
          </a:xfrm>
        </p:spPr>
        <p:txBody>
          <a:bodyPr>
            <a:normAutofit fontScale="90000"/>
          </a:bodyPr>
          <a:lstStyle/>
          <a:p>
            <a:r>
              <a:rPr lang="en-US" dirty="0"/>
              <a:t>Pollination</a:t>
            </a:r>
          </a:p>
        </p:txBody>
      </p:sp>
      <p:sp>
        <p:nvSpPr>
          <p:cNvPr id="17" name="Rectangle 1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AC3928-670A-434D-A138-38F3A3C50069}"/>
              </a:ext>
            </a:extLst>
          </p:cNvPr>
          <p:cNvSpPr>
            <a:spLocks noGrp="1"/>
          </p:cNvSpPr>
          <p:nvPr>
            <p:ph idx="1"/>
          </p:nvPr>
        </p:nvSpPr>
        <p:spPr>
          <a:xfrm>
            <a:off x="4672441" y="1580330"/>
            <a:ext cx="7302147" cy="4336375"/>
          </a:xfrm>
        </p:spPr>
        <p:txBody>
          <a:bodyPr anchor="t">
            <a:noAutofit/>
          </a:bodyPr>
          <a:lstStyle/>
          <a:p>
            <a:pPr marL="285750" indent="-285750">
              <a:lnSpc>
                <a:spcPct val="130000"/>
              </a:lnSpc>
              <a:buFont typeface="Arial" panose="020B0604020202020204" pitchFamily="34" charset="0"/>
              <a:buChar char="•"/>
            </a:pPr>
            <a:r>
              <a:rPr lang="en-US" b="0" dirty="0"/>
              <a:t>Pollination is the transfer of male gametes in structures called </a:t>
            </a:r>
            <a:r>
              <a:rPr lang="en-US" dirty="0"/>
              <a:t>pollen</a:t>
            </a:r>
            <a:r>
              <a:rPr lang="en-US" b="0" dirty="0"/>
              <a:t> from the male reproductive part of a plant to the female reproductive part of a plant. </a:t>
            </a:r>
          </a:p>
          <a:p>
            <a:pPr marL="285750" indent="-285750">
              <a:lnSpc>
                <a:spcPct val="130000"/>
              </a:lnSpc>
              <a:buFont typeface="Arial" panose="020B0604020202020204" pitchFamily="34" charset="0"/>
              <a:buChar char="•"/>
            </a:pPr>
            <a:r>
              <a:rPr lang="en-US" b="0" dirty="0"/>
              <a:t>Pollen grains carry the sperm cells in a protective case to the </a:t>
            </a:r>
            <a:r>
              <a:rPr lang="en-US" dirty="0"/>
              <a:t>ovules</a:t>
            </a:r>
            <a:r>
              <a:rPr lang="en-US" b="0" dirty="0"/>
              <a:t>, which are the female plant structures that contain the egg cells.</a:t>
            </a:r>
          </a:p>
          <a:p>
            <a:pPr marL="285750" indent="-285750">
              <a:lnSpc>
                <a:spcPct val="130000"/>
              </a:lnSpc>
              <a:buFont typeface="Arial" panose="020B0604020202020204" pitchFamily="34" charset="0"/>
              <a:buChar char="•"/>
            </a:pPr>
            <a:r>
              <a:rPr lang="en-US" b="0" dirty="0"/>
              <a:t> The reproductive organ of the male is the </a:t>
            </a:r>
            <a:r>
              <a:rPr lang="en-US" dirty="0"/>
              <a:t>stamen</a:t>
            </a:r>
            <a:r>
              <a:rPr lang="en-US" b="0" dirty="0"/>
              <a:t>. </a:t>
            </a:r>
          </a:p>
          <a:p>
            <a:pPr marL="285750" indent="-285750">
              <a:lnSpc>
                <a:spcPct val="130000"/>
              </a:lnSpc>
              <a:buFont typeface="Arial" panose="020B0604020202020204" pitchFamily="34" charset="0"/>
              <a:buChar char="•"/>
            </a:pPr>
            <a:r>
              <a:rPr lang="en-US" b="0" dirty="0"/>
              <a:t>The reproductive organ of the female is the </a:t>
            </a:r>
            <a:r>
              <a:rPr lang="en-US" dirty="0"/>
              <a:t>pistil</a:t>
            </a:r>
          </a:p>
        </p:txBody>
      </p:sp>
      <p:sp>
        <p:nvSpPr>
          <p:cNvPr id="19" name="Rectangle 1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57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F23EF37-19EC-4973-A7AF-4BBF68646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3">
            <a:extLst>
              <a:ext uri="{FF2B5EF4-FFF2-40B4-BE49-F238E27FC236}">
                <a16:creationId xmlns:a16="http://schemas.microsoft.com/office/drawing/2014/main" id="{1E2C3DC8-F1D0-439A-814D-85A9E82FC92A}"/>
              </a:ext>
            </a:extLst>
          </p:cNvPr>
          <p:cNvPicPr>
            <a:picLocks noChangeAspect="1"/>
          </p:cNvPicPr>
          <p:nvPr/>
        </p:nvPicPr>
        <p:blipFill rotWithShape="1">
          <a:blip r:embed="rId2"/>
          <a:srcRect r="4" b="6663"/>
          <a:stretch/>
        </p:blipFill>
        <p:spPr>
          <a:xfrm>
            <a:off x="641276" y="557186"/>
            <a:ext cx="4013020" cy="2228759"/>
          </a:xfrm>
          <a:prstGeom prst="rect">
            <a:avLst/>
          </a:prstGeom>
        </p:spPr>
      </p:pic>
      <p:pic>
        <p:nvPicPr>
          <p:cNvPr id="1028" name="Picture 4" descr="Image result for pollen">
            <a:extLst>
              <a:ext uri="{FF2B5EF4-FFF2-40B4-BE49-F238E27FC236}">
                <a16:creationId xmlns:a16="http://schemas.microsoft.com/office/drawing/2014/main" id="{5FF0888C-D2DD-4777-8041-3A50180ACD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33" r="1" b="11737"/>
          <a:stretch/>
        </p:blipFill>
        <p:spPr bwMode="auto">
          <a:xfrm>
            <a:off x="643467" y="2957665"/>
            <a:ext cx="4010830" cy="33431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ollen">
            <a:extLst>
              <a:ext uri="{FF2B5EF4-FFF2-40B4-BE49-F238E27FC236}">
                <a16:creationId xmlns:a16="http://schemas.microsoft.com/office/drawing/2014/main" id="{756EBB8B-6EF9-4E3A-9B85-E2142D2749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54" r="1" b="1"/>
          <a:stretch/>
        </p:blipFill>
        <p:spPr bwMode="auto">
          <a:xfrm>
            <a:off x="4846823" y="557189"/>
            <a:ext cx="6701710" cy="574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67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EA2CC94-B45F-A84A-A5E6-4AD917F81842}"/>
              </a:ext>
            </a:extLst>
          </p:cNvPr>
          <p:cNvPicPr>
            <a:picLocks noChangeAspect="1"/>
          </p:cNvPicPr>
          <p:nvPr/>
        </p:nvPicPr>
        <p:blipFill>
          <a:blip r:embed="rId2"/>
          <a:stretch>
            <a:fillRect/>
          </a:stretch>
        </p:blipFill>
        <p:spPr>
          <a:xfrm>
            <a:off x="312599" y="1483934"/>
            <a:ext cx="3881588" cy="4500392"/>
          </a:xfrm>
          <a:prstGeom prst="rect">
            <a:avLst/>
          </a:prstGeom>
        </p:spPr>
      </p:pic>
      <p:sp>
        <p:nvSpPr>
          <p:cNvPr id="53" name="Rectangle 5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9B628-D105-488B-833D-62422DDBD009}"/>
              </a:ext>
            </a:extLst>
          </p:cNvPr>
          <p:cNvSpPr>
            <a:spLocks noGrp="1"/>
          </p:cNvSpPr>
          <p:nvPr>
            <p:ph type="title"/>
          </p:nvPr>
        </p:nvSpPr>
        <p:spPr>
          <a:xfrm>
            <a:off x="-2" y="624226"/>
            <a:ext cx="4857849" cy="970839"/>
          </a:xfrm>
        </p:spPr>
        <p:txBody>
          <a:bodyPr>
            <a:normAutofit/>
          </a:bodyPr>
          <a:lstStyle/>
          <a:p>
            <a:r>
              <a:rPr lang="en-US" sz="3500" dirty="0"/>
              <a:t>Pollen Transport</a:t>
            </a:r>
          </a:p>
        </p:txBody>
      </p:sp>
      <p:sp>
        <p:nvSpPr>
          <p:cNvPr id="57" name="Rectangle 5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AC3928-670A-434D-A138-38F3A3C50069}"/>
              </a:ext>
            </a:extLst>
          </p:cNvPr>
          <p:cNvSpPr>
            <a:spLocks noGrp="1"/>
          </p:cNvSpPr>
          <p:nvPr>
            <p:ph idx="1"/>
          </p:nvPr>
        </p:nvSpPr>
        <p:spPr>
          <a:xfrm>
            <a:off x="4703682" y="761757"/>
            <a:ext cx="7239664" cy="5713162"/>
          </a:xfrm>
        </p:spPr>
        <p:txBody>
          <a:bodyPr anchor="t">
            <a:noAutofit/>
          </a:bodyPr>
          <a:lstStyle/>
          <a:p>
            <a:pPr marL="342900" indent="-342900">
              <a:lnSpc>
                <a:spcPct val="130000"/>
              </a:lnSpc>
              <a:buFont typeface="Arial" panose="020B0604020202020204" pitchFamily="34" charset="0"/>
              <a:buChar char="•"/>
            </a:pPr>
            <a:r>
              <a:rPr lang="en-CA" sz="2000" b="0" dirty="0"/>
              <a:t>Some flowering plants (ex willow, hazelnut) have flowers that do not have petals. Plants like these release their pollen into the </a:t>
            </a:r>
            <a:r>
              <a:rPr lang="en-CA" sz="2000" dirty="0"/>
              <a:t>air</a:t>
            </a:r>
            <a:r>
              <a:rPr lang="en-CA" sz="2000" b="0" dirty="0"/>
              <a:t> so that the </a:t>
            </a:r>
            <a:r>
              <a:rPr lang="en-CA" sz="2000" dirty="0"/>
              <a:t>wind</a:t>
            </a:r>
            <a:r>
              <a:rPr lang="en-CA" sz="2000" b="0" dirty="0"/>
              <a:t> can carry the pollen to the female reproductive parts of other flowers </a:t>
            </a:r>
          </a:p>
          <a:p>
            <a:pPr marL="342900" indent="-342900">
              <a:lnSpc>
                <a:spcPct val="130000"/>
              </a:lnSpc>
              <a:buFont typeface="Arial" panose="020B0604020202020204" pitchFamily="34" charset="0"/>
              <a:buChar char="•"/>
            </a:pPr>
            <a:r>
              <a:rPr lang="en-CA" sz="2000" b="0" dirty="0"/>
              <a:t>Genetic variation is </a:t>
            </a:r>
            <a:r>
              <a:rPr lang="en-CA" sz="2000" dirty="0"/>
              <a:t>maintained</a:t>
            </a:r>
            <a:r>
              <a:rPr lang="en-CA" sz="2000" b="0" dirty="0"/>
              <a:t> because seeds are often enclosed in a fruit that can be transported </a:t>
            </a:r>
            <a:r>
              <a:rPr lang="en-CA" sz="2000" dirty="0"/>
              <a:t>away</a:t>
            </a:r>
            <a:r>
              <a:rPr lang="en-CA" sz="2000" b="0" dirty="0"/>
              <a:t> from the parent plant by animals who eat the fruit. Since many seeds have a tough outer coat, they are often not digested by animals. As a result, the embryo may survive, grow, and reproduce away from the parent. </a:t>
            </a:r>
          </a:p>
        </p:txBody>
      </p:sp>
      <p:sp>
        <p:nvSpPr>
          <p:cNvPr id="59" name="Rectangle 5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16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dissolv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20F7F6-7725-A042-9ADB-8CFBEDC359B7}"/>
              </a:ext>
            </a:extLst>
          </p:cNvPr>
          <p:cNvPicPr>
            <a:picLocks noChangeAspect="1"/>
          </p:cNvPicPr>
          <p:nvPr/>
        </p:nvPicPr>
        <p:blipFill>
          <a:blip r:embed="rId2"/>
          <a:stretch>
            <a:fillRect/>
          </a:stretch>
        </p:blipFill>
        <p:spPr>
          <a:xfrm>
            <a:off x="462123" y="2306306"/>
            <a:ext cx="3816819" cy="3540098"/>
          </a:xfrm>
          <a:prstGeom prst="rect">
            <a:avLst/>
          </a:prstGeom>
        </p:spPr>
      </p:pic>
      <p:sp>
        <p:nvSpPr>
          <p:cNvPr id="53" name="Rectangle 5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9B628-D105-488B-833D-62422DDBD009}"/>
              </a:ext>
            </a:extLst>
          </p:cNvPr>
          <p:cNvSpPr>
            <a:spLocks noGrp="1"/>
          </p:cNvSpPr>
          <p:nvPr>
            <p:ph type="title"/>
          </p:nvPr>
        </p:nvSpPr>
        <p:spPr>
          <a:xfrm>
            <a:off x="0" y="889185"/>
            <a:ext cx="6627226" cy="1154102"/>
          </a:xfrm>
        </p:spPr>
        <p:txBody>
          <a:bodyPr>
            <a:normAutofit/>
          </a:bodyPr>
          <a:lstStyle/>
          <a:p>
            <a:r>
              <a:rPr lang="en-US" sz="3500" dirty="0"/>
              <a:t>Pollen Transport</a:t>
            </a:r>
          </a:p>
        </p:txBody>
      </p:sp>
      <p:sp>
        <p:nvSpPr>
          <p:cNvPr id="57" name="Rectangle 5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AC3928-670A-434D-A138-38F3A3C50069}"/>
              </a:ext>
            </a:extLst>
          </p:cNvPr>
          <p:cNvSpPr>
            <a:spLocks noGrp="1"/>
          </p:cNvSpPr>
          <p:nvPr>
            <p:ph idx="1"/>
          </p:nvPr>
        </p:nvSpPr>
        <p:spPr>
          <a:xfrm>
            <a:off x="4483637" y="687559"/>
            <a:ext cx="7650798" cy="5740872"/>
          </a:xfrm>
        </p:spPr>
        <p:txBody>
          <a:bodyPr anchor="t">
            <a:noAutofit/>
          </a:bodyPr>
          <a:lstStyle/>
          <a:p>
            <a:pPr marL="285750" indent="-285750">
              <a:lnSpc>
                <a:spcPct val="130000"/>
              </a:lnSpc>
              <a:buFont typeface="Arial" panose="020B0604020202020204" pitchFamily="34" charset="0"/>
              <a:buChar char="•"/>
            </a:pPr>
            <a:r>
              <a:rPr lang="en-CA" sz="1700" b="0" dirty="0"/>
              <a:t>Some plants (ex Douglas fir) don’t have flowers. Sperm and egg cells are produced in male &amp; female </a:t>
            </a:r>
            <a:r>
              <a:rPr lang="en-CA" sz="1700" dirty="0"/>
              <a:t>cones</a:t>
            </a:r>
            <a:r>
              <a:rPr lang="en-CA" sz="1700" b="0" dirty="0"/>
              <a:t>. </a:t>
            </a:r>
          </a:p>
          <a:p>
            <a:pPr marL="285750" indent="-285750">
              <a:lnSpc>
                <a:spcPct val="130000"/>
              </a:lnSpc>
              <a:buFont typeface="Arial" panose="020B0604020202020204" pitchFamily="34" charset="0"/>
              <a:buChar char="•"/>
            </a:pPr>
            <a:r>
              <a:rPr lang="en-CA" sz="1700" b="0" dirty="0"/>
              <a:t>Such cone-bearing plants are called </a:t>
            </a:r>
            <a:r>
              <a:rPr lang="en-CA" sz="1700" dirty="0"/>
              <a:t>conifers</a:t>
            </a:r>
            <a:r>
              <a:rPr lang="en-CA" sz="1700" b="0" dirty="0"/>
              <a:t>. </a:t>
            </a:r>
          </a:p>
          <a:p>
            <a:pPr marL="285750" indent="-285750">
              <a:lnSpc>
                <a:spcPct val="130000"/>
              </a:lnSpc>
              <a:buFont typeface="Arial" panose="020B0604020202020204" pitchFamily="34" charset="0"/>
              <a:buChar char="•"/>
            </a:pPr>
            <a:r>
              <a:rPr lang="en-CA" sz="1700" b="0" dirty="0"/>
              <a:t>Pollen is released from the </a:t>
            </a:r>
            <a:r>
              <a:rPr lang="en-CA" sz="1700" dirty="0"/>
              <a:t>male</a:t>
            </a:r>
            <a:r>
              <a:rPr lang="en-CA" sz="1700" b="0" dirty="0"/>
              <a:t> cones and is carried by the </a:t>
            </a:r>
            <a:r>
              <a:rPr lang="en-CA" sz="1700" dirty="0"/>
              <a:t>wind</a:t>
            </a:r>
            <a:r>
              <a:rPr lang="en-CA" sz="1700" b="0" dirty="0"/>
              <a:t> to the female cones. </a:t>
            </a:r>
          </a:p>
          <a:p>
            <a:pPr marL="285750" indent="-285750">
              <a:lnSpc>
                <a:spcPct val="130000"/>
              </a:lnSpc>
              <a:buFont typeface="Arial" panose="020B0604020202020204" pitchFamily="34" charset="0"/>
              <a:buChar char="•"/>
            </a:pPr>
            <a:r>
              <a:rPr lang="en-CA" sz="1700" b="0" dirty="0"/>
              <a:t>The embryo is protected within </a:t>
            </a:r>
            <a:r>
              <a:rPr lang="en-CA" sz="1700" dirty="0"/>
              <a:t>seeds</a:t>
            </a:r>
            <a:r>
              <a:rPr lang="en-CA" sz="1700" b="0" dirty="0"/>
              <a:t> in the female cone and completes its development there. The winged seeds that are eventually released are often transported by birds and small animals to new locations</a:t>
            </a:r>
          </a:p>
          <a:p>
            <a:pPr marL="285750" indent="-285750">
              <a:lnSpc>
                <a:spcPct val="130000"/>
              </a:lnSpc>
              <a:buFont typeface="Arial" panose="020B0604020202020204" pitchFamily="34" charset="0"/>
              <a:buChar char="•"/>
            </a:pPr>
            <a:r>
              <a:rPr lang="en-CA" sz="1700" b="0" dirty="0"/>
              <a:t>Since genes are reshuffled in meiosis during the production of egg and sperm cells, new Douglas fir trees may be resistant to disease or insect infestation. As a result, trees that survive with these favourable characteristics can pass them on to their offspring. </a:t>
            </a:r>
          </a:p>
        </p:txBody>
      </p:sp>
      <p:sp>
        <p:nvSpPr>
          <p:cNvPr id="59" name="Rectangle 5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5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ssolv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A31039-B0BE-C748-93BA-F0DB02B8FFE7}"/>
              </a:ext>
            </a:extLst>
          </p:cNvPr>
          <p:cNvSpPr txBox="1"/>
          <p:nvPr/>
        </p:nvSpPr>
        <p:spPr>
          <a:xfrm>
            <a:off x="2208628" y="1969477"/>
            <a:ext cx="5753686" cy="369332"/>
          </a:xfrm>
          <a:prstGeom prst="rect">
            <a:avLst/>
          </a:prstGeom>
          <a:noFill/>
        </p:spPr>
        <p:txBody>
          <a:bodyPr wrap="square" rtlCol="0">
            <a:spAutoFit/>
          </a:bodyPr>
          <a:lstStyle/>
          <a:p>
            <a:r>
              <a:rPr lang="en-US" i="1" dirty="0"/>
              <a:t>We </a:t>
            </a:r>
            <a:r>
              <a:rPr lang="en-US" i="1" u="sng" dirty="0"/>
              <a:t>aren’t</a:t>
            </a:r>
            <a:r>
              <a:rPr lang="en-US" i="1" dirty="0"/>
              <a:t> studying embryonic development</a:t>
            </a:r>
          </a:p>
        </p:txBody>
      </p:sp>
    </p:spTree>
    <p:extLst>
      <p:ext uri="{BB962C8B-B14F-4D97-AF65-F5344CB8AC3E}">
        <p14:creationId xmlns:p14="http://schemas.microsoft.com/office/powerpoint/2010/main" val="791188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59E90-C2E6-4C7B-B62A-9A39E4D13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1B2979-9B0F-4F3C-A912-A0A5339D7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0"/>
            <a:ext cx="1000102" cy="422446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D88D065-482C-41CF-99A2-50EFB1B94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626" y="1616940"/>
            <a:ext cx="11190374" cy="418256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714055-1DFA-0A49-9B65-3536AF3F62FF}"/>
              </a:ext>
            </a:extLst>
          </p:cNvPr>
          <p:cNvSpPr>
            <a:spLocks noGrp="1"/>
          </p:cNvSpPr>
          <p:nvPr>
            <p:ph type="title"/>
          </p:nvPr>
        </p:nvSpPr>
        <p:spPr>
          <a:xfrm>
            <a:off x="2153418" y="418901"/>
            <a:ext cx="5408670" cy="1054972"/>
          </a:xfrm>
        </p:spPr>
        <p:txBody>
          <a:bodyPr>
            <a:normAutofit/>
          </a:bodyPr>
          <a:lstStyle/>
          <a:p>
            <a:r>
              <a:rPr lang="en-US" sz="3200" dirty="0"/>
              <a:t>Chromosome Number</a:t>
            </a:r>
          </a:p>
        </p:txBody>
      </p:sp>
      <p:sp>
        <p:nvSpPr>
          <p:cNvPr id="15" name="Rectangle 14">
            <a:extLst>
              <a:ext uri="{FF2B5EF4-FFF2-40B4-BE49-F238E27FC236}">
                <a16:creationId xmlns:a16="http://schemas.microsoft.com/office/drawing/2014/main" id="{E0B15B07-5DFC-49A7-83E7-33AE560DD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89632" y="3669992"/>
            <a:ext cx="4224528"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E1A6E1-A101-407D-9872-0506425C7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974" y="0"/>
            <a:ext cx="4667026" cy="1631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49E4F89-BD43-4E3D-88E8-6C7E8AA9F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7EC33D-186F-A34B-B32A-A3A25C995E61}"/>
              </a:ext>
            </a:extLst>
          </p:cNvPr>
          <p:cNvSpPr>
            <a:spLocks noGrp="1"/>
          </p:cNvSpPr>
          <p:nvPr>
            <p:ph idx="1"/>
          </p:nvPr>
        </p:nvSpPr>
        <p:spPr>
          <a:xfrm>
            <a:off x="1054636" y="1738237"/>
            <a:ext cx="6260894" cy="4033135"/>
          </a:xfrm>
        </p:spPr>
        <p:txBody>
          <a:bodyPr anchor="t">
            <a:normAutofit/>
          </a:bodyPr>
          <a:lstStyle/>
          <a:p>
            <a:pPr marL="285750" indent="-285750">
              <a:lnSpc>
                <a:spcPct val="120000"/>
              </a:lnSpc>
              <a:buFont typeface="Arial" panose="020B0604020202020204" pitchFamily="34" charset="0"/>
              <a:buChar char="•"/>
              <a:defRPr/>
            </a:pPr>
            <a:r>
              <a:rPr lang="en-US" b="0" dirty="0"/>
              <a:t>Normal body cells have a </a:t>
            </a:r>
            <a:r>
              <a:rPr lang="en-US" dirty="0">
                <a:highlight>
                  <a:srgbClr val="FFFF00"/>
                </a:highlight>
              </a:rPr>
              <a:t>diploid</a:t>
            </a:r>
            <a:r>
              <a:rPr lang="en-US" b="0" dirty="0"/>
              <a:t> chromosome number </a:t>
            </a:r>
          </a:p>
          <a:p>
            <a:pPr marL="285750" indent="-285750">
              <a:lnSpc>
                <a:spcPct val="120000"/>
              </a:lnSpc>
              <a:buFont typeface="Arial" panose="020B0604020202020204" pitchFamily="34" charset="0"/>
              <a:buChar char="•"/>
              <a:defRPr/>
            </a:pPr>
            <a:r>
              <a:rPr lang="en-US" b="0" dirty="0"/>
              <a:t>Diploid means there are </a:t>
            </a:r>
            <a:r>
              <a:rPr lang="en-US" dirty="0">
                <a:highlight>
                  <a:srgbClr val="FFFF00"/>
                </a:highlight>
              </a:rPr>
              <a:t>two</a:t>
            </a:r>
            <a:r>
              <a:rPr lang="en-US" b="0" dirty="0"/>
              <a:t> of each kind of chromosome in each cell </a:t>
            </a:r>
          </a:p>
          <a:p>
            <a:pPr marL="285750" indent="-285750">
              <a:lnSpc>
                <a:spcPct val="120000"/>
              </a:lnSpc>
              <a:buFont typeface="Arial" panose="020B0604020202020204" pitchFamily="34" charset="0"/>
              <a:buChar char="•"/>
              <a:defRPr/>
            </a:pPr>
            <a:r>
              <a:rPr lang="en-US" b="0" dirty="0"/>
              <a:t>They occur in </a:t>
            </a:r>
            <a:r>
              <a:rPr lang="en-US" dirty="0">
                <a:highlight>
                  <a:srgbClr val="FFFF00"/>
                </a:highlight>
              </a:rPr>
              <a:t>pairs</a:t>
            </a:r>
          </a:p>
          <a:p>
            <a:pPr marL="285750" indent="-285750">
              <a:lnSpc>
                <a:spcPct val="120000"/>
              </a:lnSpc>
              <a:buFont typeface="Arial" panose="020B0604020202020204" pitchFamily="34" charset="0"/>
              <a:buChar char="•"/>
            </a:pPr>
            <a:r>
              <a:rPr lang="ja-JP" altLang="en-US" b="0"/>
              <a:t>“</a:t>
            </a:r>
            <a:r>
              <a:rPr lang="en-US" b="0" i="1" dirty="0">
                <a:latin typeface="Arial" panose="020B0604020202020204" pitchFamily="34" charset="0"/>
                <a:cs typeface="Arial" panose="020B0604020202020204" pitchFamily="34" charset="0"/>
              </a:rPr>
              <a:t>n</a:t>
            </a:r>
            <a:r>
              <a:rPr lang="ja-JP" altLang="en-US" b="0"/>
              <a:t>”</a:t>
            </a:r>
            <a:r>
              <a:rPr lang="en-US" b="0" dirty="0"/>
              <a:t> is the number of </a:t>
            </a:r>
            <a:r>
              <a:rPr lang="en-US" dirty="0">
                <a:highlight>
                  <a:srgbClr val="FFFF00"/>
                </a:highlight>
              </a:rPr>
              <a:t>different</a:t>
            </a:r>
            <a:r>
              <a:rPr lang="en-US" b="0" dirty="0"/>
              <a:t> chromosomes an organism has, so diploid is represented as </a:t>
            </a:r>
            <a:r>
              <a:rPr lang="en-US" sz="1900" dirty="0"/>
              <a:t>2</a:t>
            </a:r>
            <a:r>
              <a:rPr lang="en-US" sz="1900" i="1" dirty="0">
                <a:latin typeface="Arial" panose="020B0604020202020204" pitchFamily="34" charset="0"/>
                <a:cs typeface="Arial" panose="020B0604020202020204" pitchFamily="34" charset="0"/>
              </a:rPr>
              <a:t>n</a:t>
            </a:r>
            <a:endParaRPr lang="en-US" sz="1900"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en-US" b="0" dirty="0"/>
              <a:t>Humans are 2</a:t>
            </a:r>
            <a:r>
              <a:rPr lang="en-US" b="0" i="1" dirty="0">
                <a:latin typeface="Arial" panose="020B0604020202020204" pitchFamily="34" charset="0"/>
                <a:cs typeface="Arial" panose="020B0604020202020204" pitchFamily="34" charset="0"/>
              </a:rPr>
              <a:t>n</a:t>
            </a:r>
            <a:r>
              <a:rPr lang="en-US" b="0" dirty="0"/>
              <a:t> (aka diploid) because we have 2 of each kind of chromosome.</a:t>
            </a:r>
          </a:p>
          <a:p>
            <a:pPr>
              <a:lnSpc>
                <a:spcPct val="120000"/>
              </a:lnSpc>
              <a:defRPr/>
            </a:pPr>
            <a:endParaRPr lang="en-US" dirty="0">
              <a:solidFill>
                <a:srgbClr val="008000"/>
              </a:solidFill>
              <a:latin typeface="Corbel" charset="0"/>
            </a:endParaRPr>
          </a:p>
          <a:p>
            <a:pPr marL="285750" indent="-285750">
              <a:lnSpc>
                <a:spcPct val="120000"/>
              </a:lnSpc>
              <a:buFont typeface="Arial" panose="020B0604020202020204" pitchFamily="34" charset="0"/>
              <a:buChar char="•"/>
              <a:defRPr/>
            </a:pPr>
            <a:endParaRPr lang="en-US" b="0" dirty="0"/>
          </a:p>
          <a:p>
            <a:pPr marL="285750" indent="-285750">
              <a:lnSpc>
                <a:spcPct val="120000"/>
              </a:lnSpc>
              <a:buFont typeface="Arial" panose="020B0604020202020204" pitchFamily="34" charset="0"/>
              <a:buChar char="•"/>
            </a:pPr>
            <a:endParaRPr lang="en-US" b="0" dirty="0"/>
          </a:p>
        </p:txBody>
      </p:sp>
      <p:sp>
        <p:nvSpPr>
          <p:cNvPr id="21" name="Rectangle 20">
            <a:extLst>
              <a:ext uri="{FF2B5EF4-FFF2-40B4-BE49-F238E27FC236}">
                <a16:creationId xmlns:a16="http://schemas.microsoft.com/office/drawing/2014/main" id="{71153701-84AC-48F8-BF95-FD091301A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842394"/>
            <a:ext cx="7498081" cy="100924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25FF1E9-6522-482B-A20C-EA7AF7CAA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60CEDF7-1225-4242-8C30-EA518372A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7995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E9CE67-105E-2C4E-BB21-E9E61CAE201F}"/>
              </a:ext>
            </a:extLst>
          </p:cNvPr>
          <p:cNvSpPr txBox="1"/>
          <p:nvPr/>
        </p:nvSpPr>
        <p:spPr>
          <a:xfrm rot="20709335">
            <a:off x="4634562" y="3177976"/>
            <a:ext cx="1821974" cy="369332"/>
          </a:xfrm>
          <a:prstGeom prst="rect">
            <a:avLst/>
          </a:prstGeom>
          <a:noFill/>
        </p:spPr>
        <p:txBody>
          <a:bodyPr wrap="none" rtlCol="0">
            <a:spAutoFit/>
          </a:bodyPr>
          <a:lstStyle/>
          <a:p>
            <a:r>
              <a:rPr lang="en-US" dirty="0">
                <a:solidFill>
                  <a:srgbClr val="FF0000"/>
                </a:solidFill>
              </a:rPr>
              <a:t>Prefix “di” </a:t>
            </a:r>
            <a:r>
              <a:rPr lang="en-US" dirty="0">
                <a:solidFill>
                  <a:srgbClr val="FF0000"/>
                </a:solidFill>
                <a:sym typeface="Wingdings" pitchFamily="2" charset="2"/>
              </a:rPr>
              <a:t> 2</a:t>
            </a:r>
            <a:endParaRPr lang="en-US" dirty="0">
              <a:solidFill>
                <a:srgbClr val="FF0000"/>
              </a:solidFill>
            </a:endParaRPr>
          </a:p>
        </p:txBody>
      </p:sp>
      <p:sp>
        <p:nvSpPr>
          <p:cNvPr id="6" name="Oval 5">
            <a:extLst>
              <a:ext uri="{FF2B5EF4-FFF2-40B4-BE49-F238E27FC236}">
                <a16:creationId xmlns:a16="http://schemas.microsoft.com/office/drawing/2014/main" id="{60A02914-801B-7A4D-916E-1C7900ABBF07}"/>
              </a:ext>
            </a:extLst>
          </p:cNvPr>
          <p:cNvSpPr/>
          <p:nvPr/>
        </p:nvSpPr>
        <p:spPr>
          <a:xfrm>
            <a:off x="1384969" y="2501415"/>
            <a:ext cx="407468" cy="5150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 4">
            <a:extLst>
              <a:ext uri="{FF2B5EF4-FFF2-40B4-BE49-F238E27FC236}">
                <a16:creationId xmlns:a16="http://schemas.microsoft.com/office/drawing/2014/main" id="{7CD7FB83-ED60-F24D-AE8D-5CBF7A720303}"/>
              </a:ext>
            </a:extLst>
          </p:cNvPr>
          <p:cNvPicPr/>
          <p:nvPr/>
        </p:nvPicPr>
        <p:blipFill>
          <a:blip r:embed="rId2"/>
          <a:stretch>
            <a:fillRect/>
          </a:stretch>
        </p:blipFill>
        <p:spPr bwMode="auto">
          <a:xfrm>
            <a:off x="7733701" y="1927584"/>
            <a:ext cx="4177851" cy="3038956"/>
          </a:xfrm>
          <a:prstGeom prst="rect">
            <a:avLst/>
          </a:prstGeom>
        </p:spPr>
      </p:pic>
      <p:sp>
        <p:nvSpPr>
          <p:cNvPr id="18" name="Oval 17">
            <a:extLst>
              <a:ext uri="{FF2B5EF4-FFF2-40B4-BE49-F238E27FC236}">
                <a16:creationId xmlns:a16="http://schemas.microsoft.com/office/drawing/2014/main" id="{36DE067D-513D-6643-9BA2-648C4D34E32C}"/>
              </a:ext>
            </a:extLst>
          </p:cNvPr>
          <p:cNvSpPr/>
          <p:nvPr/>
        </p:nvSpPr>
        <p:spPr>
          <a:xfrm>
            <a:off x="10673623" y="4195096"/>
            <a:ext cx="1378153" cy="10459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62952AD7-E4B4-5D48-BFA5-66BEC691508A}"/>
              </a:ext>
            </a:extLst>
          </p:cNvPr>
          <p:cNvCxnSpPr>
            <a:cxnSpLocks/>
          </p:cNvCxnSpPr>
          <p:nvPr/>
        </p:nvCxnSpPr>
        <p:spPr>
          <a:xfrm flipH="1">
            <a:off x="7733701" y="5182218"/>
            <a:ext cx="3271184" cy="9273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C83A47A-2ECC-4F4F-8C12-82635F408B4D}"/>
              </a:ext>
            </a:extLst>
          </p:cNvPr>
          <p:cNvSpPr txBox="1"/>
          <p:nvPr/>
        </p:nvSpPr>
        <p:spPr>
          <a:xfrm>
            <a:off x="455106" y="5931492"/>
            <a:ext cx="7106982" cy="923330"/>
          </a:xfrm>
          <a:prstGeom prst="rect">
            <a:avLst/>
          </a:prstGeom>
          <a:noFill/>
        </p:spPr>
        <p:txBody>
          <a:bodyPr wrap="square" rtlCol="0">
            <a:spAutoFit/>
          </a:bodyPr>
          <a:lstStyle/>
          <a:p>
            <a:r>
              <a:rPr lang="en-US" dirty="0"/>
              <a:t>Sex determining chromosomes in humans are the </a:t>
            </a:r>
            <a:r>
              <a:rPr lang="en-US" b="1" dirty="0"/>
              <a:t>23</a:t>
            </a:r>
            <a:r>
              <a:rPr lang="en-US" b="1" baseline="30000" dirty="0"/>
              <a:t>rd</a:t>
            </a:r>
            <a:r>
              <a:rPr lang="en-US" dirty="0"/>
              <a:t> pair:</a:t>
            </a:r>
          </a:p>
          <a:p>
            <a:r>
              <a:rPr lang="en-US" b="1" dirty="0"/>
              <a:t>XX</a:t>
            </a:r>
            <a:r>
              <a:rPr lang="en-US" dirty="0"/>
              <a:t> = biologically born </a:t>
            </a:r>
            <a:r>
              <a:rPr lang="en-US" b="1" dirty="0">
                <a:highlight>
                  <a:srgbClr val="FFFF00"/>
                </a:highlight>
              </a:rPr>
              <a:t>female</a:t>
            </a:r>
            <a:r>
              <a:rPr lang="en-US" dirty="0"/>
              <a:t> (X from mother, X from father)</a:t>
            </a:r>
          </a:p>
          <a:p>
            <a:r>
              <a:rPr lang="en-US" b="1" dirty="0"/>
              <a:t>XY </a:t>
            </a:r>
            <a:r>
              <a:rPr lang="en-US" dirty="0"/>
              <a:t>= biologically born </a:t>
            </a:r>
            <a:r>
              <a:rPr lang="en-US" b="1" dirty="0">
                <a:highlight>
                  <a:srgbClr val="FFFF00"/>
                </a:highlight>
              </a:rPr>
              <a:t>male</a:t>
            </a:r>
            <a:r>
              <a:rPr lang="en-US" dirty="0"/>
              <a:t> (X from mother, Y from father)</a:t>
            </a:r>
          </a:p>
        </p:txBody>
      </p:sp>
    </p:spTree>
    <p:extLst>
      <p:ext uri="{BB962C8B-B14F-4D97-AF65-F5344CB8AC3E}">
        <p14:creationId xmlns:p14="http://schemas.microsoft.com/office/powerpoint/2010/main" val="169488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900" decel="100000" fill="hold"/>
                                        <p:tgtEl>
                                          <p:spTgt spid="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dissolve">
                                      <p:cBhvr>
                                        <p:cTn id="31" dur="500"/>
                                        <p:tgtEl>
                                          <p:spTgt spid="3">
                                            <p:txEl>
                                              <p:pRg st="2" end="2"/>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dissolve">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dissolv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par>
                                <p:cTn id="50" presetID="9"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dissolv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8"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5ACA16-F0A2-D44B-AB64-2DF070338429}"/>
              </a:ext>
            </a:extLst>
          </p:cNvPr>
          <p:cNvPicPr>
            <a:picLocks noChangeAspect="1"/>
          </p:cNvPicPr>
          <p:nvPr/>
        </p:nvPicPr>
        <p:blipFill>
          <a:blip r:embed="rId2"/>
          <a:stretch>
            <a:fillRect/>
          </a:stretch>
        </p:blipFill>
        <p:spPr>
          <a:xfrm>
            <a:off x="3905250" y="222250"/>
            <a:ext cx="4381500" cy="6413500"/>
          </a:xfrm>
          <a:prstGeom prst="rect">
            <a:avLst/>
          </a:prstGeom>
        </p:spPr>
      </p:pic>
    </p:spTree>
    <p:extLst>
      <p:ext uri="{BB962C8B-B14F-4D97-AF65-F5344CB8AC3E}">
        <p14:creationId xmlns:p14="http://schemas.microsoft.com/office/powerpoint/2010/main" val="344545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59E90-C2E6-4C7B-B62A-9A39E4D13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1B2979-9B0F-4F3C-A912-A0A5339D7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0"/>
            <a:ext cx="1000102" cy="422446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D88D065-482C-41CF-99A2-50EFB1B94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626" y="1616940"/>
            <a:ext cx="11190374" cy="418256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714055-1DFA-0A49-9B65-3536AF3F62FF}"/>
              </a:ext>
            </a:extLst>
          </p:cNvPr>
          <p:cNvSpPr>
            <a:spLocks noGrp="1"/>
          </p:cNvSpPr>
          <p:nvPr>
            <p:ph type="title"/>
          </p:nvPr>
        </p:nvSpPr>
        <p:spPr>
          <a:xfrm>
            <a:off x="2153418" y="418901"/>
            <a:ext cx="5408670" cy="1054972"/>
          </a:xfrm>
        </p:spPr>
        <p:txBody>
          <a:bodyPr>
            <a:normAutofit/>
          </a:bodyPr>
          <a:lstStyle/>
          <a:p>
            <a:r>
              <a:rPr lang="en-US" sz="3200" dirty="0"/>
              <a:t>Role of Gametes</a:t>
            </a:r>
          </a:p>
        </p:txBody>
      </p:sp>
      <p:sp>
        <p:nvSpPr>
          <p:cNvPr id="15" name="Rectangle 14">
            <a:extLst>
              <a:ext uri="{FF2B5EF4-FFF2-40B4-BE49-F238E27FC236}">
                <a16:creationId xmlns:a16="http://schemas.microsoft.com/office/drawing/2014/main" id="{E0B15B07-5DFC-49A7-83E7-33AE560DD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89632" y="3669992"/>
            <a:ext cx="4224528"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E1A6E1-A101-407D-9872-0506425C7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974" y="0"/>
            <a:ext cx="4667026" cy="1631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49E4F89-BD43-4E3D-88E8-6C7E8AA9F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7EC33D-186F-A34B-B32A-A3A25C995E61}"/>
              </a:ext>
            </a:extLst>
          </p:cNvPr>
          <p:cNvSpPr>
            <a:spLocks noGrp="1"/>
          </p:cNvSpPr>
          <p:nvPr>
            <p:ph idx="1"/>
          </p:nvPr>
        </p:nvSpPr>
        <p:spPr>
          <a:xfrm>
            <a:off x="1054636" y="1892774"/>
            <a:ext cx="6260894" cy="3742546"/>
          </a:xfrm>
        </p:spPr>
        <p:txBody>
          <a:bodyPr anchor="t">
            <a:noAutofit/>
          </a:bodyPr>
          <a:lstStyle/>
          <a:p>
            <a:pPr marL="285750" indent="-285750">
              <a:lnSpc>
                <a:spcPct val="120000"/>
              </a:lnSpc>
              <a:buFont typeface="Arial" panose="020B0604020202020204" pitchFamily="34" charset="0"/>
              <a:buChar char="•"/>
              <a:defRPr/>
            </a:pPr>
            <a:r>
              <a:rPr lang="en-US" sz="2000" b="0" dirty="0"/>
              <a:t>In humans, the male and female each contribute </a:t>
            </a:r>
            <a:r>
              <a:rPr lang="en-US" sz="2000" u="sng" dirty="0">
                <a:highlight>
                  <a:srgbClr val="FFFF00"/>
                </a:highlight>
              </a:rPr>
              <a:t>23</a:t>
            </a:r>
            <a:r>
              <a:rPr lang="en-US" sz="2000" b="0" dirty="0"/>
              <a:t> chromosomes.</a:t>
            </a:r>
          </a:p>
          <a:p>
            <a:pPr marL="285750" indent="-285750">
              <a:lnSpc>
                <a:spcPct val="120000"/>
              </a:lnSpc>
              <a:buFont typeface="Arial" panose="020B0604020202020204" pitchFamily="34" charset="0"/>
              <a:buChar char="•"/>
              <a:defRPr/>
            </a:pPr>
            <a:r>
              <a:rPr lang="en-US" sz="2000" b="0" dirty="0"/>
              <a:t>When fertilization takes place:</a:t>
            </a:r>
          </a:p>
          <a:p>
            <a:pPr marL="354330" indent="-285750">
              <a:lnSpc>
                <a:spcPct val="120000"/>
              </a:lnSpc>
              <a:buFont typeface="Arial" panose="020B0604020202020204" pitchFamily="34" charset="0"/>
              <a:buChar char="•"/>
              <a:defRPr/>
            </a:pPr>
            <a:r>
              <a:rPr lang="en-US" sz="2000" b="0" dirty="0"/>
              <a:t>egg (23)  + sperm (23) </a:t>
            </a:r>
            <a:r>
              <a:rPr lang="en-US" sz="2000" b="0" dirty="0">
                <a:sym typeface="Wingdings" pitchFamily="2" charset="2"/>
              </a:rPr>
              <a:t></a:t>
            </a:r>
            <a:r>
              <a:rPr lang="en-US" sz="2000" b="0" dirty="0"/>
              <a:t> zygote (46)</a:t>
            </a:r>
          </a:p>
          <a:p>
            <a:pPr>
              <a:lnSpc>
                <a:spcPct val="120000"/>
              </a:lnSpc>
              <a:defRPr/>
            </a:pPr>
            <a:r>
              <a:rPr lang="en-US" sz="2000" b="0" dirty="0"/>
              <a:t>         </a:t>
            </a:r>
            <a:r>
              <a:rPr lang="en-US" sz="2000" i="1" dirty="0">
                <a:highlight>
                  <a:srgbClr val="FFFF00"/>
                </a:highlight>
                <a:latin typeface="Arial" panose="020B0604020202020204" pitchFamily="34" charset="0"/>
                <a:cs typeface="Arial" panose="020B0604020202020204" pitchFamily="34" charset="0"/>
              </a:rPr>
              <a:t>n</a:t>
            </a:r>
            <a:r>
              <a:rPr lang="en-US" sz="2000" dirty="0">
                <a:highlight>
                  <a:srgbClr val="FFFF00"/>
                </a:highlight>
              </a:rPr>
              <a:t>       +       </a:t>
            </a:r>
            <a:r>
              <a:rPr lang="en-US" sz="2000" i="1" dirty="0">
                <a:highlight>
                  <a:srgbClr val="FFFF00"/>
                </a:highlight>
                <a:latin typeface="Arial" panose="020B0604020202020204" pitchFamily="34" charset="0"/>
                <a:cs typeface="Arial" panose="020B0604020202020204" pitchFamily="34" charset="0"/>
              </a:rPr>
              <a:t>n</a:t>
            </a:r>
            <a:r>
              <a:rPr lang="en-US" sz="2000" dirty="0">
                <a:highlight>
                  <a:srgbClr val="FFFF00"/>
                </a:highlight>
              </a:rPr>
              <a:t>       </a:t>
            </a:r>
            <a:r>
              <a:rPr lang="en-US" sz="2000" dirty="0">
                <a:highlight>
                  <a:srgbClr val="FFFF00"/>
                </a:highlight>
                <a:sym typeface="Wingdings" pitchFamily="2" charset="2"/>
              </a:rPr>
              <a:t></a:t>
            </a:r>
            <a:r>
              <a:rPr lang="en-US" sz="2000" dirty="0">
                <a:highlight>
                  <a:srgbClr val="FFFF00"/>
                </a:highlight>
              </a:rPr>
              <a:t>      2</a:t>
            </a:r>
            <a:r>
              <a:rPr lang="en-US" sz="2000" i="1" dirty="0">
                <a:highlight>
                  <a:srgbClr val="FFFF00"/>
                </a:highlight>
                <a:latin typeface="Arial" panose="020B0604020202020204" pitchFamily="34" charset="0"/>
                <a:cs typeface="Arial" panose="020B0604020202020204" pitchFamily="34" charset="0"/>
              </a:rPr>
              <a:t>n</a:t>
            </a:r>
            <a:endParaRPr lang="en-US" sz="2000" dirty="0">
              <a:highlight>
                <a:srgbClr val="FFFF00"/>
              </a:highlight>
            </a:endParaRPr>
          </a:p>
          <a:p>
            <a:pPr marL="285750" indent="-285750">
              <a:lnSpc>
                <a:spcPct val="120000"/>
              </a:lnSpc>
              <a:buFont typeface="Arial" panose="020B0604020202020204" pitchFamily="34" charset="0"/>
              <a:buChar char="•"/>
              <a:defRPr/>
            </a:pPr>
            <a:r>
              <a:rPr lang="en-US" sz="2000" b="0" dirty="0"/>
              <a:t>The zygote goes on to develop into an embryo, and on into a complete individual. When the time comes, the cycle repeats.</a:t>
            </a:r>
          </a:p>
        </p:txBody>
      </p:sp>
      <p:pic>
        <p:nvPicPr>
          <p:cNvPr id="4" name="Picture 1">
            <a:extLst>
              <a:ext uri="{FF2B5EF4-FFF2-40B4-BE49-F238E27FC236}">
                <a16:creationId xmlns:a16="http://schemas.microsoft.com/office/drawing/2014/main" id="{11049EE2-7255-AE4F-9F47-41F6BFDC8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034745" y="2548371"/>
            <a:ext cx="3668998" cy="23492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1153701-84AC-48F8-BF95-FD091301A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842394"/>
            <a:ext cx="7498081" cy="100924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25FF1E9-6522-482B-A20C-EA7AF7CAA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60CEDF7-1225-4242-8C30-EA518372A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7995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03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dissolv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3A05F4-D16A-BC42-B9E0-34251495F8CB}"/>
              </a:ext>
            </a:extLst>
          </p:cNvPr>
          <p:cNvSpPr>
            <a:spLocks noGrp="1"/>
          </p:cNvSpPr>
          <p:nvPr>
            <p:ph type="title"/>
          </p:nvPr>
        </p:nvSpPr>
        <p:spPr>
          <a:xfrm>
            <a:off x="1629784" y="3076212"/>
            <a:ext cx="9919296" cy="1030360"/>
          </a:xfrm>
        </p:spPr>
        <p:txBody>
          <a:bodyPr vert="horz" lIns="109728" tIns="109728" rIns="109728" bIns="91440" rtlCol="0" anchor="ctr">
            <a:normAutofit/>
          </a:bodyPr>
          <a:lstStyle/>
          <a:p>
            <a:r>
              <a:rPr lang="en-US" dirty="0">
                <a:solidFill>
                  <a:schemeClr val="bg1"/>
                </a:solidFill>
              </a:rPr>
              <a:t>Gametes</a:t>
            </a:r>
          </a:p>
        </p:txBody>
      </p:sp>
      <p:sp>
        <p:nvSpPr>
          <p:cNvPr id="16" name="Rectangle 15">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2" descr="fertilization">
            <a:extLst>
              <a:ext uri="{FF2B5EF4-FFF2-40B4-BE49-F238E27FC236}">
                <a16:creationId xmlns:a16="http://schemas.microsoft.com/office/drawing/2014/main" id="{C4D043F7-1498-674F-9B73-E9163D2847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2739" y="459030"/>
            <a:ext cx="8807895" cy="22680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4017F99-E0D2-434C-992F-C779E6C94059}"/>
              </a:ext>
            </a:extLst>
          </p:cNvPr>
          <p:cNvSpPr/>
          <p:nvPr/>
        </p:nvSpPr>
        <p:spPr>
          <a:xfrm>
            <a:off x="1186163" y="4455721"/>
            <a:ext cx="5353222" cy="1513659"/>
          </a:xfrm>
          <a:prstGeom prst="rect">
            <a:avLst/>
          </a:prstGeom>
        </p:spPr>
        <p:txBody>
          <a:bodyPr vert="horz" lIns="109728" tIns="109728" rIns="109728" bIns="91440" rtlCol="0" anchor="t">
            <a:normAutofit/>
          </a:bodyPr>
          <a:lstStyle/>
          <a:p>
            <a:pPr algn="ctr"/>
            <a:r>
              <a:rPr lang="en-US" sz="2400" dirty="0"/>
              <a:t>Gametes are said to be </a:t>
            </a:r>
            <a:r>
              <a:rPr lang="en-US" sz="2400" b="1" dirty="0">
                <a:highlight>
                  <a:srgbClr val="FFFF00"/>
                </a:highlight>
              </a:rPr>
              <a:t>haploid</a:t>
            </a:r>
            <a:r>
              <a:rPr lang="en-US" sz="2400" dirty="0"/>
              <a:t> (or </a:t>
            </a:r>
            <a:r>
              <a:rPr lang="en-US" sz="2400" b="1" i="1" dirty="0">
                <a:latin typeface="Arial" panose="020B0604020202020204" pitchFamily="34" charset="0"/>
                <a:cs typeface="Arial" panose="020B0604020202020204" pitchFamily="34" charset="0"/>
              </a:rPr>
              <a:t>n</a:t>
            </a:r>
            <a:r>
              <a:rPr lang="en-US" sz="2400" dirty="0"/>
              <a:t>) because they contain only </a:t>
            </a:r>
            <a:r>
              <a:rPr lang="en-US" sz="2400" b="1" dirty="0">
                <a:highlight>
                  <a:srgbClr val="FFFF00"/>
                </a:highlight>
              </a:rPr>
              <a:t>one</a:t>
            </a:r>
            <a:r>
              <a:rPr lang="en-US" sz="2400" dirty="0"/>
              <a:t> of each kind of chromosome.</a:t>
            </a:r>
          </a:p>
          <a:p>
            <a:pPr>
              <a:lnSpc>
                <a:spcPct val="120000"/>
              </a:lnSpc>
              <a:spcBef>
                <a:spcPts val="930"/>
              </a:spcBef>
              <a:buFont typeface="Corbel" panose="020B0503020204020204" pitchFamily="34" charset="0"/>
            </a:pPr>
            <a:endParaRPr lang="en-US" altLang="en-US" sz="1400" dirty="0"/>
          </a:p>
          <a:p>
            <a:pPr>
              <a:lnSpc>
                <a:spcPct val="120000"/>
              </a:lnSpc>
              <a:spcBef>
                <a:spcPts val="930"/>
              </a:spcBef>
              <a:buFont typeface="Corbel" panose="020B0503020204020204" pitchFamily="34" charset="0"/>
            </a:pPr>
            <a:endParaRPr lang="en-US" altLang="en-US" sz="1400" dirty="0"/>
          </a:p>
        </p:txBody>
      </p:sp>
      <p:sp>
        <p:nvSpPr>
          <p:cNvPr id="11" name="Rectangle 1">
            <a:extLst>
              <a:ext uri="{FF2B5EF4-FFF2-40B4-BE49-F238E27FC236}">
                <a16:creationId xmlns:a16="http://schemas.microsoft.com/office/drawing/2014/main" id="{B7DB8261-87A2-7F4B-8098-F8DBE487677C}"/>
              </a:ext>
            </a:extLst>
          </p:cNvPr>
          <p:cNvSpPr>
            <a:spLocks noChangeArrowheads="1"/>
          </p:cNvSpPr>
          <p:nvPr/>
        </p:nvSpPr>
        <p:spPr bwMode="auto">
          <a:xfrm>
            <a:off x="2109542" y="2577425"/>
            <a:ext cx="195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6000"/>
              <a:buFont typeface="Wingdings 2" pitchFamily="2" charset="2"/>
              <a:buChar char=""/>
              <a:defRPr sz="2400">
                <a:solidFill>
                  <a:schemeClr val="tx2"/>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accent1"/>
              </a:buClr>
              <a:buSzPct val="76000"/>
              <a:buFont typeface="Wingdings 2" pitchFamily="2" charset="2"/>
              <a:buChar char=""/>
              <a:defRPr sz="2200">
                <a:solidFill>
                  <a:schemeClr val="tx2"/>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accent1"/>
              </a:buClr>
              <a:buSzPct val="76000"/>
              <a:buFont typeface="Wingdings 2" pitchFamily="2" charset="2"/>
              <a:buChar char=""/>
              <a:defRPr sz="2000">
                <a:solidFill>
                  <a:schemeClr val="tx2"/>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accent1"/>
              </a:buClr>
              <a:buSzPct val="76000"/>
              <a:buFont typeface="Wingdings 2" pitchFamily="2" charset="2"/>
              <a:buChar char=""/>
              <a:defRPr>
                <a:solidFill>
                  <a:schemeClr val="tx2"/>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9pPr>
          </a:lstStyle>
          <a:p>
            <a:pPr eaLnBrk="1" hangingPunct="1">
              <a:spcBef>
                <a:spcPct val="30000"/>
              </a:spcBef>
              <a:buClrTx/>
              <a:buSzTx/>
              <a:buFontTx/>
              <a:buNone/>
            </a:pPr>
            <a:r>
              <a:rPr lang="en-US" altLang="en-US" sz="1800" dirty="0">
                <a:solidFill>
                  <a:schemeClr val="tx1"/>
                </a:solidFill>
                <a:latin typeface="Arial" panose="020B0604020202020204" pitchFamily="34" charset="0"/>
              </a:rPr>
              <a:t>23 chromosomes</a:t>
            </a:r>
          </a:p>
        </p:txBody>
      </p:sp>
      <p:sp>
        <p:nvSpPr>
          <p:cNvPr id="13" name="Rectangle 1">
            <a:extLst>
              <a:ext uri="{FF2B5EF4-FFF2-40B4-BE49-F238E27FC236}">
                <a16:creationId xmlns:a16="http://schemas.microsoft.com/office/drawing/2014/main" id="{072156C4-91F6-E649-8AEE-C39670440133}"/>
              </a:ext>
            </a:extLst>
          </p:cNvPr>
          <p:cNvSpPr>
            <a:spLocks noChangeArrowheads="1"/>
          </p:cNvSpPr>
          <p:nvPr/>
        </p:nvSpPr>
        <p:spPr bwMode="auto">
          <a:xfrm>
            <a:off x="5352188" y="2575396"/>
            <a:ext cx="195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6000"/>
              <a:buFont typeface="Wingdings 2" pitchFamily="2" charset="2"/>
              <a:buChar char=""/>
              <a:defRPr sz="2400">
                <a:solidFill>
                  <a:schemeClr val="tx2"/>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accent1"/>
              </a:buClr>
              <a:buSzPct val="76000"/>
              <a:buFont typeface="Wingdings 2" pitchFamily="2" charset="2"/>
              <a:buChar char=""/>
              <a:defRPr sz="2200">
                <a:solidFill>
                  <a:schemeClr val="tx2"/>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accent1"/>
              </a:buClr>
              <a:buSzPct val="76000"/>
              <a:buFont typeface="Wingdings 2" pitchFamily="2" charset="2"/>
              <a:buChar char=""/>
              <a:defRPr sz="2000">
                <a:solidFill>
                  <a:schemeClr val="tx2"/>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accent1"/>
              </a:buClr>
              <a:buSzPct val="76000"/>
              <a:buFont typeface="Wingdings 2" pitchFamily="2" charset="2"/>
              <a:buChar char=""/>
              <a:defRPr>
                <a:solidFill>
                  <a:schemeClr val="tx2"/>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9pPr>
          </a:lstStyle>
          <a:p>
            <a:pPr eaLnBrk="1" hangingPunct="1">
              <a:spcBef>
                <a:spcPct val="30000"/>
              </a:spcBef>
              <a:buClrTx/>
              <a:buSzTx/>
              <a:buFontTx/>
              <a:buNone/>
            </a:pPr>
            <a:r>
              <a:rPr lang="en-US" altLang="en-US" sz="1800" dirty="0">
                <a:solidFill>
                  <a:schemeClr val="tx1"/>
                </a:solidFill>
                <a:latin typeface="Arial" panose="020B0604020202020204" pitchFamily="34" charset="0"/>
              </a:rPr>
              <a:t>23 chromosomes</a:t>
            </a:r>
          </a:p>
        </p:txBody>
      </p:sp>
      <p:sp>
        <p:nvSpPr>
          <p:cNvPr id="15" name="Rectangle 1">
            <a:extLst>
              <a:ext uri="{FF2B5EF4-FFF2-40B4-BE49-F238E27FC236}">
                <a16:creationId xmlns:a16="http://schemas.microsoft.com/office/drawing/2014/main" id="{26ACDED5-DF47-734D-8D86-8C46BD72808F}"/>
              </a:ext>
            </a:extLst>
          </p:cNvPr>
          <p:cNvSpPr>
            <a:spLocks noChangeArrowheads="1"/>
          </p:cNvSpPr>
          <p:nvPr/>
        </p:nvSpPr>
        <p:spPr bwMode="auto">
          <a:xfrm>
            <a:off x="8961637" y="2627082"/>
            <a:ext cx="19543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6000"/>
              <a:buFont typeface="Wingdings 2" pitchFamily="2" charset="2"/>
              <a:buChar char=""/>
              <a:defRPr sz="2400">
                <a:solidFill>
                  <a:schemeClr val="tx2"/>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accent1"/>
              </a:buClr>
              <a:buSzPct val="76000"/>
              <a:buFont typeface="Wingdings 2" pitchFamily="2" charset="2"/>
              <a:buChar char=""/>
              <a:defRPr sz="2200">
                <a:solidFill>
                  <a:schemeClr val="tx2"/>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accent1"/>
              </a:buClr>
              <a:buSzPct val="76000"/>
              <a:buFont typeface="Wingdings 2" pitchFamily="2" charset="2"/>
              <a:buChar char=""/>
              <a:defRPr sz="2000">
                <a:solidFill>
                  <a:schemeClr val="tx2"/>
                </a:solidFill>
                <a:latin typeface="Century Gothic" panose="020B0502020202020204" pitchFamily="34" charset="0"/>
                <a:ea typeface="ＭＳ Ｐゴシック" panose="020B0600070205080204" pitchFamily="34" charset="-128"/>
              </a:defRPr>
            </a:lvl3pPr>
            <a:lvl4pPr marL="1600200" indent="-228600">
              <a:spcBef>
                <a:spcPct val="20000"/>
              </a:spcBef>
              <a:buClr>
                <a:schemeClr val="accent1"/>
              </a:buClr>
              <a:buSzPct val="76000"/>
              <a:buFont typeface="Wingdings 2" pitchFamily="2" charset="2"/>
              <a:buChar char=""/>
              <a:defRPr>
                <a:solidFill>
                  <a:schemeClr val="tx2"/>
                </a:solidFill>
                <a:latin typeface="Century Gothic" panose="020B0502020202020204" pitchFamily="34" charset="0"/>
                <a:ea typeface="ＭＳ Ｐゴシック" panose="020B0600070205080204" pitchFamily="34" charset="-128"/>
              </a:defRPr>
            </a:lvl4pPr>
            <a:lvl5pPr marL="2057400" indent="-228600">
              <a:spcBef>
                <a:spcPct val="20000"/>
              </a:spcBef>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6000"/>
              <a:buFont typeface="Wingdings 2" pitchFamily="2" charset="2"/>
              <a:buChar char=""/>
              <a:defRPr sz="1600">
                <a:solidFill>
                  <a:schemeClr val="tx2"/>
                </a:solidFill>
                <a:latin typeface="Century Gothic" panose="020B0502020202020204" pitchFamily="34" charset="0"/>
                <a:ea typeface="ＭＳ Ｐゴシック" panose="020B0600070205080204" pitchFamily="34" charset="-128"/>
              </a:defRPr>
            </a:lvl9pPr>
          </a:lstStyle>
          <a:p>
            <a:pPr eaLnBrk="1" hangingPunct="1">
              <a:spcBef>
                <a:spcPct val="30000"/>
              </a:spcBef>
              <a:buClrTx/>
              <a:buSzTx/>
              <a:buFontTx/>
              <a:buNone/>
            </a:pPr>
            <a:r>
              <a:rPr lang="en-US" altLang="en-US" sz="1800" dirty="0">
                <a:solidFill>
                  <a:schemeClr val="tx1"/>
                </a:solidFill>
                <a:latin typeface="Arial" panose="020B0604020202020204" pitchFamily="34" charset="0"/>
              </a:rPr>
              <a:t>46 chromosomes</a:t>
            </a:r>
          </a:p>
        </p:txBody>
      </p:sp>
      <p:pic>
        <p:nvPicPr>
          <p:cNvPr id="17" name="Picture 3" descr="DownloadedFile-1.jpeg">
            <a:extLst>
              <a:ext uri="{FF2B5EF4-FFF2-40B4-BE49-F238E27FC236}">
                <a16:creationId xmlns:a16="http://schemas.microsoft.com/office/drawing/2014/main" id="{B8B77CCA-4F9F-2C4F-8889-A23F47BCC5B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07826" y="4881817"/>
            <a:ext cx="2801458" cy="1583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2" descr="DownloadedFile.jpeg">
            <a:extLst>
              <a:ext uri="{FF2B5EF4-FFF2-40B4-BE49-F238E27FC236}">
                <a16:creationId xmlns:a16="http://schemas.microsoft.com/office/drawing/2014/main" id="{328713E7-9038-D848-AABA-BD83FB674A6F}"/>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647346" y="4847850"/>
            <a:ext cx="2382606" cy="1779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2835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par>
                                <p:cTn id="18" presetID="9"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FD996F-4B3E-DC40-8DBC-C985F6F8A1B3}"/>
              </a:ext>
            </a:extLst>
          </p:cNvPr>
          <p:cNvSpPr>
            <a:spLocks noGrp="1"/>
          </p:cNvSpPr>
          <p:nvPr>
            <p:ph idx="4294967295"/>
          </p:nvPr>
        </p:nvSpPr>
        <p:spPr>
          <a:xfrm>
            <a:off x="1636059" y="775135"/>
            <a:ext cx="9390529" cy="2295525"/>
          </a:xfrm>
        </p:spPr>
        <p:txBody>
          <a:bodyPr>
            <a:normAutofit/>
          </a:bodyPr>
          <a:lstStyle/>
          <a:p>
            <a:pPr>
              <a:lnSpc>
                <a:spcPct val="100000"/>
              </a:lnSpc>
              <a:spcBef>
                <a:spcPts val="0"/>
              </a:spcBef>
            </a:pPr>
            <a:r>
              <a:rPr lang="en-US" sz="2400" b="0" dirty="0"/>
              <a:t>Big idea: The cells which produce eggs and the cells which produce sperm are diploid (or 2</a:t>
            </a:r>
            <a:r>
              <a:rPr lang="en-US" sz="2400" b="0" i="1" dirty="0">
                <a:latin typeface="Arial" panose="020B0604020202020204" pitchFamily="34" charset="0"/>
                <a:cs typeface="Arial" panose="020B0604020202020204" pitchFamily="34" charset="0"/>
              </a:rPr>
              <a:t>n</a:t>
            </a:r>
            <a:r>
              <a:rPr lang="en-US" sz="2400" b="0" dirty="0"/>
              <a:t>)… </a:t>
            </a:r>
          </a:p>
          <a:p>
            <a:pPr>
              <a:lnSpc>
                <a:spcPct val="100000"/>
              </a:lnSpc>
              <a:spcBef>
                <a:spcPts val="0"/>
              </a:spcBef>
            </a:pPr>
            <a:r>
              <a:rPr lang="en-US" b="0" dirty="0"/>
              <a:t> </a:t>
            </a:r>
            <a:endParaRPr lang="en-US" sz="2400" dirty="0"/>
          </a:p>
          <a:p>
            <a:pPr algn="ctr">
              <a:lnSpc>
                <a:spcPct val="100000"/>
              </a:lnSpc>
              <a:spcBef>
                <a:spcPts val="0"/>
              </a:spcBef>
            </a:pPr>
            <a:r>
              <a:rPr lang="en-US" sz="2400" dirty="0"/>
              <a:t>So how do the egg and sperm </a:t>
            </a:r>
          </a:p>
          <a:p>
            <a:pPr algn="ctr">
              <a:lnSpc>
                <a:spcPct val="100000"/>
              </a:lnSpc>
              <a:spcBef>
                <a:spcPts val="0"/>
              </a:spcBef>
            </a:pPr>
            <a:r>
              <a:rPr lang="en-US" sz="2400" dirty="0"/>
              <a:t>cells get to be haploid (or </a:t>
            </a:r>
            <a:r>
              <a:rPr lang="en-US" sz="2400" i="1" dirty="0">
                <a:latin typeface="Arial" panose="020B0604020202020204" pitchFamily="34" charset="0"/>
                <a:cs typeface="Arial" panose="020B0604020202020204" pitchFamily="34" charset="0"/>
              </a:rPr>
              <a:t>n</a:t>
            </a:r>
            <a:r>
              <a:rPr lang="en-US" sz="2400" dirty="0"/>
              <a:t>)? </a:t>
            </a:r>
          </a:p>
          <a:p>
            <a:pPr algn="ctr">
              <a:lnSpc>
                <a:spcPct val="100000"/>
              </a:lnSpc>
              <a:spcBef>
                <a:spcPts val="0"/>
              </a:spcBef>
            </a:pPr>
            <a:endParaRPr lang="en-US" b="0" dirty="0"/>
          </a:p>
          <a:p>
            <a:pPr>
              <a:lnSpc>
                <a:spcPct val="100000"/>
              </a:lnSpc>
              <a:spcBef>
                <a:spcPts val="0"/>
              </a:spcBef>
            </a:pPr>
            <a:endParaRPr lang="en-US" b="0" dirty="0"/>
          </a:p>
        </p:txBody>
      </p:sp>
      <p:sp>
        <p:nvSpPr>
          <p:cNvPr id="5" name="24-Point Star 4">
            <a:extLst>
              <a:ext uri="{FF2B5EF4-FFF2-40B4-BE49-F238E27FC236}">
                <a16:creationId xmlns:a16="http://schemas.microsoft.com/office/drawing/2014/main" id="{2632C299-D139-4644-A75E-96FC5F97E245}"/>
              </a:ext>
            </a:extLst>
          </p:cNvPr>
          <p:cNvSpPr/>
          <p:nvPr/>
        </p:nvSpPr>
        <p:spPr>
          <a:xfrm rot="19943225">
            <a:off x="7759579" y="2922306"/>
            <a:ext cx="4367408" cy="2463533"/>
          </a:xfrm>
          <a:prstGeom prst="star24">
            <a:avLst/>
          </a:prstGeom>
          <a:solidFill>
            <a:srgbClr val="FFFF00"/>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600" b="1" dirty="0"/>
              <a:t>Meiosis!!</a:t>
            </a:r>
          </a:p>
        </p:txBody>
      </p:sp>
      <p:sp>
        <p:nvSpPr>
          <p:cNvPr id="6" name="TextBox 5">
            <a:extLst>
              <a:ext uri="{FF2B5EF4-FFF2-40B4-BE49-F238E27FC236}">
                <a16:creationId xmlns:a16="http://schemas.microsoft.com/office/drawing/2014/main" id="{4BA5421B-576E-864C-A50F-AAE00B50EC3A}"/>
              </a:ext>
            </a:extLst>
          </p:cNvPr>
          <p:cNvSpPr txBox="1"/>
          <p:nvPr/>
        </p:nvSpPr>
        <p:spPr>
          <a:xfrm>
            <a:off x="424172" y="3540784"/>
            <a:ext cx="7503459" cy="2246769"/>
          </a:xfrm>
          <a:prstGeom prst="rect">
            <a:avLst/>
          </a:prstGeom>
          <a:noFill/>
        </p:spPr>
        <p:txBody>
          <a:bodyPr wrap="square" rtlCol="0">
            <a:spAutoFit/>
          </a:bodyPr>
          <a:lstStyle/>
          <a:p>
            <a:pPr algn="ctr"/>
            <a:r>
              <a:rPr lang="en-US" sz="2800" dirty="0"/>
              <a:t>Meiosis is a process of </a:t>
            </a:r>
            <a:r>
              <a:rPr lang="en-US" sz="2800" b="1" dirty="0">
                <a:highlight>
                  <a:srgbClr val="FFFF00"/>
                </a:highlight>
              </a:rPr>
              <a:t>reduction division</a:t>
            </a:r>
            <a:r>
              <a:rPr lang="en-US" sz="2800" b="1" dirty="0"/>
              <a:t> </a:t>
            </a:r>
            <a:r>
              <a:rPr lang="en-US" sz="2800" dirty="0"/>
              <a:t>in which the number of chromosomes per cell is cut in </a:t>
            </a:r>
            <a:r>
              <a:rPr lang="en-US" sz="2800" b="1" dirty="0">
                <a:highlight>
                  <a:srgbClr val="FFFF00"/>
                </a:highlight>
              </a:rPr>
              <a:t>half</a:t>
            </a:r>
            <a:r>
              <a:rPr lang="en-US" sz="2800" dirty="0"/>
              <a:t> through the </a:t>
            </a:r>
            <a:r>
              <a:rPr lang="en-US" sz="2800" b="1" dirty="0">
                <a:highlight>
                  <a:srgbClr val="FFFF00"/>
                </a:highlight>
              </a:rPr>
              <a:t>separation</a:t>
            </a:r>
            <a:r>
              <a:rPr lang="en-US" sz="2800" dirty="0"/>
              <a:t> of homologous chromosomes</a:t>
            </a:r>
            <a:r>
              <a:rPr lang="en-US" sz="2400" dirty="0"/>
              <a:t>.</a:t>
            </a:r>
          </a:p>
        </p:txBody>
      </p:sp>
    </p:spTree>
    <p:extLst>
      <p:ext uri="{BB962C8B-B14F-4D97-AF65-F5344CB8AC3E}">
        <p14:creationId xmlns:p14="http://schemas.microsoft.com/office/powerpoint/2010/main" val="393138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CD20DF1-0F8D-3443-9028-011175DD96B4}">
  <we:reference id="e6890d58-51ce-4572-9272-a9ab2dd6f31e" version="1.1.0.0" store="EXCatalog" storeType="EXCatalog"/>
  <we:alternateReferences>
    <we:reference id="WA200002334" version="1.1.0.0" store="en-CA"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917</TotalTime>
  <Words>1810</Words>
  <Application>Microsoft Macintosh PowerPoint</Application>
  <PresentationFormat>Widescreen</PresentationFormat>
  <Paragraphs>185</Paragraphs>
  <Slides>47</Slides>
  <Notes>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Meiryo</vt:lpstr>
      <vt:lpstr>Arial</vt:lpstr>
      <vt:lpstr>Calibri</vt:lpstr>
      <vt:lpstr>Corbel</vt:lpstr>
      <vt:lpstr>Geneva</vt:lpstr>
      <vt:lpstr>Wingdings</vt:lpstr>
      <vt:lpstr>ShojiVTI</vt:lpstr>
      <vt:lpstr>sexual Reproduction</vt:lpstr>
      <vt:lpstr>MEIOSIS IS THE BASIS OF SEXUAL REPRODUCTION</vt:lpstr>
      <vt:lpstr>MEIOSIS IS THE BASIS OF SEXUAL REPRODUCTION</vt:lpstr>
      <vt:lpstr>Cell Division and Chromosome Number</vt:lpstr>
      <vt:lpstr>Chromosome Number</vt:lpstr>
      <vt:lpstr>PowerPoint Presentation</vt:lpstr>
      <vt:lpstr>Role of Gametes</vt:lpstr>
      <vt:lpstr>Gametes</vt:lpstr>
      <vt:lpstr>PowerPoint Presentation</vt:lpstr>
      <vt:lpstr>MEIOSIS</vt:lpstr>
      <vt:lpstr>PowerPoint Presentation</vt:lpstr>
      <vt:lpstr>PowerPoint Presentation</vt:lpstr>
      <vt:lpstr>PowerPoint Presentation</vt:lpstr>
      <vt:lpstr>PowerPoint Presentation</vt:lpstr>
      <vt:lpstr>Meiosis: Interphase</vt:lpstr>
      <vt:lpstr>Meiosis: Prophase I</vt:lpstr>
      <vt:lpstr>PowerPoint Presentation</vt:lpstr>
      <vt:lpstr>PowerPoint Presentation</vt:lpstr>
      <vt:lpstr>Meiosis: Metaphase I</vt:lpstr>
      <vt:lpstr>Meiosis: Anaphase I</vt:lpstr>
      <vt:lpstr>Meiosis: Telephase I</vt:lpstr>
      <vt:lpstr>Meiosis: Telophase I</vt:lpstr>
      <vt:lpstr>PowerPoint Presentation</vt:lpstr>
      <vt:lpstr>Meiosis: Prophase II</vt:lpstr>
      <vt:lpstr>Meiosis: Metaphase II</vt:lpstr>
      <vt:lpstr>Meiosis: Anaphase II</vt:lpstr>
      <vt:lpstr>Meiosis: Telophase II (&amp; cytokinesis)</vt:lpstr>
      <vt:lpstr>PowerPoint Presentation</vt:lpstr>
      <vt:lpstr>PowerPoint Presentation</vt:lpstr>
      <vt:lpstr>PowerPoint Presentation</vt:lpstr>
      <vt:lpstr>PowerPoint Presentation</vt:lpstr>
      <vt:lpstr>Your turn to be “the expert”</vt:lpstr>
      <vt:lpstr>Expert Topics</vt:lpstr>
      <vt:lpstr>Pop Quiz!</vt:lpstr>
      <vt:lpstr>Sexual Reproduction</vt:lpstr>
      <vt:lpstr>Sexual Reproduction</vt:lpstr>
      <vt:lpstr>Types  of Sexual Reproduction</vt:lpstr>
      <vt:lpstr>External fertilization</vt:lpstr>
      <vt:lpstr>PowerPoint Presentation</vt:lpstr>
      <vt:lpstr>Internal Fertilization</vt:lpstr>
      <vt:lpstr>PowerPoint Presentation</vt:lpstr>
      <vt:lpstr>Sexual Reproduction in Plants</vt:lpstr>
      <vt:lpstr>Pollination</vt:lpstr>
      <vt:lpstr>PowerPoint Presentation</vt:lpstr>
      <vt:lpstr>Pollen Transport</vt:lpstr>
      <vt:lpstr>Pollen Transport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to self:</dc:title>
  <dc:creator>Laura Spindlove</dc:creator>
  <cp:lastModifiedBy>Laura Spindlove</cp:lastModifiedBy>
  <cp:revision>17</cp:revision>
  <cp:lastPrinted>2021-12-09T22:39:02Z</cp:lastPrinted>
  <dcterms:created xsi:type="dcterms:W3CDTF">2021-04-13T16:07:10Z</dcterms:created>
  <dcterms:modified xsi:type="dcterms:W3CDTF">2021-12-13T21:40:55Z</dcterms:modified>
</cp:coreProperties>
</file>