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15"/>
  </p:notesMasterIdLst>
  <p:sldIdLst>
    <p:sldId id="300" r:id="rId2"/>
    <p:sldId id="393" r:id="rId3"/>
    <p:sldId id="302" r:id="rId4"/>
    <p:sldId id="303" r:id="rId5"/>
    <p:sldId id="329" r:id="rId6"/>
    <p:sldId id="331" r:id="rId7"/>
    <p:sldId id="330" r:id="rId8"/>
    <p:sldId id="332" r:id="rId9"/>
    <p:sldId id="333" r:id="rId10"/>
    <p:sldId id="394" r:id="rId11"/>
    <p:sldId id="395" r:id="rId12"/>
    <p:sldId id="335" r:id="rId13"/>
    <p:sldId id="39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990"/>
    <p:restoredTop sz="93495"/>
  </p:normalViewPr>
  <p:slideViewPr>
    <p:cSldViewPr snapToGrid="0" snapToObjects="1">
      <p:cViewPr varScale="1">
        <p:scale>
          <a:sx n="57" d="100"/>
          <a:sy n="57" d="100"/>
        </p:scale>
        <p:origin x="192" y="12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D10B3-D818-5644-AA53-546246B7EC04}" type="datetimeFigureOut">
              <a:rPr lang="en-US" smtClean="0"/>
              <a:t>11/26/20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AC76A-5B43-674C-8390-A69091453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11/26/20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459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11/26/20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88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11/26/20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615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11/26/20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4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11/26/20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0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11/26/20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036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11/26/20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7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11/26/20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70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11/26/20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583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11/26/20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57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11/26/20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0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11/26/20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95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1" r:id="rId10"/>
    <p:sldLayoutId id="2147483760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A60E2-194C-CA4E-8715-159305C60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Enrollment Instructions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9BF1BBC-8D2B-1D42-82CE-A6288513CF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3743" y="955389"/>
            <a:ext cx="3461148" cy="153828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697D4C4-0F79-C943-B56E-35B90BBACB36}"/>
              </a:ext>
            </a:extLst>
          </p:cNvPr>
          <p:cNvSpPr/>
          <p:nvPr/>
        </p:nvSpPr>
        <p:spPr>
          <a:xfrm>
            <a:off x="5089110" y="705113"/>
            <a:ext cx="668378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/>
              <a:t>Step 1: </a:t>
            </a:r>
            <a:r>
              <a:rPr lang="en-CA" sz="2000" dirty="0"/>
              <a:t>Go to </a:t>
            </a:r>
            <a:r>
              <a:rPr lang="en-CA" sz="2000" b="1" dirty="0">
                <a:highlight>
                  <a:srgbClr val="FFFF00"/>
                </a:highlight>
              </a:rPr>
              <a:t>https://www.explorelearning.com </a:t>
            </a:r>
          </a:p>
          <a:p>
            <a:endParaRPr lang="en-CA" sz="2000" dirty="0"/>
          </a:p>
          <a:p>
            <a:r>
              <a:rPr lang="en-CA" sz="2000" b="1" dirty="0"/>
              <a:t>Step 2: </a:t>
            </a:r>
            <a:r>
              <a:rPr lang="en-CA" sz="2000" dirty="0"/>
              <a:t>Click on the “</a:t>
            </a:r>
            <a:r>
              <a:rPr lang="en-CA" sz="2000" dirty="0">
                <a:highlight>
                  <a:srgbClr val="FFFF00"/>
                </a:highlight>
              </a:rPr>
              <a:t>Enroll in a Class</a:t>
            </a:r>
            <a:r>
              <a:rPr lang="en-CA" sz="2000" dirty="0"/>
              <a:t>” button in the upper right-hand corner of the web page. </a:t>
            </a:r>
          </a:p>
          <a:p>
            <a:endParaRPr lang="en-CA" sz="2000" dirty="0"/>
          </a:p>
          <a:p>
            <a:r>
              <a:rPr lang="en-CA" sz="2000" b="1" dirty="0"/>
              <a:t>Step 3: </a:t>
            </a:r>
            <a:r>
              <a:rPr lang="en-CA" sz="2000" dirty="0"/>
              <a:t>Type in your teacher’s class code: </a:t>
            </a:r>
            <a:r>
              <a:rPr lang="en-CA" sz="2000" b="1" dirty="0">
                <a:highlight>
                  <a:srgbClr val="FFFF00"/>
                </a:highlight>
              </a:rPr>
              <a:t>XDZQGV</a:t>
            </a:r>
          </a:p>
          <a:p>
            <a:r>
              <a:rPr lang="en-CA" sz="2000" dirty="0"/>
              <a:t>Click “Continue” and follow the directions on the site to complete your enrollment. Use your usual first &amp; last name please. </a:t>
            </a:r>
          </a:p>
          <a:p>
            <a:endParaRPr lang="en-CA" sz="2000" dirty="0"/>
          </a:p>
          <a:p>
            <a:r>
              <a:rPr lang="en-CA" sz="2000" b="1" dirty="0"/>
              <a:t>Step 4: </a:t>
            </a:r>
            <a:r>
              <a:rPr lang="en-CA" sz="2000" dirty="0"/>
              <a:t>Record your username and password in your phone or somewhere that you won’t lose it. If you lose/forget it, do NOT make a new account, dm me &amp; I’ll retrieve it for you. </a:t>
            </a:r>
          </a:p>
          <a:p>
            <a:endParaRPr lang="en-CA" sz="2000" dirty="0"/>
          </a:p>
          <a:p>
            <a:r>
              <a:rPr lang="en-CA" sz="2000" dirty="0"/>
              <a:t>Once you’ve enrolled, you can login anytime using just your username and password (no class code required).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35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9D1F5-C7B7-274B-B7DF-7BEA75A1E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Formatting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DE0238-3D72-6E44-8383-7A4C9916D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6671" y="705113"/>
            <a:ext cx="6405598" cy="5197497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sz="2400" dirty="0"/>
              <a:t>How to insert a (good) data table skeleton in Word</a:t>
            </a:r>
          </a:p>
          <a:p>
            <a:pPr marL="342900" indent="-342900">
              <a:buAutoNum type="arabicPeriod"/>
            </a:pPr>
            <a:r>
              <a:rPr lang="en-US" sz="2400" dirty="0"/>
              <a:t>How to format your report before you turn it in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Font </a:t>
            </a:r>
            <a:r>
              <a:rPr lang="en-US" sz="2000" dirty="0">
                <a:sym typeface="Wingdings" pitchFamily="2" charset="2"/>
              </a:rPr>
              <a:t> consistent, Times/Arial 12, black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itchFamily="2" charset="2"/>
              </a:rPr>
              <a:t>Guide table  hide lines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sym typeface="Wingdings" pitchFamily="2" charset="2"/>
              </a:rPr>
              <a:t>How to insert a photo of a graph into Word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2239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3741E4-DF92-6348-BC69-AF8FB4998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360" y="292100"/>
            <a:ext cx="3810000" cy="31369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03F32E2-1A97-3343-BE6D-4FE85CFDF2C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7343"/>
          <a:stretch/>
        </p:blipFill>
        <p:spPr>
          <a:xfrm>
            <a:off x="2433403" y="2049904"/>
            <a:ext cx="8710534" cy="1888967"/>
          </a:xfrm>
          <a:prstGeom prst="rect">
            <a:avLst/>
          </a:prstGeom>
        </p:spPr>
      </p:pic>
      <p:sp>
        <p:nvSpPr>
          <p:cNvPr id="6" name="Down Arrow 5">
            <a:extLst>
              <a:ext uri="{FF2B5EF4-FFF2-40B4-BE49-F238E27FC236}">
                <a16:creationId xmlns:a16="http://schemas.microsoft.com/office/drawing/2014/main" id="{775DE3F8-A96F-CF44-A8D4-469E5C944A55}"/>
              </a:ext>
            </a:extLst>
          </p:cNvPr>
          <p:cNvSpPr/>
          <p:nvPr/>
        </p:nvSpPr>
        <p:spPr>
          <a:xfrm>
            <a:off x="10208302" y="1682645"/>
            <a:ext cx="419724" cy="73451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id="{50CF44EE-D39B-C543-B638-F3DB49BB0374}"/>
              </a:ext>
            </a:extLst>
          </p:cNvPr>
          <p:cNvSpPr/>
          <p:nvPr/>
        </p:nvSpPr>
        <p:spPr>
          <a:xfrm>
            <a:off x="4403360" y="1813809"/>
            <a:ext cx="273571" cy="60335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 descr="Checkbox Crossed">
            <a:extLst>
              <a:ext uri="{FF2B5EF4-FFF2-40B4-BE49-F238E27FC236}">
                <a16:creationId xmlns:a16="http://schemas.microsoft.com/office/drawing/2014/main" id="{B3C51D39-C3B6-E446-BBB7-1C0CED674F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20158" y="1038066"/>
            <a:ext cx="914400" cy="914400"/>
          </a:xfrm>
          <a:prstGeom prst="rect">
            <a:avLst/>
          </a:prstGeom>
        </p:spPr>
      </p:pic>
      <p:pic>
        <p:nvPicPr>
          <p:cNvPr id="11" name="Graphic 10" descr="Checkbox Checked">
            <a:extLst>
              <a:ext uri="{FF2B5EF4-FFF2-40B4-BE49-F238E27FC236}">
                <a16:creationId xmlns:a16="http://schemas.microsoft.com/office/drawing/2014/main" id="{CC5A304A-C2AC-AC48-A365-072E6F2889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418164" y="1038066"/>
            <a:ext cx="914400" cy="914400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FF1E75F5-8F53-9C42-90EE-2D4824602B5C}"/>
              </a:ext>
            </a:extLst>
          </p:cNvPr>
          <p:cNvSpPr/>
          <p:nvPr/>
        </p:nvSpPr>
        <p:spPr>
          <a:xfrm>
            <a:off x="3865587" y="2623280"/>
            <a:ext cx="1905625" cy="98935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C4DA185-0ABC-D943-91E3-3BC776B9D83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40026" y="4709454"/>
            <a:ext cx="2111948" cy="1351647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FE9FBAC1-EFC9-C74C-BA1F-6559AA1C76A1}"/>
              </a:ext>
            </a:extLst>
          </p:cNvPr>
          <p:cNvSpPr/>
          <p:nvPr/>
        </p:nvSpPr>
        <p:spPr>
          <a:xfrm>
            <a:off x="4945503" y="4709454"/>
            <a:ext cx="978110" cy="79214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AE2F98F-B81B-1644-B58F-5E48846EA373}"/>
              </a:ext>
            </a:extLst>
          </p:cNvPr>
          <p:cNvSpPr/>
          <p:nvPr/>
        </p:nvSpPr>
        <p:spPr>
          <a:xfrm>
            <a:off x="6018136" y="4709454"/>
            <a:ext cx="978110" cy="79214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4721D8-3876-4D42-B975-BEAF8413E97C}"/>
              </a:ext>
            </a:extLst>
          </p:cNvPr>
          <p:cNvSpPr txBox="1"/>
          <p:nvPr/>
        </p:nvSpPr>
        <p:spPr>
          <a:xfrm>
            <a:off x="6985416" y="4905471"/>
            <a:ext cx="3642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Adds/Removes table lines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8921BC2-3CA9-FF44-B6A1-2DF36B3D625A}"/>
              </a:ext>
            </a:extLst>
          </p:cNvPr>
          <p:cNvSpPr txBox="1"/>
          <p:nvPr/>
        </p:nvSpPr>
        <p:spPr>
          <a:xfrm>
            <a:off x="2200850" y="4905471"/>
            <a:ext cx="3642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Shades cells of table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94F835-7DB2-244C-87F2-34E8ACAE1280}"/>
              </a:ext>
            </a:extLst>
          </p:cNvPr>
          <p:cNvSpPr txBox="1"/>
          <p:nvPr/>
        </p:nvSpPr>
        <p:spPr>
          <a:xfrm>
            <a:off x="5136627" y="611127"/>
            <a:ext cx="6007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To add/remove rows or columns</a:t>
            </a:r>
          </a:p>
        </p:txBody>
      </p:sp>
    </p:spTree>
    <p:extLst>
      <p:ext uri="{BB962C8B-B14F-4D97-AF65-F5344CB8AC3E}">
        <p14:creationId xmlns:p14="http://schemas.microsoft.com/office/powerpoint/2010/main" val="197118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4" grpId="0" animBg="1"/>
      <p:bldP spid="15" grpId="0" animBg="1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4EE865D-5A59-4DD1-A94D-A8DBE4A9E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465BEC9-9A64-4330-A094-2323D0EE1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7891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B1DA58A-A755-4FCE-9BED-1E4AD6C95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611461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Making Scientific Data Tables | MrKremerScience.com">
            <a:extLst>
              <a:ext uri="{FF2B5EF4-FFF2-40B4-BE49-F238E27FC236}">
                <a16:creationId xmlns:a16="http://schemas.microsoft.com/office/drawing/2014/main" id="{57BA94F3-3719-5B4B-A519-2321DB92D51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74746" y="1300912"/>
            <a:ext cx="9442507" cy="4256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2E23EFB5-5855-497F-AC57-6C19414870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6184551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414EFBA-DEC5-4782-9B45-CEF1661DB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21586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723F67D-2E1A-3D48-92AF-9730320F4AE8}"/>
              </a:ext>
            </a:extLst>
          </p:cNvPr>
          <p:cNvSpPr/>
          <p:nvPr/>
        </p:nvSpPr>
        <p:spPr>
          <a:xfrm>
            <a:off x="3434080" y="1239953"/>
            <a:ext cx="1117600" cy="6904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086F98B-5AD6-2341-9906-343969692A26}"/>
              </a:ext>
            </a:extLst>
          </p:cNvPr>
          <p:cNvSpPr/>
          <p:nvPr/>
        </p:nvSpPr>
        <p:spPr>
          <a:xfrm>
            <a:off x="4343544" y="1147501"/>
            <a:ext cx="4248765" cy="6904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E059CBF-4ED1-A349-B820-F35E9CD6343A}"/>
              </a:ext>
            </a:extLst>
          </p:cNvPr>
          <p:cNvSpPr/>
          <p:nvPr/>
        </p:nvSpPr>
        <p:spPr>
          <a:xfrm>
            <a:off x="1417270" y="1837948"/>
            <a:ext cx="1373432" cy="9966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F9622C7-073C-654E-B051-F3EADE5808D1}"/>
              </a:ext>
            </a:extLst>
          </p:cNvPr>
          <p:cNvSpPr/>
          <p:nvPr/>
        </p:nvSpPr>
        <p:spPr>
          <a:xfrm>
            <a:off x="5552908" y="1646135"/>
            <a:ext cx="2670442" cy="6904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AB4529-0728-2F4A-BB19-05F745C2CC5B}"/>
              </a:ext>
            </a:extLst>
          </p:cNvPr>
          <p:cNvSpPr txBox="1"/>
          <p:nvPr/>
        </p:nvSpPr>
        <p:spPr>
          <a:xfrm>
            <a:off x="10774730" y="2336294"/>
            <a:ext cx="137343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average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055A84-5C9B-5D45-833D-B38A1162C5E5}"/>
              </a:ext>
            </a:extLst>
          </p:cNvPr>
          <p:cNvSpPr/>
          <p:nvPr/>
        </p:nvSpPr>
        <p:spPr>
          <a:xfrm>
            <a:off x="10817253" y="2705626"/>
            <a:ext cx="1330909" cy="28514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38DFC7-4E0C-EC4C-900B-C67E68427594}"/>
              </a:ext>
            </a:extLst>
          </p:cNvPr>
          <p:cNvSpPr txBox="1"/>
          <p:nvPr/>
        </p:nvSpPr>
        <p:spPr>
          <a:xfrm>
            <a:off x="671874" y="162560"/>
            <a:ext cx="4611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330075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D5633-6FAB-AF4A-A8AF-D79D4AF72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4438A-FEFA-7A4E-A634-9CB7727EE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stop here for today. Tomorrow we can touch up any formatting and then create and insert a graph.</a:t>
            </a:r>
          </a:p>
        </p:txBody>
      </p:sp>
    </p:spTree>
    <p:extLst>
      <p:ext uri="{BB962C8B-B14F-4D97-AF65-F5344CB8AC3E}">
        <p14:creationId xmlns:p14="http://schemas.microsoft.com/office/powerpoint/2010/main" val="232534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B1CCE3-FB1D-471C-9AFE-D20E81E64A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25689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9EE5F7-94EA-B846-AA0C-619AB7982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622" y="1113327"/>
            <a:ext cx="4862811" cy="2019488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VIRTUAL 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LAB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F38E87-6AF8-4488-B608-9FA2F57B4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8896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C3B76D-CC6E-42D0-8666-2A2164AB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355896"/>
            <a:ext cx="679399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2BA9D6C-8214-4E25-AF8B-48762AD8D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9" y="3419903"/>
            <a:ext cx="5789163" cy="343809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BE9B8BD-472F-4F54-AC9D-101EE34969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71A14F-64B0-4CCE-900E-695C55EFF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825689"/>
            <a:ext cx="679399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DBC76A-295F-4635-A28D-ADA24F383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62DB96-401A-1D40-8369-9EA780F9A075}"/>
              </a:ext>
            </a:extLst>
          </p:cNvPr>
          <p:cNvSpPr txBox="1"/>
          <p:nvPr/>
        </p:nvSpPr>
        <p:spPr>
          <a:xfrm>
            <a:off x="3783862" y="3701429"/>
            <a:ext cx="30465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Growing Plants</a:t>
            </a:r>
          </a:p>
        </p:txBody>
      </p:sp>
      <p:pic>
        <p:nvPicPr>
          <p:cNvPr id="21" name="Graphic 20" descr="Cloud Computing">
            <a:extLst>
              <a:ext uri="{FF2B5EF4-FFF2-40B4-BE49-F238E27FC236}">
                <a16:creationId xmlns:a16="http://schemas.microsoft.com/office/drawing/2014/main" id="{F8EE4659-C9E5-0745-8CF5-C1EFAEB0A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95632" y="889697"/>
            <a:ext cx="2426741" cy="2426741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5E5AAC28-2DE9-CF46-8342-3551212BDE6D}"/>
              </a:ext>
            </a:extLst>
          </p:cNvPr>
          <p:cNvSpPr txBox="1"/>
          <p:nvPr/>
        </p:nvSpPr>
        <p:spPr>
          <a:xfrm>
            <a:off x="7001622" y="336163"/>
            <a:ext cx="4731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Launch the gizmo that’s waiting for you: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FA57FE6-DCC1-AA45-B4E6-29CF8F357660}"/>
              </a:ext>
            </a:extLst>
          </p:cNvPr>
          <p:cNvSpPr txBox="1"/>
          <p:nvPr/>
        </p:nvSpPr>
        <p:spPr>
          <a:xfrm>
            <a:off x="7122763" y="2501100"/>
            <a:ext cx="48998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b="1" dirty="0"/>
              <a:t>Spend some time exploring the parameters of this gizmo. </a:t>
            </a:r>
          </a:p>
          <a:p>
            <a:pPr marL="457200" indent="-457200">
              <a:buFont typeface="+mj-lt"/>
              <a:buAutoNum type="arabicPeriod"/>
            </a:pPr>
            <a:endParaRPr lang="en-US" sz="2200" b="1" dirty="0"/>
          </a:p>
          <a:p>
            <a:pPr marL="457200" indent="-457200">
              <a:buFont typeface="+mj-lt"/>
              <a:buAutoNum type="arabicPeriod"/>
            </a:pPr>
            <a:r>
              <a:rPr lang="en-US" sz="2200" b="1" dirty="0"/>
              <a:t>What </a:t>
            </a:r>
            <a:r>
              <a:rPr lang="en-US" sz="2200" b="1" i="1" dirty="0"/>
              <a:t>could</a:t>
            </a:r>
            <a:r>
              <a:rPr lang="en-US" sz="2200" b="1" dirty="0"/>
              <a:t> you investigate? Brainstorm (discuss) a potential experiment. </a:t>
            </a:r>
          </a:p>
          <a:p>
            <a:pPr marL="457200" indent="-457200">
              <a:buFont typeface="+mj-lt"/>
              <a:buAutoNum type="arabicPeriod"/>
            </a:pPr>
            <a:endParaRPr lang="en-US" sz="2200" b="1" dirty="0"/>
          </a:p>
          <a:p>
            <a:pPr marL="457200" indent="-457200">
              <a:buFont typeface="+mj-lt"/>
              <a:buAutoNum type="arabicPeriod"/>
            </a:pPr>
            <a:r>
              <a:rPr lang="en-US" sz="2200" b="1" dirty="0"/>
              <a:t>What </a:t>
            </a:r>
            <a:r>
              <a:rPr lang="en-US" sz="2200" b="1" i="1" dirty="0"/>
              <a:t>would be </a:t>
            </a:r>
            <a:r>
              <a:rPr lang="en-US" sz="2200" b="1" dirty="0"/>
              <a:t>your: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b="1" dirty="0"/>
              <a:t>Question (incl IV &amp; DV)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200" b="1" dirty="0"/>
              <a:t>Hypothesis (incl IV &amp; DV)</a:t>
            </a:r>
            <a:endParaRPr lang="en-US" sz="2200" dirty="0"/>
          </a:p>
          <a:p>
            <a:endParaRPr lang="en-US" sz="2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E1181D-C07B-D545-B98C-18C4995228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6618" y="1285926"/>
            <a:ext cx="3883649" cy="7907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A5AD090-D1D9-404D-8237-97BF2C405F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0794" y="3642984"/>
            <a:ext cx="2319053" cy="305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57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99405E2-1A96-4DBA-A9DC-4C2A1B421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EB1CCE3-FB1D-471C-9AFE-D20E81E64A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25689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9EE5F7-94EA-B846-AA0C-619AB7982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622" y="1113327"/>
            <a:ext cx="4862811" cy="2019488"/>
          </a:xfrm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VIRTUAL 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LAB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F38E87-6AF8-4488-B608-9FA2F57B4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8896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CC3B76D-CC6E-42D0-8666-2A2164AB5A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355896"/>
            <a:ext cx="679399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2BA9D6C-8214-4E25-AF8B-48762AD8D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9" y="3419903"/>
            <a:ext cx="5789163" cy="343809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BE9B8BD-472F-4F54-AC9D-101EE34969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71A14F-64B0-4CCE-900E-695C55EFF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825689"/>
            <a:ext cx="679399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DBC76A-295F-4635-A28D-ADA24F383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62DB96-401A-1D40-8369-9EA780F9A075}"/>
              </a:ext>
            </a:extLst>
          </p:cNvPr>
          <p:cNvSpPr txBox="1"/>
          <p:nvPr/>
        </p:nvSpPr>
        <p:spPr>
          <a:xfrm>
            <a:off x="3783862" y="3701429"/>
            <a:ext cx="30465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Growing Plants</a:t>
            </a:r>
          </a:p>
        </p:txBody>
      </p:sp>
      <p:pic>
        <p:nvPicPr>
          <p:cNvPr id="21" name="Graphic 20" descr="Cloud Computing">
            <a:extLst>
              <a:ext uri="{FF2B5EF4-FFF2-40B4-BE49-F238E27FC236}">
                <a16:creationId xmlns:a16="http://schemas.microsoft.com/office/drawing/2014/main" id="{F8EE4659-C9E5-0745-8CF5-C1EFAEB0A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42917" y="872205"/>
            <a:ext cx="2426741" cy="2426741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FA57FE6-DCC1-AA45-B4E6-29CF8F357660}"/>
              </a:ext>
            </a:extLst>
          </p:cNvPr>
          <p:cNvSpPr txBox="1"/>
          <p:nvPr/>
        </p:nvSpPr>
        <p:spPr>
          <a:xfrm>
            <a:off x="7191780" y="597455"/>
            <a:ext cx="4731285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Design and run an experiment using the parameters of this gizmo.</a:t>
            </a:r>
          </a:p>
          <a:p>
            <a:pPr algn="ctr"/>
            <a:r>
              <a:rPr lang="en-US" sz="2400" i="1" dirty="0"/>
              <a:t>Think of all the learnings from the airplane lab! </a:t>
            </a:r>
          </a:p>
          <a:p>
            <a:endParaRPr lang="en-US" sz="2200" dirty="0"/>
          </a:p>
          <a:p>
            <a:endParaRPr lang="en-US" sz="2200" dirty="0"/>
          </a:p>
          <a:p>
            <a:pPr algn="ctr"/>
            <a:r>
              <a:rPr lang="en-US" sz="2200" dirty="0"/>
              <a:t>Use the assignment waiting for you in Teams as a lab report template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You may complete one document together but each of you needs to turn it in on Teams when we’re done (tomorrow in class).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5AD090-D1D9-404D-8237-97BF2C405F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0794" y="3642984"/>
            <a:ext cx="2319053" cy="3057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97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EA164D6B-6878-4B9F-A2D0-985D39B1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13CD7F-736E-4AF7-AB2B-473CAA9E1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8768" y="-2946"/>
            <a:ext cx="11153231" cy="472778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5EDA2F5-6B28-478B-9AC4-43FE41E2B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916907"/>
            <a:ext cx="12192000" cy="23740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402EEE-4A65-6D4F-8DEC-D904D3C430C8}"/>
              </a:ext>
            </a:extLst>
          </p:cNvPr>
          <p:cNvSpPr txBox="1">
            <a:spLocks/>
          </p:cNvSpPr>
          <p:nvPr/>
        </p:nvSpPr>
        <p:spPr>
          <a:xfrm>
            <a:off x="1529373" y="4273256"/>
            <a:ext cx="3928326" cy="1288183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>
            <a:lvl1pPr algn="l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36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4000" b="0" cap="all" dirty="0">
                <a:solidFill>
                  <a:schemeClr val="bg1"/>
                </a:solidFill>
              </a:rPr>
              <a:t>VIRTUAL LAB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01D712E-ABB9-4258-877D-9349C8577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979202"/>
            <a:ext cx="1006766" cy="22494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7528E56-1447-4C98-882B-CE26279501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1351CCD-E570-4A43-9E79-94884CB7E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780" y="441524"/>
            <a:ext cx="2269327" cy="2991773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A8EAC26D-6BAA-40DB-8C61-90C7CC5EFE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649423" y="1933956"/>
            <a:ext cx="393192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10C4089-45EF-FC45-A2F3-DF2A9B9EC0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9015"/>
          <a:stretch/>
        </p:blipFill>
        <p:spPr>
          <a:xfrm>
            <a:off x="4539081" y="58996"/>
            <a:ext cx="6980204" cy="3842336"/>
          </a:xfrm>
          <a:prstGeom prst="rect">
            <a:avLst/>
          </a:prstGeom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248FDA94-DB86-304A-BCF6-5E3D429A9BF1}"/>
              </a:ext>
            </a:extLst>
          </p:cNvPr>
          <p:cNvSpPr txBox="1">
            <a:spLocks/>
          </p:cNvSpPr>
          <p:nvPr/>
        </p:nvSpPr>
        <p:spPr>
          <a:xfrm>
            <a:off x="7649206" y="4259447"/>
            <a:ext cx="4342925" cy="1248431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>
            <a:lvl1pPr algn="l" defTabSz="914400" rtl="0" eaLnBrk="1" latinLnBrk="0" hangingPunct="1">
              <a:lnSpc>
                <a:spcPct val="150000"/>
              </a:lnSpc>
              <a:spcBef>
                <a:spcPct val="0"/>
              </a:spcBef>
              <a:buNone/>
              <a:defRPr sz="3600" b="1" kern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en-US" sz="3200" b="0" cap="all" dirty="0">
                <a:solidFill>
                  <a:schemeClr val="bg1"/>
                </a:solidFill>
              </a:rPr>
              <a:t>Growing plants</a:t>
            </a:r>
          </a:p>
        </p:txBody>
      </p:sp>
      <p:pic>
        <p:nvPicPr>
          <p:cNvPr id="22" name="Graphic 21" descr="Cloud Computing">
            <a:extLst>
              <a:ext uri="{FF2B5EF4-FFF2-40B4-BE49-F238E27FC236}">
                <a16:creationId xmlns:a16="http://schemas.microsoft.com/office/drawing/2014/main" id="{693E3951-7866-FE45-9617-B1160DE3F3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57568" y="4086697"/>
            <a:ext cx="1916185" cy="191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55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87D9E-A6D0-7842-BDF7-E852AA8F7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2910837"/>
            <a:ext cx="3411973" cy="2991773"/>
          </a:xfrm>
        </p:spPr>
        <p:txBody>
          <a:bodyPr/>
          <a:lstStyle/>
          <a:p>
            <a:pPr algn="ctr"/>
            <a:r>
              <a:rPr lang="en-US" dirty="0"/>
              <a:t>The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17E72-AF67-8543-BE41-7E25EB09D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4636" y="680099"/>
            <a:ext cx="6358518" cy="5197497"/>
          </a:xfrm>
        </p:spPr>
        <p:txBody>
          <a:bodyPr>
            <a:normAutofit/>
          </a:bodyPr>
          <a:lstStyle/>
          <a:p>
            <a:r>
              <a:rPr lang="en-US" dirty="0"/>
              <a:t>What effect does _____ have on _____?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0945F0-ED42-154F-ABDE-652EE1FA80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681" y="494662"/>
            <a:ext cx="2269327" cy="29917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3DE3508-DBE6-7844-840B-B6406EC901B8}"/>
              </a:ext>
            </a:extLst>
          </p:cNvPr>
          <p:cNvSpPr txBox="1"/>
          <p:nvPr/>
        </p:nvSpPr>
        <p:spPr>
          <a:xfrm>
            <a:off x="7853082" y="3048017"/>
            <a:ext cx="1031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IV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B20F86-DDD7-A04A-97FF-869AB971763B}"/>
              </a:ext>
            </a:extLst>
          </p:cNvPr>
          <p:cNvSpPr txBox="1"/>
          <p:nvPr/>
        </p:nvSpPr>
        <p:spPr>
          <a:xfrm>
            <a:off x="10020651" y="3048016"/>
            <a:ext cx="1031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DV</a:t>
            </a: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A3D1AD-4DEE-1147-8608-B6149C6FC525}"/>
              </a:ext>
            </a:extLst>
          </p:cNvPr>
          <p:cNvSpPr txBox="1"/>
          <p:nvPr/>
        </p:nvSpPr>
        <p:spPr>
          <a:xfrm>
            <a:off x="9497373" y="1950857"/>
            <a:ext cx="1975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Measurable?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807C74-F351-B547-BC71-405E4BF072D9}"/>
              </a:ext>
            </a:extLst>
          </p:cNvPr>
          <p:cNvSpPr txBox="1"/>
          <p:nvPr/>
        </p:nvSpPr>
        <p:spPr>
          <a:xfrm>
            <a:off x="5970494" y="4153087"/>
            <a:ext cx="2335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Qualitative (categorical)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FFA784A-A345-AB4A-9984-5C834571C404}"/>
              </a:ext>
            </a:extLst>
          </p:cNvPr>
          <p:cNvCxnSpPr>
            <a:endCxn id="7" idx="2"/>
          </p:cNvCxnSpPr>
          <p:nvPr/>
        </p:nvCxnSpPr>
        <p:spPr>
          <a:xfrm flipV="1">
            <a:off x="10485263" y="2320189"/>
            <a:ext cx="1" cy="503693"/>
          </a:xfrm>
          <a:prstGeom prst="straightConnector1">
            <a:avLst/>
          </a:prstGeom>
          <a:ln w="381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24662BC-DFEC-9643-AFFD-1948B6494567}"/>
              </a:ext>
            </a:extLst>
          </p:cNvPr>
          <p:cNvSpPr txBox="1"/>
          <p:nvPr/>
        </p:nvSpPr>
        <p:spPr>
          <a:xfrm>
            <a:off x="7772399" y="4180159"/>
            <a:ext cx="2335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Quantitative (numerical)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A2BD87-9E42-814C-B161-FECB561F0002}"/>
              </a:ext>
            </a:extLst>
          </p:cNvPr>
          <p:cNvSpPr txBox="1"/>
          <p:nvPr/>
        </p:nvSpPr>
        <p:spPr>
          <a:xfrm>
            <a:off x="8008575" y="5254571"/>
            <a:ext cx="23357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Scatter graph (allows us to see relationship)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EF7383-3A83-324D-BA11-8B3052AEFAC4}"/>
              </a:ext>
            </a:extLst>
          </p:cNvPr>
          <p:cNvSpPr txBox="1"/>
          <p:nvPr/>
        </p:nvSpPr>
        <p:spPr>
          <a:xfrm>
            <a:off x="5036681" y="5229802"/>
            <a:ext cx="28901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Bar graph </a:t>
            </a:r>
          </a:p>
          <a:p>
            <a:pPr algn="ctr"/>
            <a:r>
              <a:rPr lang="en-US" dirty="0"/>
              <a:t>(good for preliminary research, not relationship)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2D53DC2-F8D0-4C44-A485-3CC3E3859679}"/>
              </a:ext>
            </a:extLst>
          </p:cNvPr>
          <p:cNvCxnSpPr/>
          <p:nvPr/>
        </p:nvCxnSpPr>
        <p:spPr>
          <a:xfrm flipH="1">
            <a:off x="7503459" y="3657600"/>
            <a:ext cx="349623" cy="3899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3DAE79D-9D01-5746-BD98-DF396D8F0592}"/>
              </a:ext>
            </a:extLst>
          </p:cNvPr>
          <p:cNvCxnSpPr/>
          <p:nvPr/>
        </p:nvCxnSpPr>
        <p:spPr>
          <a:xfrm>
            <a:off x="8293895" y="3657600"/>
            <a:ext cx="285329" cy="3899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887F298-C5EA-574C-825D-3C5A1DB308A4}"/>
              </a:ext>
            </a:extLst>
          </p:cNvPr>
          <p:cNvCxnSpPr/>
          <p:nvPr/>
        </p:nvCxnSpPr>
        <p:spPr>
          <a:xfrm flipH="1">
            <a:off x="6639700" y="4808377"/>
            <a:ext cx="349623" cy="3899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FD12F81-EB52-6642-9DBB-46DDA1774943}"/>
              </a:ext>
            </a:extLst>
          </p:cNvPr>
          <p:cNvCxnSpPr/>
          <p:nvPr/>
        </p:nvCxnSpPr>
        <p:spPr>
          <a:xfrm>
            <a:off x="8924077" y="4832101"/>
            <a:ext cx="285329" cy="3899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:a16="http://schemas.microsoft.com/office/drawing/2014/main" id="{75AA8FAF-9E17-0F4C-9366-9348D14191B2}"/>
              </a:ext>
            </a:extLst>
          </p:cNvPr>
          <p:cNvSpPr/>
          <p:nvPr/>
        </p:nvSpPr>
        <p:spPr>
          <a:xfrm>
            <a:off x="7752140" y="3991983"/>
            <a:ext cx="2554644" cy="23825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0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10" grpId="0"/>
      <p:bldP spid="13" grpId="0"/>
      <p:bldP spid="14" grpId="0"/>
      <p:bldP spid="15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5B9AC-C9FA-A24E-8B9E-B8358E0E6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2910837"/>
            <a:ext cx="3411973" cy="2991773"/>
          </a:xfrm>
        </p:spPr>
        <p:txBody>
          <a:bodyPr/>
          <a:lstStyle/>
          <a:p>
            <a:pPr algn="ctr"/>
            <a:r>
              <a:rPr lang="en-US" dirty="0"/>
              <a:t>The Hypothesis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C73CF4-99ED-C94D-8526-9349051FF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681" y="494662"/>
            <a:ext cx="2269327" cy="299177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EE80BF3-AE48-3140-A6EF-F9BB26CC2308}"/>
              </a:ext>
            </a:extLst>
          </p:cNvPr>
          <p:cNvSpPr txBox="1"/>
          <p:nvPr/>
        </p:nvSpPr>
        <p:spPr>
          <a:xfrm>
            <a:off x="6929715" y="2967335"/>
            <a:ext cx="4459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what you are doing to IV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2C80E14-F1C0-DF44-ACAE-8D26E6EBE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0904" y="2829217"/>
            <a:ext cx="7011107" cy="242866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If</a:t>
            </a:r>
            <a:r>
              <a:rPr lang="en-US" dirty="0"/>
              <a:t> ___________________________________,</a:t>
            </a:r>
          </a:p>
          <a:p>
            <a:r>
              <a:rPr lang="en-US" sz="3200" dirty="0"/>
              <a:t>then</a:t>
            </a:r>
            <a:r>
              <a:rPr lang="en-US" dirty="0"/>
              <a:t> _______________________________,</a:t>
            </a:r>
          </a:p>
          <a:p>
            <a:r>
              <a:rPr lang="en-US" sz="3200" dirty="0"/>
              <a:t>because</a:t>
            </a:r>
            <a:r>
              <a:rPr lang="en-US" dirty="0"/>
              <a:t> _________________________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25C288-ED32-0940-8990-1072D9A87C8F}"/>
              </a:ext>
            </a:extLst>
          </p:cNvPr>
          <p:cNvSpPr txBox="1"/>
          <p:nvPr/>
        </p:nvSpPr>
        <p:spPr>
          <a:xfrm>
            <a:off x="6212800" y="3819567"/>
            <a:ext cx="6172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what you expect to happen to DV as a result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497C66-CF3A-9D4C-A93A-8A544655E7DF}"/>
              </a:ext>
            </a:extLst>
          </p:cNvPr>
          <p:cNvSpPr txBox="1"/>
          <p:nvPr/>
        </p:nvSpPr>
        <p:spPr>
          <a:xfrm>
            <a:off x="7658095" y="4573084"/>
            <a:ext cx="4459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scientific rationale</a:t>
            </a:r>
          </a:p>
        </p:txBody>
      </p:sp>
    </p:spTree>
    <p:extLst>
      <p:ext uri="{BB962C8B-B14F-4D97-AF65-F5344CB8AC3E}">
        <p14:creationId xmlns:p14="http://schemas.microsoft.com/office/powerpoint/2010/main" val="107348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 uiExpand="1" build="p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5B9AC-C9FA-A24E-8B9E-B8358E0E6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18" y="2910837"/>
            <a:ext cx="3411973" cy="2991773"/>
          </a:xfrm>
        </p:spPr>
        <p:txBody>
          <a:bodyPr/>
          <a:lstStyle/>
          <a:p>
            <a:pPr algn="ctr"/>
            <a:r>
              <a:rPr lang="en-US" dirty="0"/>
              <a:t>The Hypothesis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851EE-D777-564E-98D9-1000BA243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5682" y="470477"/>
            <a:ext cx="6172412" cy="818887"/>
          </a:xfrm>
        </p:spPr>
        <p:txBody>
          <a:bodyPr>
            <a:normAutofit/>
          </a:bodyPr>
          <a:lstStyle/>
          <a:p>
            <a:r>
              <a:rPr lang="en-US" sz="2000" dirty="0"/>
              <a:t>Remember this?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C73CF4-99ED-C94D-8526-9349051FF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681" y="494662"/>
            <a:ext cx="2269327" cy="29917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095B0F5-009B-A147-890A-F952ED702A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99064">
            <a:off x="6290847" y="904271"/>
            <a:ext cx="5417640" cy="232184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E52F0767-5459-E34A-B1B3-EC9D9022BA6D}"/>
              </a:ext>
            </a:extLst>
          </p:cNvPr>
          <p:cNvSpPr/>
          <p:nvPr/>
        </p:nvSpPr>
        <p:spPr>
          <a:xfrm rot="20709271">
            <a:off x="9339684" y="801396"/>
            <a:ext cx="2070847" cy="73958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5EEF97-5900-D447-99B2-97C483DE7B02}"/>
              </a:ext>
            </a:extLst>
          </p:cNvPr>
          <p:cNvSpPr txBox="1"/>
          <p:nvPr/>
        </p:nvSpPr>
        <p:spPr>
          <a:xfrm>
            <a:off x="9085131" y="3296945"/>
            <a:ext cx="2463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“I"    “we”</a:t>
            </a:r>
          </a:p>
        </p:txBody>
      </p:sp>
      <p:pic>
        <p:nvPicPr>
          <p:cNvPr id="11" name="Graphic 10" descr="No sign">
            <a:extLst>
              <a:ext uri="{FF2B5EF4-FFF2-40B4-BE49-F238E27FC236}">
                <a16:creationId xmlns:a16="http://schemas.microsoft.com/office/drawing/2014/main" id="{F90B464E-22DA-E440-97F5-54C5427EAF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85131" y="2821020"/>
            <a:ext cx="1938287" cy="193828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EE80BF3-AE48-3140-A6EF-F9BB26CC2308}"/>
              </a:ext>
            </a:extLst>
          </p:cNvPr>
          <p:cNvSpPr txBox="1"/>
          <p:nvPr/>
        </p:nvSpPr>
        <p:spPr>
          <a:xfrm>
            <a:off x="6095998" y="4714663"/>
            <a:ext cx="3738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Keep it to facts.</a:t>
            </a:r>
          </a:p>
        </p:txBody>
      </p:sp>
    </p:spTree>
    <p:extLst>
      <p:ext uri="{BB962C8B-B14F-4D97-AF65-F5344CB8AC3E}">
        <p14:creationId xmlns:p14="http://schemas.microsoft.com/office/powerpoint/2010/main" val="76263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64028-B699-D74B-8AD4-F2165213C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078" y="3369592"/>
            <a:ext cx="3908762" cy="2813971"/>
          </a:xfrm>
        </p:spPr>
        <p:txBody>
          <a:bodyPr/>
          <a:lstStyle/>
          <a:p>
            <a:r>
              <a:rPr lang="en-US" dirty="0"/>
              <a:t>Experimental Set-Up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00700-1723-DB45-838B-F45072CCB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5473" y="1362996"/>
            <a:ext cx="6172412" cy="401319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0" dirty="0"/>
              <a:t>What type of plant?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0" dirty="0"/>
              <a:t>Soil additives?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0" dirty="0"/>
              <a:t>How many lights (If not IV)?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0" dirty="0"/>
              <a:t>Location of lights?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0" dirty="0"/>
              <a:t>How much water (if not IV)?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3D38A0-738D-0841-90B7-4222F8E6F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5681" y="494662"/>
            <a:ext cx="2269327" cy="2991773"/>
          </a:xfrm>
          <a:prstGeom prst="rect">
            <a:avLst/>
          </a:prstGeom>
        </p:spPr>
      </p:pic>
      <p:sp>
        <p:nvSpPr>
          <p:cNvPr id="5" name="Left Brace 4">
            <a:extLst>
              <a:ext uri="{FF2B5EF4-FFF2-40B4-BE49-F238E27FC236}">
                <a16:creationId xmlns:a16="http://schemas.microsoft.com/office/drawing/2014/main" id="{45A81B14-F29C-F847-BF8C-499937C7DC10}"/>
              </a:ext>
            </a:extLst>
          </p:cNvPr>
          <p:cNvSpPr/>
          <p:nvPr/>
        </p:nvSpPr>
        <p:spPr>
          <a:xfrm rot="16200000">
            <a:off x="7808175" y="2504168"/>
            <a:ext cx="1207008" cy="5751826"/>
          </a:xfrm>
          <a:prstGeom prst="leftBrace">
            <a:avLst>
              <a:gd name="adj1" fmla="val 8333"/>
              <a:gd name="adj2" fmla="val 4948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F88F6AE-B233-A24B-8C88-34B964E1A56F}"/>
              </a:ext>
            </a:extLst>
          </p:cNvPr>
          <p:cNvSpPr txBox="1"/>
          <p:nvPr/>
        </p:nvSpPr>
        <p:spPr>
          <a:xfrm>
            <a:off x="5928309" y="6057781"/>
            <a:ext cx="496674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Controlled Variables (CV)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3EEDD9-CED2-D743-8FDD-C754E6BDFF0F}"/>
              </a:ext>
            </a:extLst>
          </p:cNvPr>
          <p:cNvSpPr txBox="1"/>
          <p:nvPr/>
        </p:nvSpPr>
        <p:spPr>
          <a:xfrm>
            <a:off x="7759606" y="355487"/>
            <a:ext cx="496674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Bulleted list or 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67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ED69555-EE48-4B19-812B-4E1068DBF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B72EEBA-3A5D-41CE-8465-A45A0F656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A22F210-7186-4074-94C5-FAD2C2EB15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ED93057-B056-4D1D-B0DA-F1619DAAF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825686"/>
            <a:ext cx="6795928" cy="259421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1649FB-FFAE-4F42-95D2-C1E083530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103" y="1057522"/>
            <a:ext cx="4741843" cy="2173433"/>
          </a:xfrm>
        </p:spPr>
        <p:txBody>
          <a:bodyPr vert="horz" lIns="109728" tIns="109728" rIns="109728" bIns="91440" rtlCol="0" anchor="ctr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4400" b="0" cap="all">
                <a:solidFill>
                  <a:schemeClr val="bg1"/>
                </a:solidFill>
              </a:rPr>
              <a:t>Data Collection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5B41592-BC5E-4AE2-8CA7-91C73FD8F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889697"/>
            <a:ext cx="1070775" cy="2466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B574A3D-9991-4D4A-91DF-0D0DE47DB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390232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E1E5DE2-A148-4DE9-B743-4A00C8F288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25686"/>
            <a:ext cx="679399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8732429-C262-46F4-8248-A2B326890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7058" y="3419271"/>
            <a:ext cx="5374942" cy="343872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5A56255-4961-41E1-887B-7319F23C90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398931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C139E9-EE87-A64F-AD15-40F65E13E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9469" y="128434"/>
            <a:ext cx="3073959" cy="3300566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0DA88B9B-AB70-4E8F-8499-E6548244DC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355263"/>
            <a:ext cx="1219200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5C53A46-0C29-7042-B796-68B830D306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2543" y="3714290"/>
            <a:ext cx="6071851" cy="25653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AC393B5-D117-BD40-AB5D-6DC9BE6C523D}"/>
              </a:ext>
            </a:extLst>
          </p:cNvPr>
          <p:cNvSpPr txBox="1"/>
          <p:nvPr/>
        </p:nvSpPr>
        <p:spPr>
          <a:xfrm>
            <a:off x="7172108" y="3855204"/>
            <a:ext cx="4618246" cy="28743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What type of qualitative data is relevant?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Is “Pot A” relevant? What do these represent?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Is “day” relevant?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If no, why?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If yes, how?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Include averages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B8B6398-F487-CE4C-ACE3-2AFA640D6E41}"/>
              </a:ext>
            </a:extLst>
          </p:cNvPr>
          <p:cNvSpPr/>
          <p:nvPr/>
        </p:nvSpPr>
        <p:spPr>
          <a:xfrm>
            <a:off x="8839200" y="325120"/>
            <a:ext cx="665329" cy="5005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94FBA23-973B-7145-99A7-42523C04458D}"/>
              </a:ext>
            </a:extLst>
          </p:cNvPr>
          <p:cNvSpPr/>
          <p:nvPr/>
        </p:nvSpPr>
        <p:spPr>
          <a:xfrm>
            <a:off x="9519920" y="294640"/>
            <a:ext cx="665329" cy="5005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8448D1F-70A5-6741-BDD1-948DF571897F}"/>
              </a:ext>
            </a:extLst>
          </p:cNvPr>
          <p:cNvSpPr/>
          <p:nvPr/>
        </p:nvSpPr>
        <p:spPr>
          <a:xfrm>
            <a:off x="10112224" y="248920"/>
            <a:ext cx="800949" cy="5767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96F8BEA-6353-404B-8D71-56915832E80B}"/>
              </a:ext>
            </a:extLst>
          </p:cNvPr>
          <p:cNvSpPr/>
          <p:nvPr/>
        </p:nvSpPr>
        <p:spPr>
          <a:xfrm>
            <a:off x="8200496" y="314040"/>
            <a:ext cx="564575" cy="296748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9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 animBg="1"/>
      <p:bldP spid="22" grpId="0" animBg="1"/>
      <p:bldP spid="24" grpId="0" animBg="1"/>
    </p:bldLst>
  </p:timing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509</Words>
  <Application>Microsoft Macintosh PowerPoint</Application>
  <PresentationFormat>Widescreen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Meiryo</vt:lpstr>
      <vt:lpstr>Arial</vt:lpstr>
      <vt:lpstr>Calibri</vt:lpstr>
      <vt:lpstr>Corbel</vt:lpstr>
      <vt:lpstr>ShojiVTI</vt:lpstr>
      <vt:lpstr>Enrollment Instructions</vt:lpstr>
      <vt:lpstr>VIRTUAL  LAB</vt:lpstr>
      <vt:lpstr>VIRTUAL  LAB</vt:lpstr>
      <vt:lpstr>PowerPoint Presentation</vt:lpstr>
      <vt:lpstr>The Question</vt:lpstr>
      <vt:lpstr>The Hypothesis</vt:lpstr>
      <vt:lpstr>The Hypothesis</vt:lpstr>
      <vt:lpstr>Experimental Set-Up</vt:lpstr>
      <vt:lpstr>Data Collection</vt:lpstr>
      <vt:lpstr>Formatting Tips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Laura Spindlove</dc:creator>
  <cp:lastModifiedBy>Laura Spindlove</cp:lastModifiedBy>
  <cp:revision>10</cp:revision>
  <dcterms:created xsi:type="dcterms:W3CDTF">2020-11-25T22:55:29Z</dcterms:created>
  <dcterms:modified xsi:type="dcterms:W3CDTF">2020-11-26T18:51:00Z</dcterms:modified>
</cp:coreProperties>
</file>